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7"/>
  </p:notesMasterIdLst>
  <p:sldIdLst>
    <p:sldId id="256" r:id="rId2"/>
    <p:sldId id="257" r:id="rId3"/>
    <p:sldId id="266" r:id="rId4"/>
    <p:sldId id="269" r:id="rId5"/>
    <p:sldId id="258" r:id="rId6"/>
    <p:sldId id="270" r:id="rId7"/>
    <p:sldId id="275" r:id="rId8"/>
    <p:sldId id="276" r:id="rId9"/>
    <p:sldId id="303" r:id="rId10"/>
    <p:sldId id="304" r:id="rId11"/>
    <p:sldId id="296" r:id="rId12"/>
    <p:sldId id="299" r:id="rId13"/>
    <p:sldId id="300" r:id="rId14"/>
    <p:sldId id="355" r:id="rId15"/>
    <p:sldId id="359" r:id="rId16"/>
    <p:sldId id="360" r:id="rId17"/>
    <p:sldId id="319" r:id="rId18"/>
    <p:sldId id="317" r:id="rId19"/>
    <p:sldId id="316" r:id="rId20"/>
    <p:sldId id="321" r:id="rId21"/>
    <p:sldId id="323" r:id="rId22"/>
    <p:sldId id="265" r:id="rId23"/>
    <p:sldId id="260" r:id="rId24"/>
    <p:sldId id="261" r:id="rId25"/>
    <p:sldId id="262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6" autoAdjust="0"/>
    <p:restoredTop sz="90129" autoAdjust="0"/>
  </p:normalViewPr>
  <p:slideViewPr>
    <p:cSldViewPr snapToGrid="0">
      <p:cViewPr varScale="1">
        <p:scale>
          <a:sx n="99" d="100"/>
          <a:sy n="99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147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Seleccionamos la parroquia a trabajar</a:t>
            </a:r>
          </a:p>
          <a:p>
            <a:r>
              <a:rPr lang="es-EC" dirty="0"/>
              <a:t>Ingresamos datos de total de puntos y distancia de separación</a:t>
            </a:r>
          </a:p>
          <a:p>
            <a:r>
              <a:rPr lang="es-EC" dirty="0"/>
              <a:t>Total de puntos calculamos un 35 % a 50% adicional a los planteados en el estudio para descarte de errores sin embargo se podría estimar un +/- 5% de error.</a:t>
            </a:r>
          </a:p>
          <a:p>
            <a:r>
              <a:rPr lang="es-EC" dirty="0"/>
              <a:t>Distancia 60 o 100 metros, dependiendo del nivel de consolidación y el tamaño promedio de los lotes.</a:t>
            </a:r>
          </a:p>
          <a:p>
            <a:r>
              <a:rPr lang="es-EC" dirty="0"/>
              <a:t>Seleccionamos únicamente los puntos que se encuentran dentro de los predios y los vinculamos a la clave catastral, con lo que se descarta aquellos puntos ubicados en vías</a:t>
            </a:r>
          </a:p>
          <a:p>
            <a:r>
              <a:rPr lang="es-EC" dirty="0"/>
              <a:t>Eliminación de más de un punto por predio, y comprobación con la imagen satelital para evitar puntos en predios cuyo uso, sea diferente al de vivienda.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C187-F87B-4EDA-8C46-D2DE16E972AB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653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C187-F87B-4EDA-8C46-D2DE16E972AB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110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5C187-F87B-4EDA-8C46-D2DE16E972AB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602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065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EE2-49BF-48BC-8D83-66D6437B5FCD}" type="datetimeFigureOut">
              <a:rPr lang="es-EC" smtClean="0"/>
              <a:t>08/12/2020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5350-436D-4DE3-84A7-3B010A697F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243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 rot="5400000">
            <a:off x="2555775" y="-109736"/>
            <a:ext cx="403244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EE2-49BF-48BC-8D83-66D6437B5FCD}" type="datetimeFigureOut">
              <a:rPr lang="es-EC" smtClean="0"/>
              <a:t>08/12/2020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5350-436D-4DE3-84A7-3B010A697F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689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88839"/>
            <a:ext cx="8229600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44208" y="188640"/>
            <a:ext cx="2498978" cy="6787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ctrTitle"/>
          </p:nvPr>
        </p:nvSpPr>
        <p:spPr>
          <a:xfrm>
            <a:off x="683568" y="2996952"/>
            <a:ext cx="7772400" cy="165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Open Sans"/>
              <a:buNone/>
            </a:pPr>
            <a:br>
              <a:rPr lang="es-EC" sz="3959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s-EC" sz="3600" dirty="0">
                <a:solidFill>
                  <a:schemeClr val="bg2"/>
                </a:solidFill>
              </a:rPr>
              <a:t>Estudio de </a:t>
            </a:r>
            <a:r>
              <a:rPr lang="es-EC" sz="3600" dirty="0" err="1">
                <a:solidFill>
                  <a:schemeClr val="bg2"/>
                </a:solidFill>
              </a:rPr>
              <a:t>seroepidemiología</a:t>
            </a:r>
            <a:r>
              <a:rPr lang="es-EC" sz="3600" dirty="0">
                <a:solidFill>
                  <a:schemeClr val="bg2"/>
                </a:solidFill>
              </a:rPr>
              <a:t> </a:t>
            </a:r>
            <a:br>
              <a:rPr lang="es-EC" sz="3600" dirty="0">
                <a:solidFill>
                  <a:schemeClr val="bg2"/>
                </a:solidFill>
              </a:rPr>
            </a:br>
            <a:r>
              <a:rPr lang="es-EC" sz="3600" dirty="0">
                <a:solidFill>
                  <a:schemeClr val="bg2"/>
                </a:solidFill>
              </a:rPr>
              <a:t>de la infección por SARS– CoV-2 en el cantón Cuenca</a:t>
            </a:r>
            <a:br>
              <a:rPr lang="es-EC" sz="3959" dirty="0">
                <a:latin typeface="Open Sans"/>
                <a:ea typeface="Open Sans"/>
                <a:cs typeface="Open Sans"/>
                <a:sym typeface="Open Sans"/>
              </a:rPr>
            </a:br>
            <a:endParaRPr sz="3959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937828" y="4946671"/>
            <a:ext cx="7772400" cy="136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Open Sans"/>
              <a:buNone/>
            </a:pPr>
            <a:br>
              <a:rPr lang="es-EC" sz="231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s-EC" sz="231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Indicar el periodo de duración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Open Sans"/>
              <a:buNone/>
            </a:pPr>
            <a:r>
              <a:rPr lang="es-EC" sz="231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(Agosto 2020 – Diciembre 2020)</a:t>
            </a:r>
            <a:br>
              <a:rPr lang="es-EC" sz="231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31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692696"/>
            <a:ext cx="6264696" cy="170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0" y="1969252"/>
            <a:ext cx="8296597" cy="4484084"/>
          </a:xfrm>
          <a:prstGeom prst="rect">
            <a:avLst/>
          </a:prstGeom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718487" y="188640"/>
            <a:ext cx="78867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Medidas de autocuidado</a:t>
            </a:r>
          </a:p>
        </p:txBody>
      </p:sp>
    </p:spTree>
    <p:extLst>
      <p:ext uri="{BB962C8B-B14F-4D97-AF65-F5344CB8AC3E}">
        <p14:creationId xmlns:p14="http://schemas.microsoft.com/office/powerpoint/2010/main" val="86998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54371" y="1088584"/>
            <a:ext cx="7886700" cy="5649099"/>
          </a:xfrm>
        </p:spPr>
        <p:txBody>
          <a:bodyPr>
            <a:noAutofit/>
          </a:bodyPr>
          <a:lstStyle/>
          <a:p>
            <a:r>
              <a:rPr lang="es-EC" sz="2400" dirty="0"/>
              <a:t>Con el fin de tener mayor niveles de certidumbre y rigurosidad se realizó el ajuste de la prevalencia considerando la sensibilidad y especificidad de la prueba de anticuerpos para COVID-19 marca Standard Q COVID-19 que fue utilizada en la investigación y que declara  una especificidad de 94,33%  hasta antes de los siete días del inicio de síntomas y una sensibilidad de 87,95% para el mismo período.</a:t>
            </a:r>
          </a:p>
          <a:p>
            <a:r>
              <a:rPr lang="es-EC" sz="2400" dirty="0"/>
              <a:t>Hecha la corrección en base al diseñó muestral y la sensibilidad de la prueba, en el marco de un análisis Bayesiano con un </a:t>
            </a:r>
            <a:r>
              <a:rPr lang="es-EC" sz="2400"/>
              <a:t>intervalo creíble del </a:t>
            </a:r>
            <a:r>
              <a:rPr lang="es-EC" sz="2400" dirty="0"/>
              <a:t>95%, la prevalencia de la infección por SARS – CoV-2 en el conjunto del cantón Cuenca es de 10%, ( I.C. 8,4% y 11,6%.)</a:t>
            </a:r>
          </a:p>
          <a:p>
            <a:endParaRPr lang="es-EC" sz="2400" dirty="0"/>
          </a:p>
        </p:txBody>
      </p:sp>
      <p:sp>
        <p:nvSpPr>
          <p:cNvPr id="6" name="Google Shape;92;p13">
            <a:extLst>
              <a:ext uri="{FF2B5EF4-FFF2-40B4-BE49-F238E27FC236}">
                <a16:creationId xmlns:a16="http://schemas.microsoft.com/office/drawing/2014/main" id="{2DD7E635-9FA2-43CE-BF9E-F9B9C019DCC5}"/>
              </a:ext>
            </a:extLst>
          </p:cNvPr>
          <p:cNvSpPr txBox="1">
            <a:spLocks/>
          </p:cNvSpPr>
          <p:nvPr/>
        </p:nvSpPr>
        <p:spPr>
          <a:xfrm>
            <a:off x="869990" y="432340"/>
            <a:ext cx="6912768" cy="82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88888"/>
              </a:buClr>
              <a:buSzPts val="4000"/>
            </a:pPr>
            <a:r>
              <a:rPr lang="es-EC" sz="4000" b="1" dirty="0">
                <a:solidFill>
                  <a:srgbClr val="888888"/>
                </a:solidFill>
              </a:rPr>
              <a:t>RESULTADOS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5129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619674" y="116633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s-EC" dirty="0"/>
              <a:t>Seroprevalencia de infección por SARS – CoV2</a:t>
            </a:r>
            <a:endParaRPr lang="es-EC" sz="2800" dirty="0"/>
          </a:p>
        </p:txBody>
      </p:sp>
      <p:pic>
        <p:nvPicPr>
          <p:cNvPr id="7" name="Marcador de contenido 6" descr="Mapa&#10;&#10;Descripción generada automáticamente">
            <a:extLst>
              <a:ext uri="{FF2B5EF4-FFF2-40B4-BE49-F238E27FC236}">
                <a16:creationId xmlns:a16="http://schemas.microsoft.com/office/drawing/2014/main" id="{366B833E-0920-4D5D-95BB-8939F4275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5" y="980108"/>
            <a:ext cx="8104710" cy="5730284"/>
          </a:xfrm>
        </p:spPr>
      </p:pic>
    </p:spTree>
    <p:extLst>
      <p:ext uri="{BB962C8B-B14F-4D97-AF65-F5344CB8AC3E}">
        <p14:creationId xmlns:p14="http://schemas.microsoft.com/office/powerpoint/2010/main" val="3927459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535268" y="188640"/>
            <a:ext cx="7886700" cy="1325563"/>
          </a:xfrm>
        </p:spPr>
        <p:txBody>
          <a:bodyPr/>
          <a:lstStyle/>
          <a:p>
            <a:r>
              <a:rPr lang="es-EC" dirty="0"/>
              <a:t>Seroprevalencia de infección por SARS – CoV2</a:t>
            </a:r>
            <a:endParaRPr lang="es-EC" sz="2800" dirty="0"/>
          </a:p>
        </p:txBody>
      </p:sp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id="{30981725-1C05-4561-B2BF-17ACA013B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4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Gráfico&#10;&#10;Descripción generada automáticamente">
            <a:extLst>
              <a:ext uri="{FF2B5EF4-FFF2-40B4-BE49-F238E27FC236}">
                <a16:creationId xmlns:a16="http://schemas.microsoft.com/office/drawing/2014/main" id="{9E7EA7D5-7790-4BB6-B744-88B328196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" y="1391418"/>
            <a:ext cx="8758680" cy="4747145"/>
          </a:xfrm>
        </p:spPr>
      </p:pic>
      <p:sp>
        <p:nvSpPr>
          <p:cNvPr id="4" name="Google Shape;92;p13">
            <a:extLst>
              <a:ext uri="{FF2B5EF4-FFF2-40B4-BE49-F238E27FC236}">
                <a16:creationId xmlns:a16="http://schemas.microsoft.com/office/drawing/2014/main" id="{A62B0CA5-6EA2-4D84-A3DB-4597635B1D72}"/>
              </a:ext>
            </a:extLst>
          </p:cNvPr>
          <p:cNvSpPr txBox="1">
            <a:spLocks/>
          </p:cNvSpPr>
          <p:nvPr/>
        </p:nvSpPr>
        <p:spPr>
          <a:xfrm>
            <a:off x="638984" y="302692"/>
            <a:ext cx="691276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88888"/>
              </a:buClr>
              <a:buSzPts val="4000"/>
            </a:pPr>
            <a:r>
              <a:rPr lang="es-EC" sz="4000" b="1">
                <a:solidFill>
                  <a:srgbClr val="888888"/>
                </a:solidFill>
              </a:rPr>
              <a:t>RESULTADOS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0659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4982C3A5-BCDD-40FB-8407-A9BE4B15F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" y="630025"/>
            <a:ext cx="8701556" cy="5833176"/>
          </a:xfrm>
        </p:spPr>
      </p:pic>
    </p:spTree>
    <p:extLst>
      <p:ext uri="{BB962C8B-B14F-4D97-AF65-F5344CB8AC3E}">
        <p14:creationId xmlns:p14="http://schemas.microsoft.com/office/powerpoint/2010/main" val="4284233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C4B46-BD7F-4F13-8CB1-2B8D718A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CBB04E33-FBFF-4D09-AE8F-5AB1CD314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5" y="365126"/>
            <a:ext cx="8880010" cy="6376745"/>
          </a:xfrm>
        </p:spPr>
      </p:pic>
    </p:spTree>
    <p:extLst>
      <p:ext uri="{BB962C8B-B14F-4D97-AF65-F5344CB8AC3E}">
        <p14:creationId xmlns:p14="http://schemas.microsoft.com/office/powerpoint/2010/main" val="197058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62"/>
            <a:ext cx="9144000" cy="609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5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632"/>
            <a:ext cx="9144000" cy="60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97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1FE5539D-2AF4-4256-B106-5E4060B1A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1" y="332656"/>
            <a:ext cx="8057755" cy="63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0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1259632" y="1412776"/>
            <a:ext cx="6990369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C" b="1">
                <a:latin typeface="Open Sans"/>
                <a:ea typeface="Open Sans"/>
                <a:cs typeface="Open Sans"/>
                <a:sym typeface="Open Sans"/>
              </a:rPr>
              <a:t>EQUIPO DE INVESTIGADORES:</a:t>
            </a:r>
            <a:endParaRPr/>
          </a:p>
        </p:txBody>
      </p:sp>
      <p:sp>
        <p:nvSpPr>
          <p:cNvPr id="76" name="Google Shape;76;p11"/>
          <p:cNvSpPr txBox="1"/>
          <p:nvPr/>
        </p:nvSpPr>
        <p:spPr>
          <a:xfrm>
            <a:off x="1475656" y="2276872"/>
            <a:ext cx="6840760" cy="49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es-EC" sz="2800" b="1" i="0" u="none" strike="noStrike" cap="none" dirty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DIRECTOR DEL PROYECTO: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1168373" y="2968792"/>
            <a:ext cx="699036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700"/>
              <a:buFont typeface="Arial"/>
              <a:buNone/>
            </a:pPr>
            <a:r>
              <a:rPr lang="es-EC" sz="320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David Acurio Páez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1337233" y="3716999"/>
            <a:ext cx="699036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C" sz="2800" b="1" i="0" u="none" strike="noStrike" cap="none" dirty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INVESTIGADORES: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1337233" y="4405833"/>
            <a:ext cx="7128792" cy="202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s-EC" sz="2800" dirty="0"/>
              <a:t>Andrea Gómez Ayora</a:t>
            </a:r>
          </a:p>
          <a:p>
            <a:pPr algn="r"/>
            <a:r>
              <a:rPr lang="es-EC" sz="2800" dirty="0"/>
              <a:t>Daniel Orellana Vintimilla</a:t>
            </a:r>
          </a:p>
          <a:p>
            <a:pPr algn="r"/>
            <a:r>
              <a:rPr lang="es-EC" sz="2800" dirty="0"/>
              <a:t>Bernardo Vega Crespo</a:t>
            </a:r>
          </a:p>
          <a:p>
            <a:pPr algn="r"/>
            <a:r>
              <a:rPr lang="es-EC" sz="2800" dirty="0"/>
              <a:t>Ricardo Charry Ramírez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839"/>
            <a:ext cx="9144000" cy="61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7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7" y="476672"/>
            <a:ext cx="896499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6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790100" y="9178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Open Sans"/>
              <a:buNone/>
            </a:pPr>
            <a:r>
              <a:rPr lang="es-EC" sz="4000" b="1">
                <a:solidFill>
                  <a:srgbClr val="888888"/>
                </a:solidFill>
              </a:rPr>
              <a:t>DISCUSIÓN Y CONCLUSIONES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926431" y="2089491"/>
            <a:ext cx="7291137" cy="40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buFont typeface="Arial" panose="020B0604020202020204" pitchFamily="34" charset="0"/>
              <a:buChar char="•"/>
            </a:pPr>
            <a:r>
              <a:rPr lang="es-ES" sz="2000" dirty="0"/>
              <a:t>Cuenca tiene una seroprevalencia de SARS-CoV2 del 10%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s-ES" sz="2000" dirty="0"/>
              <a:t>No hay diferencias significativas entre la seroprevalencia urbana  y rural.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s-ES" sz="2000" dirty="0"/>
              <a:t>Hay parroquias que tienen prevalencias 2 y hasta 3 veces más altas que el promedio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s-ES" sz="2000" dirty="0"/>
              <a:t>El nivel de cumplimiento de las medidas de auto cuidado y distanciamiento social es alto en el cantón Cuenca.</a:t>
            </a:r>
            <a:endParaRPr lang="es-EC" sz="2000" dirty="0"/>
          </a:p>
          <a:p>
            <a:pPr lvl="0" algn="l">
              <a:buFont typeface="Arial" panose="020B0604020202020204" pitchFamily="34" charset="0"/>
              <a:buChar char="•"/>
            </a:pPr>
            <a:r>
              <a:rPr lang="es-ES" sz="2000" dirty="0"/>
              <a:t>Las zonas de menor cumplimiento de esta medidas son las parroquias de Chaucha, Checa, Paccha y Gil Ramírez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4557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790100" y="9178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Open Sans"/>
              <a:buNone/>
            </a:pPr>
            <a:r>
              <a:rPr lang="es-EC" sz="4000" b="1">
                <a:solidFill>
                  <a:srgbClr val="888888"/>
                </a:solidFill>
              </a:rPr>
              <a:t>DISCUSIÓN Y CONCLUSIONES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183908" y="1973179"/>
            <a:ext cx="7169992" cy="420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buFont typeface="Arial" panose="020B0604020202020204" pitchFamily="34" charset="0"/>
              <a:buChar char="•"/>
            </a:pPr>
            <a:r>
              <a:rPr lang="es-ES" sz="2000" dirty="0"/>
              <a:t>El perfil de las personas que no cumplen las medidas de auto cuidado distanciamiento son varones, de zona urbana y mayores de 20 años</a:t>
            </a:r>
            <a:endParaRPr lang="es-EC" sz="2000" dirty="0"/>
          </a:p>
          <a:p>
            <a:pPr lvl="0" algn="l">
              <a:buFont typeface="Arial" panose="020B0604020202020204" pitchFamily="34" charset="0"/>
              <a:buChar char="•"/>
            </a:pPr>
            <a:r>
              <a:rPr lang="es-ES" sz="2000" dirty="0"/>
              <a:t>El ámbito familiar puede ser el escenario en el cual se da la mayor transmisibilidad del virus </a:t>
            </a:r>
            <a:endParaRPr lang="es-EC" sz="20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Font typeface="Arial" panose="020B0604020202020204" pitchFamily="34" charset="0"/>
              <a:buChar char="•"/>
            </a:pPr>
            <a:r>
              <a:rPr lang="es-EC" sz="2000" dirty="0"/>
              <a:t>Las personas mayores de 20 años tienen un riesgo relativo dos veces mayor de contraer la enfermedad  que los menores de 20.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s-EC" sz="2000" dirty="0"/>
              <a:t>Presentan una mayor prevalencia o al empleo doméstico y el pequeño trabajador agrícola.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Font typeface="Arial" panose="020B0604020202020204" pitchFamily="34" charset="0"/>
              <a:buChar char="•"/>
            </a:pPr>
            <a:endParaRPr lang="es-EC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ctrTitle"/>
          </p:nvPr>
        </p:nvSpPr>
        <p:spPr>
          <a:xfrm>
            <a:off x="790100" y="9178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C" sz="4000" b="1">
                <a:solidFill>
                  <a:srgbClr val="888888"/>
                </a:solidFill>
              </a:rPr>
              <a:t>CONTINUIDAD Y RETOS DE LA INVESTIGACIÓN</a:t>
            </a:r>
            <a:endParaRPr sz="4000" b="1">
              <a:solidFill>
                <a:srgbClr val="888888"/>
              </a:solidFill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790100" y="2686725"/>
            <a:ext cx="6982300" cy="3569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s-EC" sz="2400" dirty="0"/>
              <a:t>Es fundamental proyectar un nuevo estudio de seroprevalencia en los próximos meses para evaluar la situación de la enfermedad.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s-EC" sz="2400" dirty="0"/>
              <a:t>Un desafío importante será desarrollar estudio de transmisibilidad y contactos de la enfermedad en el entorno familiar.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endParaRPr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hombre con una camisa blanca&#10;&#10;Descripción generada automáticamente">
            <a:extLst>
              <a:ext uri="{FF2B5EF4-FFF2-40B4-BE49-F238E27FC236}">
                <a16:creationId xmlns:a16="http://schemas.microsoft.com/office/drawing/2014/main" id="{EE1C1557-019C-4902-B051-E4F0E6B78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7" t="14680" r="20254"/>
          <a:stretch/>
        </p:blipFill>
        <p:spPr>
          <a:xfrm>
            <a:off x="173025" y="121068"/>
            <a:ext cx="2858933" cy="2439252"/>
          </a:xfrm>
          <a:prstGeom prst="rect">
            <a:avLst/>
          </a:prstGeom>
        </p:spPr>
      </p:pic>
      <p:pic>
        <p:nvPicPr>
          <p:cNvPr id="7" name="Imagen 6" descr="Una mujer con cabello largo&#10;&#10;Descripción generada automáticamente">
            <a:extLst>
              <a:ext uri="{FF2B5EF4-FFF2-40B4-BE49-F238E27FC236}">
                <a16:creationId xmlns:a16="http://schemas.microsoft.com/office/drawing/2014/main" id="{5C396E13-D284-44AC-85C6-466AC481B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595" y="77002"/>
            <a:ext cx="2426047" cy="2426047"/>
          </a:xfrm>
          <a:prstGeom prst="rect">
            <a:avLst/>
          </a:prstGeom>
        </p:spPr>
      </p:pic>
      <p:pic>
        <p:nvPicPr>
          <p:cNvPr id="9" name="Imagen 8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AEC8F215-1A08-4388-8E04-8A2C0DC399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89" t="23582" r="40610" b="28515"/>
          <a:stretch/>
        </p:blipFill>
        <p:spPr>
          <a:xfrm>
            <a:off x="3411852" y="3069981"/>
            <a:ext cx="2941910" cy="2952968"/>
          </a:xfrm>
          <a:prstGeom prst="rect">
            <a:avLst/>
          </a:prstGeom>
        </p:spPr>
      </p:pic>
      <p:pic>
        <p:nvPicPr>
          <p:cNvPr id="11" name="Imagen 10" descr="Un hombre con lentes mirando de frente&#10;&#10;Descripción generada automáticamente">
            <a:extLst>
              <a:ext uri="{FF2B5EF4-FFF2-40B4-BE49-F238E27FC236}">
                <a16:creationId xmlns:a16="http://schemas.microsoft.com/office/drawing/2014/main" id="{8F1AAB9D-1F7F-4C70-950C-76EDDD1C0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3" y="2878468"/>
            <a:ext cx="3071896" cy="3335995"/>
          </a:xfrm>
          <a:prstGeom prst="rect">
            <a:avLst/>
          </a:prstGeom>
        </p:spPr>
      </p:pic>
      <p:pic>
        <p:nvPicPr>
          <p:cNvPr id="13" name="Imagen 12" descr="La cara de un hombre con traje y corbata sonriendo&#10;&#10;Descripción generada automáticamente">
            <a:extLst>
              <a:ext uri="{FF2B5EF4-FFF2-40B4-BE49-F238E27FC236}">
                <a16:creationId xmlns:a16="http://schemas.microsoft.com/office/drawing/2014/main" id="{0C12C2EE-5C9A-461C-A5BC-D50BE0DA5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5881" y="2457563"/>
            <a:ext cx="2421757" cy="3373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4EC583-25D0-4399-A83D-B9C52A631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Contraparte en GAD Municipal Cuenca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1331EDE-81CA-4B16-ACCE-A7FD80C3FE5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Miriam Silva Vásquez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Andrés Peñafiel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Carlos Espinoza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Josue</a:t>
            </a: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Vega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Pablo Sigüenza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Patricia Quezada</a:t>
            </a:r>
          </a:p>
          <a:p>
            <a:pPr marL="76200" indent="0">
              <a:buNone/>
            </a:pPr>
            <a:endParaRPr lang="es-EC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DB65693-9074-43B0-99A7-279F811BE31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EC" dirty="0"/>
              <a:t>Equipo de campo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5EFB573-EB3A-4ACC-8E20-487488179E1F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s-EC" sz="2000" dirty="0"/>
              <a:t>24 encuestadores de dirección de Gobernabilidad del Municipio de Cuenca</a:t>
            </a:r>
          </a:p>
          <a:p>
            <a:r>
              <a:rPr lang="es-EC" sz="2000" dirty="0"/>
              <a:t>18 estudiantes de la carrera de Bioquímica y Farmacia de la Universidad de Cuenca</a:t>
            </a:r>
          </a:p>
          <a:p>
            <a:r>
              <a:rPr lang="es-EC" sz="2000" dirty="0"/>
              <a:t>6 Profesionales del Consejo de salud de Cuenca.</a:t>
            </a:r>
          </a:p>
          <a:p>
            <a:r>
              <a:rPr lang="es-EC" sz="2000" dirty="0"/>
              <a:t>24 conductores del Municipio de Cuenca</a:t>
            </a:r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19556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/>
        </p:nvSpPr>
        <p:spPr>
          <a:xfrm>
            <a:off x="1173004" y="692696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 dirty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OBJETIVO GENERAL: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971600" y="1435928"/>
            <a:ext cx="741682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Arial"/>
              <a:buNone/>
            </a:pPr>
            <a:r>
              <a:rPr lang="es-ES" dirty="0"/>
              <a:t>Establecer la prevalencia de infección por SARS-CoV-2 y su relación con las condiciones socio económicas, demográficas, indicadores de conocimientos sobre COVID 19, comportamientos frente a las regulaciones vigentes durante la cuarentena y de movilidad en las parroquias urbana y rurales del cantón Cuenca.</a:t>
            </a:r>
            <a:endParaRPr sz="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1173004" y="2564904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 dirty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OBJETIVOS ESPECÍFICOS: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558265" y="3211517"/>
            <a:ext cx="8027470" cy="324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1800" dirty="0"/>
              <a:t>Estimar la prevalencia de infección por SARS-CoV-2 en el cantón Cuenca.</a:t>
            </a:r>
            <a:endParaRPr lang="es-EC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1800" dirty="0"/>
              <a:t>Describir las características demográficas, económicas, laborales y de movilidad de las familias en las cuales vive una persona con infección por SARS-CoV-2.</a:t>
            </a:r>
            <a:endParaRPr lang="es-EC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1800" dirty="0"/>
              <a:t>Identificar los principales indicadores de conocimientos sobre COVID 19 y los comportamientos frente a las regulaciones vigentes durante la cuarentena. </a:t>
            </a:r>
            <a:endParaRPr lang="es-EC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1800" dirty="0"/>
              <a:t>Analizar la asociación entre condiciones sociales, conocimientos sobre COVID-19, características demográficas, económicas, laborales y de movilidad con </a:t>
            </a:r>
            <a:r>
              <a:rPr lang="es-ES" sz="1800" i="1" dirty="0"/>
              <a:t>la prevalencia de infección por SARS-CoV-2 en el cantón</a:t>
            </a:r>
            <a:r>
              <a:rPr lang="es-ES" sz="1800" i="1" u="sng" dirty="0"/>
              <a:t>.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32183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/>
        </p:nvSpPr>
        <p:spPr>
          <a:xfrm>
            <a:off x="1173004" y="692696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dirty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UNIVERSO  -  MUESTRA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654517" y="1805482"/>
            <a:ext cx="8027470" cy="324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1800" dirty="0"/>
              <a:t>Estimar la prevalencia de infección por SARS-CoV-2 en el cantón Cuenca.</a:t>
            </a:r>
            <a:endParaRPr lang="es-EC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1800" dirty="0"/>
              <a:t>Describir las características demográficas, económicas, laborales y de movilidad de las familias en las cuales vive una persona con infección por SARS-CoV-2.</a:t>
            </a:r>
            <a:endParaRPr lang="es-EC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1800" dirty="0"/>
              <a:t>Identificar los principales indicadores de conocimientos sobre COVID 19 y los comportamientos frente a las regulaciones vigentes durante la cuarentena. </a:t>
            </a:r>
            <a:endParaRPr lang="es-EC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1800" dirty="0"/>
              <a:t>Analizar la asociación entre condiciones sociales, conocimientos sobre COVID-19, características demográficas, económicas, laborales y de movilidad con </a:t>
            </a:r>
            <a:r>
              <a:rPr lang="es-ES" sz="1800" i="1" dirty="0"/>
              <a:t>la prevalencia de infección por SARS-CoV-2 en el cantón</a:t>
            </a:r>
            <a:r>
              <a:rPr lang="es-ES" sz="1800" i="1" u="sng" dirty="0"/>
              <a:t>.</a:t>
            </a:r>
            <a:endParaRPr lang="es-EC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Definición de la población y detalle del tamaño muestral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C" sz="2400" dirty="0"/>
              <a:t>El Universo de estudio son todos los habitantes de todas las edades del cantón Cuenca Ecuador. Con una población proyectada al 2020 de 636.996 de acuerdo al Instituto de Estadísticas y Censos del Ecuador (22), de los cuales el 66% (418.152) viven en el área urbana.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/>
              <a:t>Muestra:</a:t>
            </a:r>
          </a:p>
          <a:p>
            <a:r>
              <a:rPr lang="es-EC" sz="2400" dirty="0"/>
              <a:t>Para el área urbana: n = 1108 + 111→</a:t>
            </a:r>
            <a:r>
              <a:rPr lang="es-EC" sz="2400" b="1" dirty="0"/>
              <a:t>   n = 1219  	</a:t>
            </a:r>
            <a:endParaRPr lang="es-EC" sz="2400" dirty="0"/>
          </a:p>
          <a:p>
            <a:r>
              <a:rPr lang="es-EC" sz="2400" dirty="0"/>
              <a:t>Para el área rural: n = 1106 + 111    →</a:t>
            </a:r>
            <a:r>
              <a:rPr lang="es-EC" sz="2400" b="1" dirty="0"/>
              <a:t>   n = 1217</a:t>
            </a:r>
            <a:endParaRPr lang="es-EC" sz="2400" dirty="0"/>
          </a:p>
          <a:p>
            <a:pPr marL="0" indent="0">
              <a:buNone/>
            </a:pPr>
            <a:r>
              <a:rPr lang="es-EC" sz="2400" dirty="0"/>
              <a:t>Un diseño muestral </a:t>
            </a:r>
            <a:r>
              <a:rPr lang="es-EC" sz="2400" b="1" dirty="0"/>
              <a:t>de 2.436 hogares</a:t>
            </a:r>
            <a:r>
              <a:rPr lang="es-EC" sz="2400" dirty="0"/>
              <a:t> en todo el cantón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78331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-2569"/>
            <a:ext cx="4824536" cy="64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Procedimientos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2189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sz="2400" dirty="0"/>
              <a:t>Aplicación de una encuesta socio demográfica, laborales y de comportamientos frente a la normativa preventiva vigente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400" dirty="0"/>
              <a:t>Realización de la prueba rápida para la estimación de seroprevalencia de SARS CoV2.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400" dirty="0"/>
              <a:t>Los casos positivos a IGM, se confirma con prueba PCR en domicilio</a:t>
            </a:r>
          </a:p>
          <a:p>
            <a:pPr marL="0" indent="0">
              <a:buNone/>
            </a:pPr>
            <a:r>
              <a:rPr lang="es-EC" sz="2400" dirty="0"/>
              <a:t> </a:t>
            </a:r>
          </a:p>
          <a:p>
            <a:pPr marL="0" indent="0">
              <a:buNone/>
            </a:pPr>
            <a:r>
              <a:rPr lang="es-ES" sz="2400" dirty="0"/>
              <a:t>Los datos fueron recolectados en </a:t>
            </a:r>
            <a:r>
              <a:rPr lang="es-ES" sz="2400" dirty="0" err="1"/>
              <a:t>tablets</a:t>
            </a:r>
            <a:r>
              <a:rPr lang="es-ES" sz="2400" dirty="0"/>
              <a:t> o teléfonos celulares en el software </a:t>
            </a:r>
            <a:r>
              <a:rPr lang="es-ES" sz="2400" dirty="0" err="1"/>
              <a:t>KoBoToolbox</a:t>
            </a:r>
            <a:r>
              <a:rPr lang="es-ES" sz="2400" dirty="0"/>
              <a:t>, Luego migrados a Excel, </a:t>
            </a:r>
            <a:r>
              <a:rPr lang="es-EC" sz="2400" dirty="0"/>
              <a:t>SPSS  y R para el procesamiento y análisis de los datos obtenidos.</a:t>
            </a:r>
          </a:p>
        </p:txBody>
      </p:sp>
    </p:spTree>
    <p:extLst>
      <p:ext uri="{BB962C8B-B14F-4D97-AF65-F5344CB8AC3E}">
        <p14:creationId xmlns:p14="http://schemas.microsoft.com/office/powerpoint/2010/main" val="234949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4798" y="989103"/>
            <a:ext cx="8229600" cy="775338"/>
          </a:xfrm>
        </p:spPr>
        <p:txBody>
          <a:bodyPr/>
          <a:lstStyle/>
          <a:p>
            <a:r>
              <a:rPr lang="es-EC" dirty="0"/>
              <a:t>Medidas de autocuidado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88840"/>
            <a:ext cx="7976854" cy="4028198"/>
          </a:xfrm>
          <a:prstGeom prst="rect">
            <a:avLst/>
          </a:prstGeom>
        </p:spPr>
      </p:pic>
      <p:sp>
        <p:nvSpPr>
          <p:cNvPr id="5" name="Google Shape;92;p13">
            <a:extLst>
              <a:ext uri="{FF2B5EF4-FFF2-40B4-BE49-F238E27FC236}">
                <a16:creationId xmlns:a16="http://schemas.microsoft.com/office/drawing/2014/main" id="{C7027CCA-92CC-4807-A37A-F825D3BB4EA3}"/>
              </a:ext>
            </a:extLst>
          </p:cNvPr>
          <p:cNvSpPr txBox="1">
            <a:spLocks/>
          </p:cNvSpPr>
          <p:nvPr/>
        </p:nvSpPr>
        <p:spPr>
          <a:xfrm>
            <a:off x="446856" y="152636"/>
            <a:ext cx="691276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88888"/>
              </a:buClr>
              <a:buSzPts val="4000"/>
            </a:pPr>
            <a:r>
              <a:rPr lang="es-EC" sz="4000" b="1">
                <a:solidFill>
                  <a:srgbClr val="888888"/>
                </a:solidFill>
              </a:rPr>
              <a:t>RESULTADOS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29522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1013</Words>
  <Application>Microsoft Office PowerPoint</Application>
  <PresentationFormat>Presentación en pantalla (4:3)</PresentationFormat>
  <Paragraphs>81</Paragraphs>
  <Slides>25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Open Sans</vt:lpstr>
      <vt:lpstr>Calibri</vt:lpstr>
      <vt:lpstr>Tema de Office</vt:lpstr>
      <vt:lpstr> Estudio de seroepidemiología  de la infección por SARS– CoV-2 en el cantón Cuenca </vt:lpstr>
      <vt:lpstr>Presentación de PowerPoint</vt:lpstr>
      <vt:lpstr>Presentación de PowerPoint</vt:lpstr>
      <vt:lpstr>Presentación de PowerPoint</vt:lpstr>
      <vt:lpstr>Presentación de PowerPoint</vt:lpstr>
      <vt:lpstr>Definición de la población y detalle del tamaño muestral </vt:lpstr>
      <vt:lpstr>Presentación de PowerPoint</vt:lpstr>
      <vt:lpstr>Procedimientos</vt:lpstr>
      <vt:lpstr>Medidas de autocuidado</vt:lpstr>
      <vt:lpstr>Presentación de PowerPoint</vt:lpstr>
      <vt:lpstr>Presentación de PowerPoint</vt:lpstr>
      <vt:lpstr>Seroprevalencia de infección por SARS – CoV2</vt:lpstr>
      <vt:lpstr>Seroprevalencia de infección por SARS – CoV2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DISCUSIÓN Y CONCLUSIONES</vt:lpstr>
      <vt:lpstr>DISCUSIÓN Y CONCLUSIONES</vt:lpstr>
      <vt:lpstr>CONTINUIDAD Y RETOS DE LA INVESTIGACIÓN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Estudio de seroepidemiología  de la infección por SARS– CoV-2 en el cantón Cuenca </dc:title>
  <cp:lastModifiedBy>david acurio</cp:lastModifiedBy>
  <cp:revision>16</cp:revision>
  <dcterms:modified xsi:type="dcterms:W3CDTF">2020-12-08T20:55:16Z</dcterms:modified>
</cp:coreProperties>
</file>