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9" r:id="rId5"/>
    <p:sldId id="270" r:id="rId6"/>
    <p:sldId id="259" r:id="rId7"/>
    <p:sldId id="277" r:id="rId8"/>
    <p:sldId id="264" r:id="rId9"/>
    <p:sldId id="271" r:id="rId10"/>
    <p:sldId id="266" r:id="rId11"/>
    <p:sldId id="278" r:id="rId12"/>
    <p:sldId id="265" r:id="rId13"/>
    <p:sldId id="267" r:id="rId14"/>
    <p:sldId id="260" r:id="rId15"/>
    <p:sldId id="279" r:id="rId16"/>
    <p:sldId id="272" r:id="rId17"/>
    <p:sldId id="268" r:id="rId18"/>
    <p:sldId id="273" r:id="rId19"/>
    <p:sldId id="261" r:id="rId20"/>
    <p:sldId id="275" r:id="rId21"/>
    <p:sldId id="262" r:id="rId22"/>
    <p:sldId id="276" r:id="rId23"/>
  </p:sldIdLst>
  <p:sldSz cx="9144000" cy="6858000" type="screen4x3"/>
  <p:notesSz cx="6858000" cy="9144000"/>
  <p:embeddedFontLst>
    <p:embeddedFont>
      <p:font typeface="Open Sans" panose="020B06040202020202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hNlJcoHINrSpq9wJe/2mCYWPEd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denia Conforme" initials="GC" lastIdx="4" clrIdx="0">
    <p:extLst>
      <p:ext uri="{19B8F6BF-5375-455C-9EA6-DF929625EA0E}">
        <p15:presenceInfo xmlns:p15="http://schemas.microsoft.com/office/powerpoint/2012/main" userId="Gardenia Conforme" providerId="None"/>
      </p:ext>
    </p:extLst>
  </p:cmAuthor>
  <p:cmAuthor id="2" name="NUBE ARPI PEÑALOZA" initials="NAP" lastIdx="16" clrIdx="1">
    <p:extLst>
      <p:ext uri="{19B8F6BF-5375-455C-9EA6-DF929625EA0E}">
        <p15:presenceInfo xmlns:p15="http://schemas.microsoft.com/office/powerpoint/2012/main" userId="40b9b4520cf832e1" providerId="Windows Live"/>
      </p:ext>
    </p:extLst>
  </p:cmAuthor>
  <p:cmAuthor id="3" name="MARTIN FRANCISCO" initials="MF" lastIdx="1" clrIdx="2">
    <p:extLst>
      <p:ext uri="{19B8F6BF-5375-455C-9EA6-DF929625EA0E}">
        <p15:presenceInfo xmlns:p15="http://schemas.microsoft.com/office/powerpoint/2012/main" userId="MARTIN FRANCISC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66"/>
    <a:srgbClr val="FF99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customschemas.google.com/relationships/presentationmetadata" Target="meta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Metas de logros de los padres hacia sus hijos</a:t>
            </a:r>
          </a:p>
        </c:rich>
      </c:tx>
      <c:layout>
        <c:manualLayout>
          <c:xMode val="edge"/>
          <c:yMode val="edge"/>
          <c:x val="0.1288992674117761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Hoja4!$B$3</c:f>
              <c:strCache>
                <c:ptCount val="1"/>
                <c:pt idx="0">
                  <c:v>MADRE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Hoja4!$A$4:$A$6</c:f>
              <c:strCache>
                <c:ptCount val="3"/>
                <c:pt idx="0">
                  <c:v>Dominio de la tarea</c:v>
                </c:pt>
                <c:pt idx="1">
                  <c:v>Enfoque de rendimiento de la tarea</c:v>
                </c:pt>
                <c:pt idx="2">
                  <c:v>Evitación del fracaso</c:v>
                </c:pt>
              </c:strCache>
            </c:strRef>
          </c:cat>
          <c:val>
            <c:numRef>
              <c:f>Hoja4!$B$4:$B$6</c:f>
              <c:numCache>
                <c:formatCode>General</c:formatCode>
                <c:ptCount val="3"/>
                <c:pt idx="0">
                  <c:v>5.19</c:v>
                </c:pt>
                <c:pt idx="1">
                  <c:v>5.78</c:v>
                </c:pt>
                <c:pt idx="2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B3-44F6-AF49-AEBA8533E945}"/>
            </c:ext>
          </c:extLst>
        </c:ser>
        <c:ser>
          <c:idx val="1"/>
          <c:order val="1"/>
          <c:tx>
            <c:strRef>
              <c:f>Hoja4!$C$3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Hoja4!$A$4:$A$6</c:f>
              <c:strCache>
                <c:ptCount val="3"/>
                <c:pt idx="0">
                  <c:v>Dominio de la tarea</c:v>
                </c:pt>
                <c:pt idx="1">
                  <c:v>Enfoque de rendimiento de la tarea</c:v>
                </c:pt>
                <c:pt idx="2">
                  <c:v>Evitación del fracaso</c:v>
                </c:pt>
              </c:strCache>
            </c:strRef>
          </c:cat>
          <c:val>
            <c:numRef>
              <c:f>Hoja4!$C$4:$C$6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B3-44F6-AF49-AEBA8533E945}"/>
            </c:ext>
          </c:extLst>
        </c:ser>
        <c:ser>
          <c:idx val="2"/>
          <c:order val="2"/>
          <c:tx>
            <c:strRef>
              <c:f>Hoja4!$D$3</c:f>
              <c:strCache>
                <c:ptCount val="1"/>
                <c:pt idx="0">
                  <c:v>PADRE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Hoja4!$A$4:$A$6</c:f>
              <c:strCache>
                <c:ptCount val="3"/>
                <c:pt idx="0">
                  <c:v>Dominio de la tarea</c:v>
                </c:pt>
                <c:pt idx="1">
                  <c:v>Enfoque de rendimiento de la tarea</c:v>
                </c:pt>
                <c:pt idx="2">
                  <c:v>Evitación del fracaso</c:v>
                </c:pt>
              </c:strCache>
            </c:strRef>
          </c:cat>
          <c:val>
            <c:numRef>
              <c:f>Hoja4!$D$4:$D$6</c:f>
              <c:numCache>
                <c:formatCode>General</c:formatCode>
                <c:ptCount val="3"/>
                <c:pt idx="0">
                  <c:v>6.41</c:v>
                </c:pt>
                <c:pt idx="1">
                  <c:v>5.91</c:v>
                </c:pt>
                <c:pt idx="2">
                  <c:v>2.67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B3-44F6-AF49-AEBA8533E9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85821920"/>
        <c:axId val="185822480"/>
      </c:barChart>
      <c:catAx>
        <c:axId val="185821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5822480"/>
        <c:crosses val="autoZero"/>
        <c:auto val="1"/>
        <c:lblAlgn val="ctr"/>
        <c:lblOffset val="100"/>
        <c:noMultiLvlLbl val="0"/>
      </c:catAx>
      <c:valAx>
        <c:axId val="185822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582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353064121126588"/>
          <c:y val="0.16719567653833156"/>
          <c:w val="0.47109620479904468"/>
          <c:h val="0.663306130255985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Hoja1!$B$62</c:f>
              <c:strCache>
                <c:ptCount val="1"/>
                <c:pt idx="0">
                  <c:v>MADRE</c:v>
                </c:pt>
              </c:strCache>
            </c:strRef>
          </c:tx>
          <c:spPr>
            <a:solidFill>
              <a:srgbClr val="00206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Hoja1!$C$61:$E$61</c:f>
              <c:strCache>
                <c:ptCount val="3"/>
                <c:pt idx="0">
                  <c:v>Elección de oferta en ciertos límites</c:v>
                </c:pt>
                <c:pt idx="1">
                  <c:v>Explicar las razones detrás de las demandas, reglas y límites</c:v>
                </c:pt>
                <c:pt idx="2">
                  <c:v>Ser consciente de aceptar y reconocer los sentimientos del adolescente</c:v>
                </c:pt>
              </c:strCache>
            </c:strRef>
          </c:cat>
          <c:val>
            <c:numRef>
              <c:f>Hoja1!$C$62:$E$62</c:f>
              <c:numCache>
                <c:formatCode>General</c:formatCode>
                <c:ptCount val="3"/>
                <c:pt idx="0">
                  <c:v>19.5</c:v>
                </c:pt>
                <c:pt idx="1">
                  <c:v>20.6</c:v>
                </c:pt>
                <c:pt idx="2">
                  <c:v>20.9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CF-4CE2-9273-1D53E4D4C7FF}"/>
            </c:ext>
          </c:extLst>
        </c:ser>
        <c:ser>
          <c:idx val="1"/>
          <c:order val="1"/>
          <c:tx>
            <c:strRef>
              <c:f>Hoja1!$B$63</c:f>
              <c:strCache>
                <c:ptCount val="1"/>
                <c:pt idx="0">
                  <c:v>PADRE</c:v>
                </c:pt>
              </c:strCache>
            </c:strRef>
          </c:tx>
          <c:spPr>
            <a:solidFill>
              <a:srgbClr val="FFCC0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Hoja1!$C$61:$E$61</c:f>
              <c:strCache>
                <c:ptCount val="3"/>
                <c:pt idx="0">
                  <c:v>Elección de oferta en ciertos límites</c:v>
                </c:pt>
                <c:pt idx="1">
                  <c:v>Explicar las razones detrás de las demandas, reglas y límites</c:v>
                </c:pt>
                <c:pt idx="2">
                  <c:v>Ser consciente de aceptar y reconocer los sentimientos del adolescente</c:v>
                </c:pt>
              </c:strCache>
            </c:strRef>
          </c:cat>
          <c:val>
            <c:numRef>
              <c:f>Hoja1!$C$63:$E$63</c:f>
              <c:numCache>
                <c:formatCode>General</c:formatCode>
                <c:ptCount val="3"/>
                <c:pt idx="0">
                  <c:v>19.2</c:v>
                </c:pt>
                <c:pt idx="1">
                  <c:v>20.100000000000001</c:v>
                </c:pt>
                <c:pt idx="2">
                  <c:v>19.7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CF-4CE2-9273-1D53E4D4C7F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5826960"/>
        <c:axId val="185827520"/>
      </c:barChart>
      <c:catAx>
        <c:axId val="185826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5827520"/>
        <c:crosses val="autoZero"/>
        <c:auto val="1"/>
        <c:lblAlgn val="ctr"/>
        <c:lblOffset val="100"/>
        <c:noMultiLvlLbl val="0"/>
      </c:catAx>
      <c:valAx>
        <c:axId val="18582752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582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CO" sz="2000" b="1" dirty="0">
                <a:solidFill>
                  <a:schemeClr val="bg1">
                    <a:lumMod val="65000"/>
                  </a:schemeClr>
                </a:solidFill>
              </a:rPr>
              <a:t>Niveles de control psicológico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2.8470995064416815E-2"/>
          <c:y val="0.15608702153945053"/>
          <c:w val="0.94444444444444442"/>
          <c:h val="0.5813737966055586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Niveles!$J$6</c:f>
              <c:strCache>
                <c:ptCount val="1"/>
                <c:pt idx="0">
                  <c:v>Bajo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FFFCC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Niveles!$K$4:$N$5</c:f>
              <c:multiLvlStrCache>
                <c:ptCount val="4"/>
                <c:lvl>
                  <c:pt idx="0">
                    <c:v>Dependencia</c:v>
                  </c:pt>
                  <c:pt idx="1">
                    <c:v>Autocrítica</c:v>
                  </c:pt>
                  <c:pt idx="2">
                    <c:v>Dependencia</c:v>
                  </c:pt>
                  <c:pt idx="3">
                    <c:v>Autocrítica</c:v>
                  </c:pt>
                </c:lvl>
                <c:lvl>
                  <c:pt idx="0">
                    <c:v>Madre</c:v>
                  </c:pt>
                  <c:pt idx="2">
                    <c:v>Padre</c:v>
                  </c:pt>
                </c:lvl>
              </c:multiLvlStrCache>
            </c:multiLvlStrRef>
          </c:cat>
          <c:val>
            <c:numRef>
              <c:f>Niveles!$K$6:$N$6</c:f>
              <c:numCache>
                <c:formatCode>0.0%</c:formatCode>
                <c:ptCount val="4"/>
                <c:pt idx="0">
                  <c:v>0.38064516129032255</c:v>
                </c:pt>
                <c:pt idx="1">
                  <c:v>0.66728110599078339</c:v>
                </c:pt>
                <c:pt idx="2">
                  <c:v>0.38894009216589864</c:v>
                </c:pt>
                <c:pt idx="3">
                  <c:v>0.52718894009216588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4C-4E30-BAAF-33E72F3192F6}"/>
            </c:ext>
          </c:extLst>
        </c:ser>
        <c:ser>
          <c:idx val="1"/>
          <c:order val="1"/>
          <c:tx>
            <c:strRef>
              <c:f>Niveles!$J$7</c:f>
              <c:strCache>
                <c:ptCount val="1"/>
                <c:pt idx="0">
                  <c:v>Medio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Niveles!$K$4:$N$5</c:f>
              <c:multiLvlStrCache>
                <c:ptCount val="4"/>
                <c:lvl>
                  <c:pt idx="0">
                    <c:v>Dependencia</c:v>
                  </c:pt>
                  <c:pt idx="1">
                    <c:v>Autocrítica</c:v>
                  </c:pt>
                  <c:pt idx="2">
                    <c:v>Dependencia</c:v>
                  </c:pt>
                  <c:pt idx="3">
                    <c:v>Autocrítica</c:v>
                  </c:pt>
                </c:lvl>
                <c:lvl>
                  <c:pt idx="0">
                    <c:v>Madre</c:v>
                  </c:pt>
                  <c:pt idx="2">
                    <c:v>Padre</c:v>
                  </c:pt>
                </c:lvl>
              </c:multiLvlStrCache>
            </c:multiLvlStrRef>
          </c:cat>
          <c:val>
            <c:numRef>
              <c:f>Niveles!$K$7:$N$7</c:f>
              <c:numCache>
                <c:formatCode>0.0%</c:formatCode>
                <c:ptCount val="4"/>
                <c:pt idx="0">
                  <c:v>0.58341013824884791</c:v>
                </c:pt>
                <c:pt idx="1">
                  <c:v>0.29769585253456221</c:v>
                </c:pt>
                <c:pt idx="2">
                  <c:v>0.3861751152073733</c:v>
                </c:pt>
                <c:pt idx="3">
                  <c:v>0.23870967741935484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4C-4E30-BAAF-33E72F3192F6}"/>
            </c:ext>
          </c:extLst>
        </c:ser>
        <c:ser>
          <c:idx val="2"/>
          <c:order val="2"/>
          <c:tx>
            <c:strRef>
              <c:f>Niveles!$J$8</c:f>
              <c:strCache>
                <c:ptCount val="1"/>
                <c:pt idx="0">
                  <c:v>Alto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Niveles!$K$4:$N$5</c:f>
              <c:multiLvlStrCache>
                <c:ptCount val="4"/>
                <c:lvl>
                  <c:pt idx="0">
                    <c:v>Dependencia</c:v>
                  </c:pt>
                  <c:pt idx="1">
                    <c:v>Autocrítica</c:v>
                  </c:pt>
                  <c:pt idx="2">
                    <c:v>Dependencia</c:v>
                  </c:pt>
                  <c:pt idx="3">
                    <c:v>Autocrítica</c:v>
                  </c:pt>
                </c:lvl>
                <c:lvl>
                  <c:pt idx="0">
                    <c:v>Madre</c:v>
                  </c:pt>
                  <c:pt idx="2">
                    <c:v>Padre</c:v>
                  </c:pt>
                </c:lvl>
              </c:multiLvlStrCache>
            </c:multiLvlStrRef>
          </c:cat>
          <c:val>
            <c:numRef>
              <c:f>Niveles!$K$8:$N$8</c:f>
              <c:numCache>
                <c:formatCode>0.0%</c:formatCode>
                <c:ptCount val="4"/>
                <c:pt idx="0">
                  <c:v>2.3963133640552997E-2</c:v>
                </c:pt>
                <c:pt idx="1">
                  <c:v>2.3041474654377881E-2</c:v>
                </c:pt>
                <c:pt idx="2">
                  <c:v>5.5299539170506921E-3</c:v>
                </c:pt>
                <c:pt idx="3">
                  <c:v>1.4746543778801843E-2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4C-4E30-BAAF-33E72F3192F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8314240"/>
        <c:axId val="128314800"/>
      </c:barChart>
      <c:catAx>
        <c:axId val="128314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S"/>
          </a:p>
        </c:txPr>
        <c:crossAx val="128314800"/>
        <c:crosses val="autoZero"/>
        <c:auto val="1"/>
        <c:lblAlgn val="ctr"/>
        <c:lblOffset val="100"/>
        <c:noMultiLvlLbl val="0"/>
      </c:catAx>
      <c:valAx>
        <c:axId val="12831480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28314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Hoja4!$B$12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Hoja4!$A$13:$A$17</c:f>
              <c:strCache>
                <c:ptCount val="5"/>
                <c:pt idx="0">
                  <c:v>Laboral académico</c:v>
                </c:pt>
                <c:pt idx="1">
                  <c:v>Social</c:v>
                </c:pt>
                <c:pt idx="2">
                  <c:v>Emocional</c:v>
                </c:pt>
                <c:pt idx="3">
                  <c:v>Familiar</c:v>
                </c:pt>
                <c:pt idx="4">
                  <c:v>Físico</c:v>
                </c:pt>
              </c:strCache>
            </c:strRef>
          </c:cat>
          <c:val>
            <c:numRef>
              <c:f>Hoja4!$B$13:$B$17</c:f>
              <c:numCache>
                <c:formatCode>0%</c:formatCode>
                <c:ptCount val="5"/>
                <c:pt idx="0" formatCode="0.00%">
                  <c:v>0.63800000000000001</c:v>
                </c:pt>
                <c:pt idx="1">
                  <c:v>0.45</c:v>
                </c:pt>
                <c:pt idx="2" formatCode="0.00%">
                  <c:v>0.50700000000000001</c:v>
                </c:pt>
                <c:pt idx="3" formatCode="0.00%">
                  <c:v>0.61699999999999999</c:v>
                </c:pt>
                <c:pt idx="4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C4-4773-A08F-2756F4358B1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8317040"/>
        <c:axId val="128317600"/>
      </c:barChart>
      <c:catAx>
        <c:axId val="128317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8317600"/>
        <c:crosses val="autoZero"/>
        <c:auto val="1"/>
        <c:lblAlgn val="ctr"/>
        <c:lblOffset val="100"/>
        <c:noMultiLvlLbl val="0"/>
      </c:catAx>
      <c:valAx>
        <c:axId val="12831760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8317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200" baseline="0"/>
      </a:pPr>
      <a:endParaRPr lang="es-E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6-09T22:11:53.415" idx="12">
    <p:pos x="903" y="493"/>
    <p:text>unificar formato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6-09T22:17:45.024" idx="16">
    <p:pos x="5482" y="2248"/>
    <p:text>Quizá se podría distribuir en toda la hoja las fotografias e incluso ponerles un formato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F3737E-66F8-4B9B-A844-3D7F1DA3C303}" type="doc">
      <dgm:prSet loTypeId="urn:microsoft.com/office/officeart/2005/8/layout/cycle2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1EE4057-6306-43ED-ADD4-EF7CF350FC9A}">
      <dgm:prSet phldrT="[Texto]"/>
      <dgm:spPr/>
      <dgm:t>
        <a:bodyPr/>
        <a:lstStyle/>
        <a:p>
          <a:r>
            <a:rPr lang="es-EC" smtClean="0"/>
            <a:t>Tácticas de manipulación: </a:t>
          </a:r>
          <a:r>
            <a:rPr lang="es-EC" b="1" smtClean="0"/>
            <a:t>siempre intenta cambiar como me siento o pienso respecto a las cosas</a:t>
          </a:r>
          <a:endParaRPr lang="es-ES" dirty="0"/>
        </a:p>
      </dgm:t>
    </dgm:pt>
    <dgm:pt modelId="{10D85F49-C2FA-45C4-BD49-2D7166953958}" type="parTrans" cxnId="{79F6074D-290E-4640-8A49-388D21FC4A9B}">
      <dgm:prSet/>
      <dgm:spPr/>
      <dgm:t>
        <a:bodyPr/>
        <a:lstStyle/>
        <a:p>
          <a:endParaRPr lang="es-ES"/>
        </a:p>
      </dgm:t>
    </dgm:pt>
    <dgm:pt modelId="{728D43BE-A2F4-49C0-BA4C-5B8D426B09F0}" type="sibTrans" cxnId="{79F6074D-290E-4640-8A49-388D21FC4A9B}">
      <dgm:prSet/>
      <dgm:spPr/>
      <dgm:t>
        <a:bodyPr/>
        <a:lstStyle/>
        <a:p>
          <a:endParaRPr lang="es-ES"/>
        </a:p>
      </dgm:t>
    </dgm:pt>
    <dgm:pt modelId="{18089EDC-523B-4D71-B468-EF912F0A91AB}">
      <dgm:prSet phldrT="[Texto]"/>
      <dgm:spPr/>
      <dgm:t>
        <a:bodyPr/>
        <a:lstStyle/>
        <a:p>
          <a:r>
            <a:rPr lang="es-EC" smtClean="0"/>
            <a:t>Falta de respeto</a:t>
          </a:r>
          <a:r>
            <a:rPr lang="es-EC" b="1" i="1" smtClean="0"/>
            <a:t>:  espera demasiado de mi (ejemplo: hacer lo mejor en el colegio, ser mejor persona)</a:t>
          </a:r>
          <a:endParaRPr lang="es-ES"/>
        </a:p>
      </dgm:t>
    </dgm:pt>
    <dgm:pt modelId="{C6B689F0-B212-4AB3-8FD5-50BF58BE324A}" type="parTrans" cxnId="{CA873B1B-4293-41EB-BCB6-83CCADFA1DCE}">
      <dgm:prSet/>
      <dgm:spPr/>
      <dgm:t>
        <a:bodyPr/>
        <a:lstStyle/>
        <a:p>
          <a:endParaRPr lang="es-ES"/>
        </a:p>
      </dgm:t>
    </dgm:pt>
    <dgm:pt modelId="{FE2900F4-CE59-483F-B65C-903E33E3A58D}" type="sibTrans" cxnId="{CA873B1B-4293-41EB-BCB6-83CCADFA1DCE}">
      <dgm:prSet/>
      <dgm:spPr/>
      <dgm:t>
        <a:bodyPr/>
        <a:lstStyle/>
        <a:p>
          <a:endParaRPr lang="es-ES"/>
        </a:p>
      </dgm:t>
    </dgm:pt>
    <dgm:pt modelId="{6E511604-417C-4C06-8DDE-7AA32F80A00B}" type="pres">
      <dgm:prSet presAssocID="{B2F3737E-66F8-4B9B-A844-3D7F1DA3C30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41F0DED-DBA5-4894-BAB5-D5315BEE6969}" type="pres">
      <dgm:prSet presAssocID="{D1EE4057-6306-43ED-ADD4-EF7CF350FC9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CE52AE-4B2B-4B41-990D-425874DF4966}" type="pres">
      <dgm:prSet presAssocID="{728D43BE-A2F4-49C0-BA4C-5B8D426B09F0}" presName="sibTrans" presStyleLbl="sibTrans2D1" presStyleIdx="0" presStyleCnt="2"/>
      <dgm:spPr/>
      <dgm:t>
        <a:bodyPr/>
        <a:lstStyle/>
        <a:p>
          <a:endParaRPr lang="es-ES"/>
        </a:p>
      </dgm:t>
    </dgm:pt>
    <dgm:pt modelId="{BB984E20-9A3B-4836-94CB-00701BD88894}" type="pres">
      <dgm:prSet presAssocID="{728D43BE-A2F4-49C0-BA4C-5B8D426B09F0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E4342C89-34DF-4E53-B4A1-6E35E4DF5F2C}" type="pres">
      <dgm:prSet presAssocID="{18089EDC-523B-4D71-B468-EF912F0A91A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AC3EE4-A6AD-4D4B-8C24-1324B993AD29}" type="pres">
      <dgm:prSet presAssocID="{FE2900F4-CE59-483F-B65C-903E33E3A58D}" presName="sibTrans" presStyleLbl="sibTrans2D1" presStyleIdx="1" presStyleCnt="2"/>
      <dgm:spPr/>
      <dgm:t>
        <a:bodyPr/>
        <a:lstStyle/>
        <a:p>
          <a:endParaRPr lang="es-ES"/>
        </a:p>
      </dgm:t>
    </dgm:pt>
    <dgm:pt modelId="{CE24CC43-7C54-4D44-A3FA-2FB4F036E5D5}" type="pres">
      <dgm:prSet presAssocID="{FE2900F4-CE59-483F-B65C-903E33E3A58D}" presName="connectorText" presStyleLbl="sibTrans2D1" presStyleIdx="1" presStyleCnt="2"/>
      <dgm:spPr/>
      <dgm:t>
        <a:bodyPr/>
        <a:lstStyle/>
        <a:p>
          <a:endParaRPr lang="es-ES"/>
        </a:p>
      </dgm:t>
    </dgm:pt>
  </dgm:ptLst>
  <dgm:cxnLst>
    <dgm:cxn modelId="{DD2F1FBB-4DE5-4742-ADEE-9C37DADE9693}" type="presOf" srcId="{FE2900F4-CE59-483F-B65C-903E33E3A58D}" destId="{CE24CC43-7C54-4D44-A3FA-2FB4F036E5D5}" srcOrd="1" destOrd="0" presId="urn:microsoft.com/office/officeart/2005/8/layout/cycle2"/>
    <dgm:cxn modelId="{4C633B0E-EE38-4CA8-A862-C13746EB7D23}" type="presOf" srcId="{D1EE4057-6306-43ED-ADD4-EF7CF350FC9A}" destId="{C41F0DED-DBA5-4894-BAB5-D5315BEE6969}" srcOrd="0" destOrd="0" presId="urn:microsoft.com/office/officeart/2005/8/layout/cycle2"/>
    <dgm:cxn modelId="{30D59594-1EFE-43E9-8EFC-CFB93DDA22A3}" type="presOf" srcId="{18089EDC-523B-4D71-B468-EF912F0A91AB}" destId="{E4342C89-34DF-4E53-B4A1-6E35E4DF5F2C}" srcOrd="0" destOrd="0" presId="urn:microsoft.com/office/officeart/2005/8/layout/cycle2"/>
    <dgm:cxn modelId="{71810FC7-2758-43F1-9A36-5D0DC2451049}" type="presOf" srcId="{728D43BE-A2F4-49C0-BA4C-5B8D426B09F0}" destId="{23CE52AE-4B2B-4B41-990D-425874DF4966}" srcOrd="0" destOrd="0" presId="urn:microsoft.com/office/officeart/2005/8/layout/cycle2"/>
    <dgm:cxn modelId="{CA873B1B-4293-41EB-BCB6-83CCADFA1DCE}" srcId="{B2F3737E-66F8-4B9B-A844-3D7F1DA3C303}" destId="{18089EDC-523B-4D71-B468-EF912F0A91AB}" srcOrd="1" destOrd="0" parTransId="{C6B689F0-B212-4AB3-8FD5-50BF58BE324A}" sibTransId="{FE2900F4-CE59-483F-B65C-903E33E3A58D}"/>
    <dgm:cxn modelId="{0D6449C7-9A88-4403-BE17-42663A89B3CC}" type="presOf" srcId="{B2F3737E-66F8-4B9B-A844-3D7F1DA3C303}" destId="{6E511604-417C-4C06-8DDE-7AA32F80A00B}" srcOrd="0" destOrd="0" presId="urn:microsoft.com/office/officeart/2005/8/layout/cycle2"/>
    <dgm:cxn modelId="{2307FE5B-051D-41D0-9772-D0E21490D477}" type="presOf" srcId="{728D43BE-A2F4-49C0-BA4C-5B8D426B09F0}" destId="{BB984E20-9A3B-4836-94CB-00701BD88894}" srcOrd="1" destOrd="0" presId="urn:microsoft.com/office/officeart/2005/8/layout/cycle2"/>
    <dgm:cxn modelId="{BD501A51-64BA-43B9-8146-AEA69D2CEBA4}" type="presOf" srcId="{FE2900F4-CE59-483F-B65C-903E33E3A58D}" destId="{C1AC3EE4-A6AD-4D4B-8C24-1324B993AD29}" srcOrd="0" destOrd="0" presId="urn:microsoft.com/office/officeart/2005/8/layout/cycle2"/>
    <dgm:cxn modelId="{79F6074D-290E-4640-8A49-388D21FC4A9B}" srcId="{B2F3737E-66F8-4B9B-A844-3D7F1DA3C303}" destId="{D1EE4057-6306-43ED-ADD4-EF7CF350FC9A}" srcOrd="0" destOrd="0" parTransId="{10D85F49-C2FA-45C4-BD49-2D7166953958}" sibTransId="{728D43BE-A2F4-49C0-BA4C-5B8D426B09F0}"/>
    <dgm:cxn modelId="{3D6E9A0C-1308-4DC9-AEBD-75A74D82963F}" type="presParOf" srcId="{6E511604-417C-4C06-8DDE-7AA32F80A00B}" destId="{C41F0DED-DBA5-4894-BAB5-D5315BEE6969}" srcOrd="0" destOrd="0" presId="urn:microsoft.com/office/officeart/2005/8/layout/cycle2"/>
    <dgm:cxn modelId="{A7EA00D7-CC3A-48DF-A2E6-555B69931345}" type="presParOf" srcId="{6E511604-417C-4C06-8DDE-7AA32F80A00B}" destId="{23CE52AE-4B2B-4B41-990D-425874DF4966}" srcOrd="1" destOrd="0" presId="urn:microsoft.com/office/officeart/2005/8/layout/cycle2"/>
    <dgm:cxn modelId="{13A50A79-86D1-41F1-8C9E-B3BCD43CD287}" type="presParOf" srcId="{23CE52AE-4B2B-4B41-990D-425874DF4966}" destId="{BB984E20-9A3B-4836-94CB-00701BD88894}" srcOrd="0" destOrd="0" presId="urn:microsoft.com/office/officeart/2005/8/layout/cycle2"/>
    <dgm:cxn modelId="{A55C79D5-3430-41F3-A44C-162CAE77CEA3}" type="presParOf" srcId="{6E511604-417C-4C06-8DDE-7AA32F80A00B}" destId="{E4342C89-34DF-4E53-B4A1-6E35E4DF5F2C}" srcOrd="2" destOrd="0" presId="urn:microsoft.com/office/officeart/2005/8/layout/cycle2"/>
    <dgm:cxn modelId="{FBC15EA4-6394-42CB-9348-92EC4D4EA9D6}" type="presParOf" srcId="{6E511604-417C-4C06-8DDE-7AA32F80A00B}" destId="{C1AC3EE4-A6AD-4D4B-8C24-1324B993AD29}" srcOrd="3" destOrd="0" presId="urn:microsoft.com/office/officeart/2005/8/layout/cycle2"/>
    <dgm:cxn modelId="{21D23486-39D2-473B-ABD9-74FA62C5F130}" type="presParOf" srcId="{C1AC3EE4-A6AD-4D4B-8C24-1324B993AD29}" destId="{CE24CC43-7C54-4D44-A3FA-2FB4F036E5D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F0DED-DBA5-4894-BAB5-D5315BEE6969}">
      <dsp:nvSpPr>
        <dsp:cNvPr id="0" name=""/>
        <dsp:cNvSpPr/>
      </dsp:nvSpPr>
      <dsp:spPr>
        <a:xfrm>
          <a:off x="773" y="995203"/>
          <a:ext cx="3078121" cy="3078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/>
            <a:t>Tácticas de manipulación: </a:t>
          </a:r>
          <a:r>
            <a:rPr lang="es-EC" sz="2000" b="1" kern="1200" smtClean="0"/>
            <a:t>siempre intenta cambiar como me siento o pienso respecto a las cosas</a:t>
          </a:r>
          <a:endParaRPr lang="es-ES" sz="2000" kern="1200" dirty="0"/>
        </a:p>
      </dsp:txBody>
      <dsp:txXfrm>
        <a:off x="451553" y="1445983"/>
        <a:ext cx="2176561" cy="2176561"/>
      </dsp:txXfrm>
    </dsp:sp>
    <dsp:sp modelId="{23CE52AE-4B2B-4B41-990D-425874DF4966}">
      <dsp:nvSpPr>
        <dsp:cNvPr id="0" name=""/>
        <dsp:cNvSpPr/>
      </dsp:nvSpPr>
      <dsp:spPr>
        <a:xfrm>
          <a:off x="2837668" y="560473"/>
          <a:ext cx="1913532" cy="1038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>
        <a:off x="2837668" y="768246"/>
        <a:ext cx="1601872" cy="623320"/>
      </dsp:txXfrm>
    </dsp:sp>
    <dsp:sp modelId="{E4342C89-34DF-4E53-B4A1-6E35E4DF5F2C}">
      <dsp:nvSpPr>
        <dsp:cNvPr id="0" name=""/>
        <dsp:cNvSpPr/>
      </dsp:nvSpPr>
      <dsp:spPr>
        <a:xfrm>
          <a:off x="4618288" y="995203"/>
          <a:ext cx="3078121" cy="3078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/>
            <a:t>Falta de respeto</a:t>
          </a:r>
          <a:r>
            <a:rPr lang="es-EC" sz="2000" b="1" i="1" kern="1200" smtClean="0"/>
            <a:t>:  espera demasiado de mi (ejemplo: hacer lo mejor en el colegio, ser mejor persona)</a:t>
          </a:r>
          <a:endParaRPr lang="es-ES" sz="2000" kern="1200"/>
        </a:p>
      </dsp:txBody>
      <dsp:txXfrm>
        <a:off x="5069068" y="1445983"/>
        <a:ext cx="2176561" cy="2176561"/>
      </dsp:txXfrm>
    </dsp:sp>
    <dsp:sp modelId="{C1AC3EE4-A6AD-4D4B-8C24-1324B993AD29}">
      <dsp:nvSpPr>
        <dsp:cNvPr id="0" name=""/>
        <dsp:cNvSpPr/>
      </dsp:nvSpPr>
      <dsp:spPr>
        <a:xfrm rot="10800000">
          <a:off x="2945981" y="3469189"/>
          <a:ext cx="1913532" cy="1038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 rot="10800000">
        <a:off x="3257641" y="3676962"/>
        <a:ext cx="1601872" cy="623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75400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405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529faca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529faca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0520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529facad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529facad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6714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2205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1742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5295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6515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2833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8961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9190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586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2194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529faca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529faca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2074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6553200" y="6093296"/>
            <a:ext cx="2133600" cy="628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sldNum" idx="12"/>
          </p:nvPr>
        </p:nvSpPr>
        <p:spPr>
          <a:xfrm>
            <a:off x="6553200" y="6093296"/>
            <a:ext cx="2133600" cy="628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1"/>
          <p:cNvSpPr txBox="1"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6553200" y="6093296"/>
            <a:ext cx="2133600" cy="628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6553200" y="6093296"/>
            <a:ext cx="2133600" cy="628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sldNum" idx="12"/>
          </p:nvPr>
        </p:nvSpPr>
        <p:spPr>
          <a:xfrm>
            <a:off x="6553200" y="6093296"/>
            <a:ext cx="2133600" cy="628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body" idx="1"/>
          </p:nvPr>
        </p:nvSpPr>
        <p:spPr>
          <a:xfrm rot="5400000">
            <a:off x="2555775" y="-109736"/>
            <a:ext cx="4032449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6553200" y="6093296"/>
            <a:ext cx="2133600" cy="628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6553200" y="6093296"/>
            <a:ext cx="2133600" cy="628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457200" y="1988839"/>
            <a:ext cx="8229600" cy="4032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10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44208" y="188640"/>
            <a:ext cx="2498978" cy="67879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comments" Target="../comments/commen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 txBox="1">
            <a:spLocks noGrp="1"/>
          </p:cNvSpPr>
          <p:nvPr>
            <p:ph type="ctrTitle"/>
          </p:nvPr>
        </p:nvSpPr>
        <p:spPr>
          <a:xfrm>
            <a:off x="937828" y="2814072"/>
            <a:ext cx="7772400" cy="165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ts val="3959"/>
            </a:pPr>
            <a:r>
              <a:rPr lang="es-EC" sz="3959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s-EC" sz="3959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s-EC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APOYO – CONTROL PARENTAL Y PROMOCIÓN DE LA AUTONOMÍA, DEL AUTOCONCEPTO Y AUTORREGULACIÓN DEL APRENDIZAJE EN ADOLESCENTES DE CUENCA</a:t>
            </a:r>
            <a:r>
              <a:rPr lang="es-E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s-E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C" sz="3959" dirty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s-EC" sz="3959" dirty="0">
                <a:latin typeface="Open Sans"/>
                <a:ea typeface="Open Sans"/>
                <a:cs typeface="Open Sans"/>
                <a:sym typeface="Open Sans"/>
              </a:rPr>
            </a:br>
            <a:endParaRPr sz="3959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781864" y="4262616"/>
            <a:ext cx="7772400" cy="165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lnSpc>
                <a:spcPct val="80000"/>
              </a:lnSpc>
              <a:buClr>
                <a:schemeClr val="dk1"/>
              </a:buClr>
              <a:buSzPts val="2310"/>
            </a:pPr>
            <a:r>
              <a:rPr lang="es-EC" sz="231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s-EC" sz="231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s-EC" sz="2310" i="1" dirty="0">
                <a:solidFill>
                  <a:srgbClr val="17365D"/>
                </a:solidFill>
                <a:latin typeface="Open Sans"/>
                <a:ea typeface="Open Sans"/>
                <a:cs typeface="Open Sans"/>
                <a:sym typeface="Open Sans"/>
              </a:rPr>
              <a:t>Septiembre </a:t>
            </a:r>
            <a:r>
              <a:rPr lang="es-EC" sz="2310" i="1" dirty="0" smtClean="0">
                <a:solidFill>
                  <a:srgbClr val="17365D"/>
                </a:solidFill>
                <a:latin typeface="Open Sans"/>
                <a:ea typeface="Open Sans"/>
                <a:cs typeface="Open Sans"/>
                <a:sym typeface="Open Sans"/>
              </a:rPr>
              <a:t>2018 - Septiembre </a:t>
            </a:r>
            <a:r>
              <a:rPr lang="es-EC" sz="2310" i="1" dirty="0">
                <a:solidFill>
                  <a:srgbClr val="17365D"/>
                </a:solidFill>
                <a:latin typeface="Open Sans"/>
                <a:ea typeface="Open Sans"/>
                <a:cs typeface="Open Sans"/>
                <a:sym typeface="Open Sans"/>
              </a:rPr>
              <a:t>2020</a:t>
            </a:r>
            <a:r>
              <a:rPr lang="es-EC" sz="2310" b="0" i="0" u="none" strike="noStrike" cap="none" dirty="0">
                <a:solidFill>
                  <a:srgbClr val="17365D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s-EC" sz="2310" b="0" i="0" u="none" strike="noStrike" cap="none" dirty="0">
                <a:solidFill>
                  <a:srgbClr val="17365D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s-EC" sz="231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s-EC" sz="231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31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0" name="Google Shape;7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1680" y="692696"/>
            <a:ext cx="6264696" cy="1701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 txBox="1">
            <a:spLocks noGrp="1"/>
          </p:cNvSpPr>
          <p:nvPr>
            <p:ph type="subTitle" idx="1"/>
          </p:nvPr>
        </p:nvSpPr>
        <p:spPr>
          <a:xfrm>
            <a:off x="665018" y="955964"/>
            <a:ext cx="7639550" cy="324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200"/>
              <a:buNone/>
            </a:pPr>
            <a:endParaRPr lang="es-EC" dirty="0">
              <a:solidFill>
                <a:srgbClr val="17365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200"/>
              <a:buNone/>
            </a:pPr>
            <a:endParaRPr lang="es-EC" dirty="0" smtClean="0">
              <a:solidFill>
                <a:srgbClr val="17365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200"/>
              <a:buNone/>
            </a:pPr>
            <a:endParaRPr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4F730FF-265E-40EE-9467-7E0D9A74B6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7293816"/>
              </p:ext>
            </p:extLst>
          </p:nvPr>
        </p:nvGraphicFramePr>
        <p:xfrm>
          <a:off x="953192" y="955964"/>
          <a:ext cx="6682048" cy="4088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450272" y="5044440"/>
            <a:ext cx="858981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Las </a:t>
            </a:r>
            <a:r>
              <a:rPr lang="es-EC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tácticas de manipulación de la madre </a:t>
            </a:r>
            <a:r>
              <a:rPr lang="es-EC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eran superiores </a:t>
            </a:r>
            <a:r>
              <a:rPr lang="es-EC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cuando </a:t>
            </a:r>
            <a:r>
              <a:rPr lang="es-EC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estas </a:t>
            </a:r>
            <a:r>
              <a:rPr lang="es-EC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madres </a:t>
            </a:r>
            <a:r>
              <a:rPr lang="es-EC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pertenecen a  </a:t>
            </a:r>
            <a:r>
              <a:rPr lang="es-EC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familias reconstituidas (</a:t>
            </a:r>
            <a:r>
              <a:rPr lang="es-EC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M=1.65), trabajan </a:t>
            </a:r>
            <a:r>
              <a:rPr lang="es-EC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más de 8 horas </a:t>
            </a:r>
            <a:r>
              <a:rPr lang="es-EC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s-EC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M=1.58) y </a:t>
            </a:r>
            <a:r>
              <a:rPr lang="es-EC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presentan </a:t>
            </a:r>
            <a:r>
              <a:rPr lang="es-EC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bajo nivel de instrucción (M=1.61</a:t>
            </a:r>
            <a:r>
              <a:rPr lang="es-EC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 Las </a:t>
            </a:r>
            <a:r>
              <a:rPr lang="es-EC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conductas que faltan el respeto a los hijos por parte de la madre fueron mayores con los estudiantes de los colegios fiscales y fisco misionales (M=1.53). </a:t>
            </a:r>
            <a:endParaRPr lang="es-EC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65018" y="492421"/>
            <a:ext cx="511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 smtClean="0">
                <a:solidFill>
                  <a:schemeClr val="accent4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CONTROL PSICOLÓGICO</a:t>
            </a:r>
          </a:p>
        </p:txBody>
      </p:sp>
    </p:spTree>
    <p:extLst>
      <p:ext uri="{BB962C8B-B14F-4D97-AF65-F5344CB8AC3E}">
        <p14:creationId xmlns:p14="http://schemas.microsoft.com/office/powerpoint/2010/main" val="8310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81000" y="1234440"/>
            <a:ext cx="8399206" cy="5431831"/>
          </a:xfrm>
        </p:spPr>
        <p:txBody>
          <a:bodyPr>
            <a:normAutofit/>
          </a:bodyPr>
          <a:lstStyle/>
          <a:p>
            <a:pPr marL="50800" indent="0" algn="just">
              <a:lnSpc>
                <a:spcPct val="150000"/>
              </a:lnSpc>
              <a:buNone/>
            </a:pPr>
            <a:r>
              <a:rPr lang="es-EC" sz="2400" dirty="0">
                <a:solidFill>
                  <a:schemeClr val="bg2">
                    <a:lumMod val="50000"/>
                  </a:schemeClr>
                </a:solidFill>
              </a:rPr>
              <a:t>Las expresiones de control </a:t>
            </a:r>
            <a:r>
              <a:rPr lang="es-EC" sz="2400" dirty="0" smtClean="0">
                <a:solidFill>
                  <a:schemeClr val="bg2">
                    <a:lumMod val="50000"/>
                  </a:schemeClr>
                </a:solidFill>
              </a:rPr>
              <a:t>psicológico predominantes </a:t>
            </a:r>
            <a:r>
              <a:rPr lang="es-EC" sz="2400" dirty="0">
                <a:solidFill>
                  <a:schemeClr val="bg2">
                    <a:lumMod val="50000"/>
                  </a:schemeClr>
                </a:solidFill>
              </a:rPr>
              <a:t>desde la percepción de los adolescentes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es-EC" sz="2400" dirty="0">
                <a:solidFill>
                  <a:schemeClr val="bg2">
                    <a:lumMod val="50000"/>
                  </a:schemeClr>
                </a:solidFill>
              </a:rPr>
              <a:t>  son:</a:t>
            </a:r>
          </a:p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marL="50800" indent="0" algn="just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00291462"/>
              </p:ext>
            </p:extLst>
          </p:nvPr>
        </p:nvGraphicFramePr>
        <p:xfrm>
          <a:off x="732011" y="1789471"/>
          <a:ext cx="7697183" cy="5068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666432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 txBox="1">
            <a:spLocks noGrp="1"/>
          </p:cNvSpPr>
          <p:nvPr>
            <p:ph type="subTitle" idx="1"/>
          </p:nvPr>
        </p:nvSpPr>
        <p:spPr>
          <a:xfrm>
            <a:off x="191114" y="0"/>
            <a:ext cx="6723033" cy="525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200"/>
              <a:buNone/>
            </a:pPr>
            <a:r>
              <a:rPr lang="es-EC" b="1" dirty="0" smtClean="0">
                <a:solidFill>
                  <a:srgbClr val="17365D"/>
                </a:solidFill>
              </a:rPr>
              <a:t>AUTOCONCEPTO DEL ADOLESCENTE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200"/>
              <a:buNone/>
            </a:pPr>
            <a:endParaRPr lang="es-EC" dirty="0">
              <a:solidFill>
                <a:srgbClr val="17365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200"/>
              <a:buNone/>
            </a:pPr>
            <a:endParaRPr lang="es-EC" dirty="0" smtClean="0">
              <a:solidFill>
                <a:srgbClr val="17365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200"/>
              <a:buNone/>
            </a:pPr>
            <a:endParaRPr dirty="0"/>
          </a:p>
        </p:txBody>
      </p:sp>
      <p:sp>
        <p:nvSpPr>
          <p:cNvPr id="4" name="CuadroTexto 3"/>
          <p:cNvSpPr txBox="1"/>
          <p:nvPr/>
        </p:nvSpPr>
        <p:spPr>
          <a:xfrm>
            <a:off x="326588" y="4301836"/>
            <a:ext cx="8327274" cy="2269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dirty="0" smtClean="0">
                <a:solidFill>
                  <a:srgbClr val="002060"/>
                </a:solidFill>
              </a:rPr>
              <a:t>El  autoconcepto </a:t>
            </a:r>
            <a:r>
              <a:rPr lang="es-EC" dirty="0">
                <a:solidFill>
                  <a:srgbClr val="002060"/>
                </a:solidFill>
              </a:rPr>
              <a:t>académico y </a:t>
            </a:r>
            <a:r>
              <a:rPr lang="es-EC" dirty="0" smtClean="0">
                <a:solidFill>
                  <a:srgbClr val="002060"/>
                </a:solidFill>
              </a:rPr>
              <a:t>familiar se relaciona con las </a:t>
            </a:r>
            <a:r>
              <a:rPr lang="es-EC" dirty="0">
                <a:solidFill>
                  <a:srgbClr val="002060"/>
                </a:solidFill>
              </a:rPr>
              <a:t>expresiones de control </a:t>
            </a:r>
            <a:r>
              <a:rPr lang="es-EC" dirty="0" smtClean="0">
                <a:solidFill>
                  <a:srgbClr val="002060"/>
                </a:solidFill>
              </a:rPr>
              <a:t>psicológico, que en su conjunto </a:t>
            </a:r>
            <a:r>
              <a:rPr lang="es-EC" dirty="0">
                <a:solidFill>
                  <a:srgbClr val="002060"/>
                </a:solidFill>
              </a:rPr>
              <a:t>explican el 38.4% de la variabilidad del autoconcepto </a:t>
            </a:r>
            <a:r>
              <a:rPr lang="es-EC" dirty="0" smtClean="0">
                <a:solidFill>
                  <a:srgbClr val="002060"/>
                </a:solidFill>
              </a:rPr>
              <a:t>familiar; </a:t>
            </a:r>
            <a:r>
              <a:rPr lang="es-EC" dirty="0">
                <a:solidFill>
                  <a:srgbClr val="002060"/>
                </a:solidFill>
              </a:rPr>
              <a:t>siendo la táctica de </a:t>
            </a:r>
            <a:r>
              <a:rPr lang="es-EC" dirty="0" smtClean="0">
                <a:solidFill>
                  <a:srgbClr val="002060"/>
                </a:solidFill>
              </a:rPr>
              <a:t>manipulación de la madre </a:t>
            </a:r>
            <a:r>
              <a:rPr lang="es-EC" dirty="0">
                <a:solidFill>
                  <a:srgbClr val="002060"/>
                </a:solidFill>
              </a:rPr>
              <a:t>una variable predictora </a:t>
            </a:r>
            <a:r>
              <a:rPr lang="es-EC" dirty="0" smtClean="0">
                <a:solidFill>
                  <a:srgbClr val="002060"/>
                </a:solidFill>
              </a:rPr>
              <a:t>negativa </a:t>
            </a:r>
            <a:r>
              <a:rPr lang="es-EC" dirty="0">
                <a:solidFill>
                  <a:srgbClr val="002060"/>
                </a:solidFill>
              </a:rPr>
              <a:t>F=17.726; p&lt;.05; f2=0.021) y conductas que faltan el respeto </a:t>
            </a:r>
            <a:r>
              <a:rPr lang="es-EC" dirty="0" smtClean="0">
                <a:solidFill>
                  <a:srgbClr val="002060"/>
                </a:solidFill>
              </a:rPr>
              <a:t>a los hijos </a:t>
            </a:r>
            <a:r>
              <a:rPr lang="es-EC" dirty="0">
                <a:solidFill>
                  <a:srgbClr val="002060"/>
                </a:solidFill>
              </a:rPr>
              <a:t>de ambos progenitores (Madre: F=33.197; p&lt;.05; f2=0.039; Padre: F=5.838; p&lt;.05; f2=0.007 ).</a:t>
            </a:r>
            <a:endParaRPr lang="en-US" dirty="0">
              <a:solidFill>
                <a:srgbClr val="002060"/>
              </a:solidFill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dirty="0">
                <a:solidFill>
                  <a:srgbClr val="002060"/>
                </a:solidFill>
              </a:rPr>
              <a:t>El nivel de estudios de los progenitores se relaciona con el autoconcepto de los adolescentes, los hijos de madres y padres con posgrado reportan un mayor autoconcepto académico (M=74) y emocional (M= 57). Estos datos sugieren que, a mayor nivel de instrucción de los padres, mayor autoconcepto en los adolescentes</a:t>
            </a:r>
            <a:r>
              <a:rPr lang="es-EC" dirty="0" smtClean="0">
                <a:solidFill>
                  <a:srgbClr val="002060"/>
                </a:solidFill>
              </a:rPr>
              <a:t>.</a:t>
            </a:r>
            <a:endParaRPr lang="en-US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601058251"/>
              </p:ext>
            </p:extLst>
          </p:nvPr>
        </p:nvGraphicFramePr>
        <p:xfrm>
          <a:off x="1050866" y="950766"/>
          <a:ext cx="6294814" cy="3351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773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193">
              <a:srgbClr val="D3DFEE"/>
            </a:gs>
            <a:gs pos="56610">
              <a:srgbClr val="C0D2E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 txBox="1">
            <a:spLocks noGrp="1"/>
          </p:cNvSpPr>
          <p:nvPr>
            <p:ph type="subTitle" idx="1"/>
          </p:nvPr>
        </p:nvSpPr>
        <p:spPr>
          <a:xfrm>
            <a:off x="192578" y="2238"/>
            <a:ext cx="7639550" cy="4925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200"/>
              <a:buNone/>
            </a:pPr>
            <a:r>
              <a:rPr lang="es-EC" b="1" dirty="0" smtClean="0">
                <a:solidFill>
                  <a:schemeClr val="bg2">
                    <a:lumMod val="50000"/>
                  </a:schemeClr>
                </a:solidFill>
              </a:rPr>
              <a:t>AUTORREGULACIÓN DEL APRENDIZAJE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200"/>
              <a:buNone/>
            </a:pPr>
            <a:endParaRPr lang="es-EC" dirty="0">
              <a:solidFill>
                <a:srgbClr val="17365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200"/>
              <a:buNone/>
            </a:pPr>
            <a:endParaRPr lang="es-EC" dirty="0" smtClean="0">
              <a:solidFill>
                <a:srgbClr val="17365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200"/>
              <a:buNone/>
            </a:pPr>
            <a:endParaRPr dirty="0"/>
          </a:p>
        </p:txBody>
      </p:sp>
      <p:sp>
        <p:nvSpPr>
          <p:cNvPr id="4" name="CuadroTexto 3"/>
          <p:cNvSpPr txBox="1"/>
          <p:nvPr/>
        </p:nvSpPr>
        <p:spPr>
          <a:xfrm>
            <a:off x="192578" y="4050961"/>
            <a:ext cx="86466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 smtClean="0">
                <a:solidFill>
                  <a:srgbClr val="002060"/>
                </a:solidFill>
              </a:rPr>
              <a:t>Los adolescentes presentan  una mayor  autorregulación autónoma  que controlada.</a:t>
            </a:r>
          </a:p>
          <a:p>
            <a:pPr algn="just"/>
            <a:r>
              <a:rPr lang="es-EC" sz="1600" dirty="0" smtClean="0">
                <a:solidFill>
                  <a:srgbClr val="002060"/>
                </a:solidFill>
              </a:rPr>
              <a:t>Las </a:t>
            </a:r>
            <a:r>
              <a:rPr lang="es-EC" sz="1600" dirty="0">
                <a:solidFill>
                  <a:srgbClr val="002060"/>
                </a:solidFill>
              </a:rPr>
              <a:t>variables sociodemográficas: sexo de los adolescentes </a:t>
            </a:r>
            <a:r>
              <a:rPr lang="es-EC" sz="1600" dirty="0" smtClean="0">
                <a:solidFill>
                  <a:srgbClr val="002060"/>
                </a:solidFill>
              </a:rPr>
              <a:t> </a:t>
            </a:r>
            <a:r>
              <a:rPr lang="es-EC" sz="1600" dirty="0">
                <a:solidFill>
                  <a:srgbClr val="002060"/>
                </a:solidFill>
              </a:rPr>
              <a:t>evidenció que la autorregulación autónoma predominó en mujeres, mientras que la autorregulación controlada en </a:t>
            </a:r>
            <a:r>
              <a:rPr lang="es-EC" sz="1600" dirty="0" smtClean="0">
                <a:solidFill>
                  <a:srgbClr val="002060"/>
                </a:solidFill>
              </a:rPr>
              <a:t>hombres</a:t>
            </a:r>
            <a:r>
              <a:rPr lang="es-EC" sz="1600" dirty="0">
                <a:solidFill>
                  <a:srgbClr val="002060"/>
                </a:solidFill>
              </a:rPr>
              <a:t>,</a:t>
            </a:r>
            <a:r>
              <a:rPr lang="es-EC" sz="1600" dirty="0" smtClean="0">
                <a:solidFill>
                  <a:srgbClr val="002060"/>
                </a:solidFill>
              </a:rPr>
              <a:t> </a:t>
            </a:r>
            <a:r>
              <a:rPr lang="es-EC" sz="1600" dirty="0">
                <a:solidFill>
                  <a:srgbClr val="002060"/>
                </a:solidFill>
              </a:rPr>
              <a:t>los adolescentes que pertenecen a colegios fiscomisionales y cursan el primero de bachillerato mostraron una tendencia hacia la autorregulación controlada (p&lt;.05). </a:t>
            </a:r>
            <a:endParaRPr lang="es-EC" sz="1600" dirty="0" smtClean="0">
              <a:solidFill>
                <a:srgbClr val="002060"/>
              </a:solidFill>
            </a:endParaRPr>
          </a:p>
          <a:p>
            <a:pPr algn="just"/>
            <a:endParaRPr lang="es-EC" sz="1600" dirty="0">
              <a:solidFill>
                <a:srgbClr val="002060"/>
              </a:solidFill>
            </a:endParaRPr>
          </a:p>
          <a:p>
            <a:pPr algn="just"/>
            <a:r>
              <a:rPr lang="es-EC" sz="1600" dirty="0">
                <a:solidFill>
                  <a:srgbClr val="002060"/>
                </a:solidFill>
              </a:rPr>
              <a:t>La autorregulación del aprendizaje autónomo y controlado de los estudiantes se relaciona con las dimensiones de control y apoyo a la autonomía otorgadas por sus padres, lo que implica un vínculo entre el apoyo a la autonomía y la autorregulación autónoma del aprendizaje de los estudiantes</a:t>
            </a:r>
            <a:r>
              <a:rPr lang="es-EC" sz="1600" dirty="0" smtClean="0">
                <a:solidFill>
                  <a:srgbClr val="002060"/>
                </a:solidFill>
              </a:rPr>
              <a:t>.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28" y="1149127"/>
            <a:ext cx="4929649" cy="290183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952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529facad2_0_0"/>
          <p:cNvSpPr txBox="1">
            <a:spLocks noGrp="1"/>
          </p:cNvSpPr>
          <p:nvPr>
            <p:ph type="ctrTitle"/>
          </p:nvPr>
        </p:nvSpPr>
        <p:spPr>
          <a:xfrm>
            <a:off x="592673" y="128166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0"/>
              <a:buFont typeface="Open Sans"/>
              <a:buNone/>
            </a:pPr>
            <a:r>
              <a:rPr lang="es-EC" sz="3200" b="1" dirty="0" smtClean="0">
                <a:solidFill>
                  <a:srgbClr val="002060"/>
                </a:solidFill>
              </a:rPr>
              <a:t>DISCUSIÓN</a:t>
            </a:r>
            <a:endParaRPr sz="3200" dirty="0">
              <a:solidFill>
                <a:srgbClr val="002060"/>
              </a:solidFill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199162"/>
              </p:ext>
            </p:extLst>
          </p:nvPr>
        </p:nvGraphicFramePr>
        <p:xfrm>
          <a:off x="592673" y="1338898"/>
          <a:ext cx="7771765" cy="45521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0001">
                  <a:extLst>
                    <a:ext uri="{9D8B030D-6E8A-4147-A177-3AD203B41FA5}">
                      <a16:colId xmlns:a16="http://schemas.microsoft.com/office/drawing/2014/main" val="4286245871"/>
                    </a:ext>
                  </a:extLst>
                </a:gridCol>
                <a:gridCol w="2590882">
                  <a:extLst>
                    <a:ext uri="{9D8B030D-6E8A-4147-A177-3AD203B41FA5}">
                      <a16:colId xmlns:a16="http://schemas.microsoft.com/office/drawing/2014/main" val="3859476521"/>
                    </a:ext>
                  </a:extLst>
                </a:gridCol>
                <a:gridCol w="2590882">
                  <a:extLst>
                    <a:ext uri="{9D8B030D-6E8A-4147-A177-3AD203B41FA5}">
                      <a16:colId xmlns:a16="http://schemas.microsoft.com/office/drawing/2014/main" val="2059766491"/>
                    </a:ext>
                  </a:extLst>
                </a:gridCol>
              </a:tblGrid>
              <a:tr h="8324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aseline="0" dirty="0">
                          <a:effectLst/>
                        </a:rPr>
                        <a:t>RESULTADOS DEL ESTUDIO</a:t>
                      </a:r>
                      <a:endParaRPr lang="es-E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aseline="0" dirty="0">
                          <a:effectLst/>
                        </a:rPr>
                        <a:t>RESULTADOS DE OTROS ESTUDIOS</a:t>
                      </a:r>
                      <a:endParaRPr lang="es-E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aseline="0" dirty="0">
                          <a:effectLst/>
                        </a:rPr>
                        <a:t>ESTUDIOS</a:t>
                      </a:r>
                      <a:endParaRPr lang="es-ES" sz="14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4913618"/>
                  </a:ext>
                </a:extLst>
              </a:tr>
              <a:tr h="21934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El dominio de la tarea, el enfoque de rendimiento son las metas parentales más puntuadas por los progenitores cuencanos, las mismas que se relacionan con el nivel de  estudios</a:t>
                      </a:r>
                      <a:endParaRPr lang="es-ES" sz="1400" b="0" i="0" u="none" strike="noStrike" cap="none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Progenitores canadienses con altos niveles de instrucción de los progenitores, reportan mayor puntuación en el dominio de la tarea, seguida por el enfoque de rendimiento. </a:t>
                      </a:r>
                      <a:endParaRPr lang="es-ES" sz="1400" b="0" i="0" u="none" strike="noStrike" cap="none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lang="es-ES" sz="1400" b="0" i="0" u="none" strike="noStrike" cap="none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</a:t>
                      </a:r>
                      <a:r>
                        <a:rPr lang="en-US" sz="1400" b="0" i="0" u="none" strike="noStrike" cap="none" dirty="0" err="1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Gonida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</a:t>
                      </a:r>
                      <a:r>
                        <a:rPr lang="en-US" sz="1400" b="0" i="0" u="none" strike="noStrike" cap="none" dirty="0" smtClean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Cortina, </a:t>
                      </a:r>
                      <a:r>
                        <a:rPr lang="en-US" sz="1400" b="0" i="0" u="none" strike="noStrike" cap="none" dirty="0" smtClean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2014).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u="none" strike="noStrike" cap="none" dirty="0" smtClean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</a:t>
                      </a:r>
                      <a:endParaRPr lang="es-ES" sz="1400" b="0" i="0" u="none" strike="noStrike" cap="none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</a:t>
                      </a:r>
                      <a:r>
                        <a:rPr lang="en-US" sz="1400" b="0" i="0" u="none" strike="noStrike" cap="none" dirty="0" err="1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Mageau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</a:t>
                      </a:r>
                      <a:r>
                        <a:rPr lang="en-US" sz="1400" b="0" i="0" u="none" strike="noStrike" cap="none" dirty="0" smtClean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Bureau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</a:t>
                      </a:r>
                      <a:r>
                        <a:rPr lang="en-US" sz="1400" b="0" i="0" u="none" strike="noStrike" cap="none" dirty="0" smtClean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Ranger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</a:t>
                      </a:r>
                      <a:r>
                        <a:rPr lang="en-US" sz="1400" b="0" i="0" u="none" strike="noStrike" cap="none" dirty="0" smtClean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Allen, 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</a:t>
                      </a:r>
                      <a:r>
                        <a:rPr lang="en-US" sz="1400" b="0" i="0" u="none" strike="noStrike" cap="none" dirty="0" err="1" smtClean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Soenens</a:t>
                      </a:r>
                      <a:r>
                        <a:rPr lang="en-US" sz="1400" b="0" i="0" u="none" strike="noStrike" cap="none" dirty="0" smtClean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2016).</a:t>
                      </a:r>
                      <a:endParaRPr lang="es-ES" sz="1400" b="0" i="0" u="none" strike="noStrike" cap="none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9585366"/>
                  </a:ext>
                </a:extLst>
              </a:tr>
              <a:tr h="15261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Padres como madres, de adolescentes cuencanos generalmente utilizan mayores conductas de apoyo a la autonomía.</a:t>
                      </a:r>
                      <a:endParaRPr lang="es-ES" sz="1400" b="0" i="0" u="none" strike="noStrike" cap="none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Adolescentes españoles percibieron a sus padres con altos niveles de apoyo  a la autonomía</a:t>
                      </a:r>
                      <a:endParaRPr lang="es-ES" sz="1400" b="0" i="0" u="none" strike="noStrike" cap="none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</a:t>
                      </a:r>
                      <a:r>
                        <a:rPr lang="en-US" sz="1400" b="0" i="0" u="none" strike="noStrike" cap="none" dirty="0" smtClean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Rodríguez, </a:t>
                      </a:r>
                      <a:r>
                        <a:rPr lang="en-US" sz="1400" b="0" i="0" u="none" strike="noStrike" cap="none" dirty="0" err="1" smtClean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Vansteenkiste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</a:t>
                      </a:r>
                      <a:r>
                        <a:rPr lang="en-US" sz="1400" b="0" i="0" u="none" strike="noStrike" cap="none" dirty="0" err="1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Soenens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Oliva, </a:t>
                      </a:r>
                      <a:r>
                        <a:rPr lang="en-US" sz="1400" b="0" i="0" u="none" strike="noStrike" cap="none" dirty="0" err="1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Brenning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400" b="0" i="0" u="none" strike="noStrike" cap="none" dirty="0" smtClean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</a:t>
                      </a:r>
                      <a:r>
                        <a:rPr lang="en-US" sz="1400" b="0" i="0" u="none" strike="noStrike" cap="none" dirty="0" err="1" smtClean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Antolín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2020</a:t>
                      </a:r>
                      <a:r>
                        <a:rPr lang="en-US" sz="1400" b="0" i="0" u="none" strike="noStrike" cap="none" dirty="0" smtClean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).</a:t>
                      </a:r>
                      <a:endParaRPr lang="es-ES" sz="1400" b="0" i="0" u="none" strike="noStrike" cap="none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4092317"/>
                  </a:ext>
                </a:extLst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01675" y="1338898"/>
            <a:ext cx="56838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204058"/>
              </p:ext>
            </p:extLst>
          </p:nvPr>
        </p:nvGraphicFramePr>
        <p:xfrm>
          <a:off x="126533" y="886321"/>
          <a:ext cx="8890468" cy="598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2816">
                  <a:extLst>
                    <a:ext uri="{9D8B030D-6E8A-4147-A177-3AD203B41FA5}">
                      <a16:colId xmlns:a16="http://schemas.microsoft.com/office/drawing/2014/main" val="1230122741"/>
                    </a:ext>
                  </a:extLst>
                </a:gridCol>
                <a:gridCol w="2963826">
                  <a:extLst>
                    <a:ext uri="{9D8B030D-6E8A-4147-A177-3AD203B41FA5}">
                      <a16:colId xmlns:a16="http://schemas.microsoft.com/office/drawing/2014/main" val="3211635062"/>
                    </a:ext>
                  </a:extLst>
                </a:gridCol>
                <a:gridCol w="2963826">
                  <a:extLst>
                    <a:ext uri="{9D8B030D-6E8A-4147-A177-3AD203B41FA5}">
                      <a16:colId xmlns:a16="http://schemas.microsoft.com/office/drawing/2014/main" val="617205785"/>
                    </a:ext>
                  </a:extLst>
                </a:gridCol>
              </a:tblGrid>
              <a:tr h="257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RESULTADOS DEL ESTUDIO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22" marR="446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RESULTADOS DE OTROS ESTUDIOS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22" marR="44622" marT="0" marB="0"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ESTUDIOS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22" marR="44622" marT="0" marB="0"/>
                </a:tc>
                <a:extLst>
                  <a:ext uri="{0D108BD9-81ED-4DB2-BD59-A6C34878D82A}">
                    <a16:rowId xmlns:a16="http://schemas.microsoft.com/office/drawing/2014/main" val="2959046366"/>
                  </a:ext>
                </a:extLst>
              </a:tr>
              <a:tr h="2397463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3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El control psicológico se relacionó ligera e inversamente con las dimensiones: académicas, sociales, emocionales y físicas del </a:t>
                      </a:r>
                      <a:r>
                        <a:rPr lang="es-CO" sz="1300" b="0" i="0" u="none" strike="noStrike" cap="none" dirty="0" err="1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autoconcepto</a:t>
                      </a:r>
                      <a:r>
                        <a:rPr lang="es-CO" sz="13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 especialmente las tácticas de manipulación de la madre y las conductas que faltan el respeto tanto de padre y madre</a:t>
                      </a:r>
                      <a:endParaRPr lang="es-ES" sz="1300" b="0" i="0" u="none" strike="noStrike" cap="none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Arial"/>
                      </a:endParaRPr>
                    </a:p>
                  </a:txBody>
                  <a:tcPr marL="44622" marR="44622" marT="0" marB="0"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3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Adolescentes peruanos de bachillerato en el que se evidenció un mayor control psicológico por parte de las madres en comparación con los padres.</a:t>
                      </a:r>
                      <a:endParaRPr lang="es-ES" sz="1300" b="0" i="0" u="none" strike="noStrike" cap="none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Arial"/>
                      </a:endParaRPr>
                    </a:p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3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 </a:t>
                      </a:r>
                      <a:endParaRPr lang="es-ES" sz="1300" b="0" i="0" u="none" strike="noStrike" cap="none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Arial"/>
                      </a:endParaRPr>
                    </a:p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3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El control psicológico materno, expresado en tácticas de manipulación percibido por los adolescentes chinos es superior al del padre. </a:t>
                      </a:r>
                      <a:endParaRPr lang="es-ES" sz="1300" b="0" i="0" u="none" strike="noStrike" cap="none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Arial"/>
                      </a:endParaRPr>
                    </a:p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865505" algn="ctr"/>
                        </a:tabLst>
                      </a:pPr>
                      <a:r>
                        <a:rPr lang="es-CO" sz="13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 </a:t>
                      </a:r>
                      <a:endParaRPr lang="es-ES" sz="1300" b="0" i="0" u="none" strike="noStrike" cap="none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Arial"/>
                      </a:endParaRPr>
                    </a:p>
                  </a:txBody>
                  <a:tcPr marL="44622" marR="44622" marT="0" marB="0"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3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(Solís </a:t>
                      </a:r>
                      <a:r>
                        <a:rPr lang="es-CO" sz="1300" b="0" i="0" u="none" strike="noStrike" cap="none" dirty="0" smtClean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&amp; </a:t>
                      </a:r>
                      <a:r>
                        <a:rPr lang="es-CO" sz="13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Manzanares 2019).</a:t>
                      </a:r>
                      <a:endParaRPr lang="es-ES" sz="1300" b="0" i="0" u="none" strike="noStrike" cap="none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Arial"/>
                      </a:endParaRPr>
                    </a:p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3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(Fu </a:t>
                      </a:r>
                      <a:r>
                        <a:rPr lang="es-EC" sz="1300" b="0" i="0" u="none" strike="noStrike" cap="none" dirty="0" smtClean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&amp; </a:t>
                      </a:r>
                      <a:r>
                        <a:rPr lang="es-EC" sz="13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Zhang 2019).</a:t>
                      </a:r>
                      <a:endParaRPr lang="es-ES" sz="1300" b="0" i="0" u="none" strike="noStrike" cap="none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Arial"/>
                      </a:endParaRPr>
                    </a:p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3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 </a:t>
                      </a:r>
                      <a:endParaRPr lang="es-ES" sz="1300" b="0" i="0" u="none" strike="noStrike" cap="none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Arial"/>
                      </a:endParaRPr>
                    </a:p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3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 </a:t>
                      </a:r>
                      <a:endParaRPr lang="es-ES" sz="1300" b="0" i="0" u="none" strike="noStrike" cap="none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Arial"/>
                      </a:endParaRPr>
                    </a:p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3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 </a:t>
                      </a:r>
                      <a:endParaRPr lang="es-ES" sz="1300" b="0" i="0" u="none" strike="noStrike" cap="none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Arial"/>
                      </a:endParaRPr>
                    </a:p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3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 </a:t>
                      </a:r>
                      <a:endParaRPr lang="es-ES" sz="1300" b="0" i="0" u="none" strike="noStrike" cap="none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Arial"/>
                      </a:endParaRPr>
                    </a:p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3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 </a:t>
                      </a:r>
                      <a:endParaRPr lang="es-ES" sz="1300" b="0" i="0" u="none" strike="noStrike" cap="none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Arial"/>
                      </a:endParaRPr>
                    </a:p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3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 </a:t>
                      </a:r>
                      <a:endParaRPr lang="es-ES" sz="1300" b="0" i="0" u="none" strike="noStrike" cap="none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Arial"/>
                      </a:endParaRPr>
                    </a:p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300" b="0" i="0" u="none" strike="noStrike" cap="none" dirty="0" smtClean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(Lu</a:t>
                      </a:r>
                      <a:r>
                        <a:rPr lang="en-US" sz="13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, Walsh, White </a:t>
                      </a:r>
                      <a:r>
                        <a:rPr lang="en-US" sz="1300" b="0" i="0" u="none" strike="noStrike" cap="none" dirty="0" smtClean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&amp; </a:t>
                      </a:r>
                      <a:r>
                        <a:rPr lang="en-US" sz="13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Shield </a:t>
                      </a:r>
                      <a:r>
                        <a:rPr lang="en-US" sz="1300" b="0" i="0" u="none" strike="noStrike" cap="none" dirty="0" smtClean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2017</a:t>
                      </a:r>
                      <a:r>
                        <a:rPr lang="en-US" sz="13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).</a:t>
                      </a:r>
                      <a:endParaRPr lang="es-ES" sz="1300" b="0" i="0" u="none" strike="noStrike" cap="none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Arial"/>
                      </a:endParaRPr>
                    </a:p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3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(</a:t>
                      </a:r>
                      <a:r>
                        <a:rPr lang="en-US" sz="1300" b="0" i="0" u="none" strike="noStrike" cap="non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Fu </a:t>
                      </a:r>
                      <a:r>
                        <a:rPr lang="en-US" sz="1300" b="0" i="0" u="none" strike="noStrike" cap="none" smtClean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&amp; </a:t>
                      </a:r>
                      <a:r>
                        <a:rPr lang="en-US" sz="13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Zhang 2019).</a:t>
                      </a:r>
                      <a:endParaRPr lang="es-ES" sz="1300" b="0" i="0" u="none" strike="noStrike" cap="none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Arial"/>
                      </a:endParaRPr>
                    </a:p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3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 </a:t>
                      </a:r>
                      <a:endParaRPr lang="es-ES" sz="1300" b="0" i="0" u="none" strike="noStrike" cap="none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Arial"/>
                      </a:endParaRPr>
                    </a:p>
                  </a:txBody>
                  <a:tcPr marL="44622" marR="44622" marT="0" marB="0"/>
                </a:tc>
                <a:extLst>
                  <a:ext uri="{0D108BD9-81ED-4DB2-BD59-A6C34878D82A}">
                    <a16:rowId xmlns:a16="http://schemas.microsoft.com/office/drawing/2014/main" val="1872084348"/>
                  </a:ext>
                </a:extLst>
              </a:tr>
              <a:tr h="2999277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300" b="0" i="0" u="none" strike="noStrike" cap="non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El </a:t>
                      </a:r>
                      <a:r>
                        <a:rPr lang="es-CO" sz="1300" b="0" i="0" u="none" strike="noStrike" cap="non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sexo de los adolescentes como variable sociodemográficas reporto que la autorregulación autónoma predominó en mujeres, mientras que la autorregulación controlada en hombres.</a:t>
                      </a:r>
                      <a:endParaRPr lang="es-ES" sz="1300" b="0" i="0" u="none" strike="noStrike" cap="none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Arial"/>
                      </a:endParaRPr>
                    </a:p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300" b="0" i="0" u="none" strike="noStrike" cap="non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 </a:t>
                      </a:r>
                      <a:endParaRPr lang="es-ES" sz="1300" b="0" i="0" u="none" strike="noStrike" cap="none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Arial"/>
                      </a:endParaRPr>
                    </a:p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300" b="0" i="0" u="none" strike="noStrike" cap="non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También se encontró que </a:t>
                      </a:r>
                      <a:r>
                        <a:rPr lang="es-EC" sz="1300" b="0" i="0" u="none" strike="noStrike" cap="non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los adolescentes de colegios fiscomisionales que cursan el primero de bachillerato mostraron una tendencia hacia la autorregulación controlada</a:t>
                      </a:r>
                      <a:endParaRPr lang="es-ES" sz="1300" b="0" i="0" u="none" strike="noStrike" cap="none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Arial"/>
                      </a:endParaRPr>
                    </a:p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300" b="0" i="0" u="none" strike="noStrike" cap="non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 </a:t>
                      </a:r>
                      <a:endParaRPr lang="es-ES" sz="1300" b="0" i="0" u="none" strike="noStrike" cap="none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Arial"/>
                      </a:endParaRPr>
                    </a:p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300" b="0" i="0" u="none" strike="noStrike" cap="none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 </a:t>
                      </a:r>
                      <a:endParaRPr lang="es-ES" sz="1300" b="0" i="0" u="none" strike="noStrike" cap="none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Arial"/>
                      </a:endParaRPr>
                    </a:p>
                  </a:txBody>
                  <a:tcPr marL="44622" marR="44622" marT="0" marB="0"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3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En un estudio peruano sobre autorregulación, se encontró que las mujeres presentan una mayor AAR autónoma que los varones.</a:t>
                      </a:r>
                      <a:endParaRPr lang="es-ES" sz="1300" b="0" i="0" u="none" strike="noStrike" cap="none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Arial"/>
                      </a:endParaRPr>
                    </a:p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3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 </a:t>
                      </a:r>
                      <a:endParaRPr lang="es-ES" sz="1300" b="0" i="0" u="none" strike="noStrike" cap="none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Arial"/>
                      </a:endParaRPr>
                    </a:p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3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 </a:t>
                      </a:r>
                      <a:endParaRPr lang="es-ES" sz="1300" b="0" i="0" u="none" strike="noStrike" cap="none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Arial"/>
                      </a:endParaRPr>
                    </a:p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3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 </a:t>
                      </a:r>
                      <a:endParaRPr lang="es-ES" sz="1300" b="0" i="0" u="none" strike="noStrike" cap="none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Arial"/>
                      </a:endParaRPr>
                    </a:p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3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 </a:t>
                      </a:r>
                      <a:r>
                        <a:rPr lang="es-CO" sz="1300" b="0" i="0" u="none" strike="noStrike" cap="none" dirty="0" smtClean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Adolescentes </a:t>
                      </a:r>
                      <a:r>
                        <a:rPr lang="es-CO" sz="13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peruanos de primero de bachillerato estudian con un aprendizaje controlado, en el cual existe la necesidad de refuerzos externos para conseguir una meta</a:t>
                      </a:r>
                      <a:endParaRPr lang="es-ES" sz="1300" b="0" i="0" u="none" strike="noStrike" cap="none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Arial"/>
                      </a:endParaRPr>
                    </a:p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3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 </a:t>
                      </a:r>
                      <a:endParaRPr lang="es-ES" sz="1300" b="0" i="0" u="none" strike="noStrike" cap="none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Arial"/>
                      </a:endParaRPr>
                    </a:p>
                  </a:txBody>
                  <a:tcPr marL="44622" marR="44622" marT="0" marB="0"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C" sz="13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(</a:t>
                      </a:r>
                      <a:r>
                        <a:rPr lang="es-EC" sz="1300" b="0" i="0" u="none" strike="noStrike" cap="none" dirty="0" smtClean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Arias, Galdós, &amp; </a:t>
                      </a:r>
                      <a:r>
                        <a:rPr lang="es-EC" sz="13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Ceballos, K. 2018). </a:t>
                      </a:r>
                      <a:endParaRPr lang="es-ES" sz="1300" b="0" i="0" u="none" strike="noStrike" cap="none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Arial"/>
                      </a:endParaRPr>
                    </a:p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3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 </a:t>
                      </a:r>
                      <a:endParaRPr lang="es-ES" sz="1300" b="0" i="0" u="none" strike="noStrike" cap="none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Arial"/>
                      </a:endParaRPr>
                    </a:p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3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 </a:t>
                      </a:r>
                      <a:endParaRPr lang="es-ES" sz="1300" b="0" i="0" u="none" strike="noStrike" cap="none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Arial"/>
                      </a:endParaRPr>
                    </a:p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3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 </a:t>
                      </a:r>
                      <a:endParaRPr lang="es-ES" sz="1300" b="0" i="0" u="none" strike="noStrike" cap="none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Arial"/>
                      </a:endParaRPr>
                    </a:p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3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 </a:t>
                      </a:r>
                      <a:endParaRPr lang="es-ES" sz="1300" b="0" i="0" u="none" strike="noStrike" cap="none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Arial"/>
                      </a:endParaRPr>
                    </a:p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3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 </a:t>
                      </a:r>
                      <a:endParaRPr lang="es-ES" sz="1300" b="0" i="0" u="none" strike="noStrike" cap="none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Arial"/>
                      </a:endParaRPr>
                    </a:p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300" b="0" i="0" u="none" strike="noStrike" cap="none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Arial"/>
                        </a:rPr>
                        <a:t> </a:t>
                      </a:r>
                      <a:endParaRPr lang="es-ES" sz="1300" b="0" i="0" u="none" strike="noStrike" cap="none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Arial"/>
                      </a:endParaRPr>
                    </a:p>
                  </a:txBody>
                  <a:tcPr marL="44622" marR="44622" marT="0" marB="0"/>
                </a:tc>
                <a:extLst>
                  <a:ext uri="{0D108BD9-81ED-4DB2-BD59-A6C34878D82A}">
                    <a16:rowId xmlns:a16="http://schemas.microsoft.com/office/drawing/2014/main" val="403242686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221" y="1410871"/>
            <a:ext cx="424193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479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2304" y="2715424"/>
            <a:ext cx="8229600" cy="1143000"/>
          </a:xfrm>
        </p:spPr>
        <p:txBody>
          <a:bodyPr>
            <a:noAutofit/>
          </a:bodyPr>
          <a:lstStyle/>
          <a:p>
            <a:r>
              <a:rPr lang="es-EC" sz="7000" b="1" dirty="0" smtClean="0">
                <a:solidFill>
                  <a:schemeClr val="bg1"/>
                </a:solidFill>
              </a:rPr>
              <a:t>CONCLUSIONES</a:t>
            </a:r>
            <a:endParaRPr lang="es-ES" sz="7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63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cumento 10"/>
          <p:cNvSpPr/>
          <p:nvPr/>
        </p:nvSpPr>
        <p:spPr>
          <a:xfrm>
            <a:off x="943520" y="5187232"/>
            <a:ext cx="7600712" cy="1361052"/>
          </a:xfrm>
          <a:prstGeom prst="flowChartDocumen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Documento 9"/>
          <p:cNvSpPr/>
          <p:nvPr/>
        </p:nvSpPr>
        <p:spPr>
          <a:xfrm>
            <a:off x="958388" y="3430987"/>
            <a:ext cx="7515421" cy="1189966"/>
          </a:xfrm>
          <a:prstGeom prst="flowChart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Documento 2"/>
          <p:cNvSpPr/>
          <p:nvPr/>
        </p:nvSpPr>
        <p:spPr>
          <a:xfrm>
            <a:off x="958388" y="1387913"/>
            <a:ext cx="7500555" cy="1561764"/>
          </a:xfrm>
          <a:prstGeom prst="flowChartDocumen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8" name="Google Shape;98;g8529facad2_0_0"/>
          <p:cNvSpPr txBox="1">
            <a:spLocks noGrp="1"/>
          </p:cNvSpPr>
          <p:nvPr>
            <p:ph type="ctrTitle"/>
          </p:nvPr>
        </p:nvSpPr>
        <p:spPr>
          <a:xfrm>
            <a:off x="1030313" y="325418"/>
            <a:ext cx="5610700" cy="89014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0"/>
              <a:buFont typeface="Open Sans"/>
              <a:buNone/>
            </a:pPr>
            <a:r>
              <a:rPr lang="es-EC" sz="3200" b="1" dirty="0" smtClean="0">
                <a:solidFill>
                  <a:schemeClr val="bg2">
                    <a:lumMod val="50000"/>
                  </a:schemeClr>
                </a:solidFill>
              </a:rPr>
              <a:t>CONCLUSIONES</a:t>
            </a:r>
            <a:endParaRPr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9" name="Google Shape;99;g8529facad2_0_0"/>
          <p:cNvSpPr txBox="1">
            <a:spLocks noGrp="1"/>
          </p:cNvSpPr>
          <p:nvPr>
            <p:ph type="subTitle" idx="1"/>
          </p:nvPr>
        </p:nvSpPr>
        <p:spPr>
          <a:xfrm>
            <a:off x="1030313" y="1387730"/>
            <a:ext cx="7371570" cy="147309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400" lvl="0" indent="0" algn="just"/>
            <a:r>
              <a:rPr lang="es-ES" sz="1600" dirty="0" smtClean="0">
                <a:solidFill>
                  <a:schemeClr val="tx1"/>
                </a:solidFill>
              </a:rPr>
              <a:t>La</a:t>
            </a:r>
            <a:r>
              <a:rPr lang="es-EC" sz="1600" dirty="0">
                <a:solidFill>
                  <a:schemeClr val="tx1"/>
                </a:solidFill>
              </a:rPr>
              <a:t>s metas de logro: Dominio de la tarea y con enfoque de rendimiento de la </a:t>
            </a:r>
            <a:r>
              <a:rPr lang="es-EC" sz="1600" dirty="0" smtClean="0">
                <a:solidFill>
                  <a:schemeClr val="tx1"/>
                </a:solidFill>
              </a:rPr>
              <a:t>tarea hacia </a:t>
            </a:r>
            <a:r>
              <a:rPr lang="es-EC" sz="1600" dirty="0">
                <a:solidFill>
                  <a:schemeClr val="tx1"/>
                </a:solidFill>
              </a:rPr>
              <a:t>sus hijos eran altas </a:t>
            </a:r>
            <a:r>
              <a:rPr lang="es-EC" sz="1600" dirty="0" smtClean="0">
                <a:solidFill>
                  <a:schemeClr val="tx1"/>
                </a:solidFill>
              </a:rPr>
              <a:t>en  </a:t>
            </a:r>
            <a:r>
              <a:rPr lang="es-EC" sz="1600" dirty="0">
                <a:solidFill>
                  <a:schemeClr val="tx1"/>
                </a:solidFill>
              </a:rPr>
              <a:t>los </a:t>
            </a:r>
            <a:r>
              <a:rPr lang="es-EC" sz="1600" dirty="0" smtClean="0">
                <a:solidFill>
                  <a:schemeClr val="tx1"/>
                </a:solidFill>
              </a:rPr>
              <a:t>progenitores cuencanos </a:t>
            </a:r>
            <a:r>
              <a:rPr lang="es-EC" sz="1600" dirty="0">
                <a:solidFill>
                  <a:schemeClr val="tx1"/>
                </a:solidFill>
              </a:rPr>
              <a:t>mientras que la evitación al fracaso era baja. E</a:t>
            </a:r>
            <a:r>
              <a:rPr lang="es-EC" sz="1600" dirty="0" smtClean="0">
                <a:solidFill>
                  <a:schemeClr val="tx1"/>
                </a:solidFill>
              </a:rPr>
              <a:t>n </a:t>
            </a:r>
            <a:r>
              <a:rPr lang="es-EC" sz="1600" dirty="0">
                <a:solidFill>
                  <a:schemeClr val="tx1"/>
                </a:solidFill>
              </a:rPr>
              <a:t>las madres predominaban las metas de logro enfocadas al rendimiento, mientras que los padres al dominio de la </a:t>
            </a:r>
            <a:r>
              <a:rPr lang="es-EC" sz="1600" dirty="0" smtClean="0">
                <a:solidFill>
                  <a:schemeClr val="tx1"/>
                </a:solidFill>
              </a:rPr>
              <a:t>tarea.</a:t>
            </a:r>
          </a:p>
          <a:p>
            <a:pPr lvl="0" algn="just"/>
            <a:endParaRPr lang="es-EC" sz="1400" dirty="0"/>
          </a:p>
        </p:txBody>
      </p:sp>
      <p:sp>
        <p:nvSpPr>
          <p:cNvPr id="4" name="Google Shape;99;g8529facad2_0_0"/>
          <p:cNvSpPr txBox="1">
            <a:spLocks/>
          </p:cNvSpPr>
          <p:nvPr/>
        </p:nvSpPr>
        <p:spPr>
          <a:xfrm>
            <a:off x="943522" y="3156898"/>
            <a:ext cx="7371568" cy="897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/>
            <a:endParaRPr lang="es-EC" sz="1400" dirty="0" smtClean="0"/>
          </a:p>
          <a:p>
            <a:pPr marL="25400" indent="0" algn="just"/>
            <a:r>
              <a:rPr lang="en-US" sz="1600" dirty="0">
                <a:solidFill>
                  <a:schemeClr val="tx1"/>
                </a:solidFill>
              </a:rPr>
              <a:t>Los adolescentes cuencanos perciben de sus progenitores altas </a:t>
            </a:r>
            <a:r>
              <a:rPr lang="en-US" sz="1600" dirty="0" err="1">
                <a:solidFill>
                  <a:schemeClr val="tx1"/>
                </a:solidFill>
              </a:rPr>
              <a:t>manifestaciones</a:t>
            </a:r>
            <a:r>
              <a:rPr lang="en-US" sz="1600" dirty="0">
                <a:solidFill>
                  <a:schemeClr val="tx1"/>
                </a:solidFill>
              </a:rPr>
              <a:t> de </a:t>
            </a:r>
            <a:r>
              <a:rPr lang="en-US" sz="1600" dirty="0" err="1">
                <a:solidFill>
                  <a:schemeClr val="tx1"/>
                </a:solidFill>
              </a:rPr>
              <a:t>apoyo</a:t>
            </a:r>
            <a:r>
              <a:rPr lang="en-US" sz="1600" dirty="0">
                <a:solidFill>
                  <a:schemeClr val="tx1"/>
                </a:solidFill>
              </a:rPr>
              <a:t>, sin embargo, </a:t>
            </a:r>
            <a:r>
              <a:rPr lang="en-US" sz="1600" dirty="0" err="1">
                <a:solidFill>
                  <a:schemeClr val="tx1"/>
                </a:solidFill>
              </a:rPr>
              <a:t>también</a:t>
            </a:r>
            <a:r>
              <a:rPr lang="en-US" sz="1600" dirty="0">
                <a:solidFill>
                  <a:schemeClr val="tx1"/>
                </a:solidFill>
              </a:rPr>
              <a:t> perciben control </a:t>
            </a:r>
            <a:r>
              <a:rPr lang="en-US" sz="1600" dirty="0" err="1">
                <a:solidFill>
                  <a:schemeClr val="tx1"/>
                </a:solidFill>
              </a:rPr>
              <a:t>psicológico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mayormente</a:t>
            </a:r>
            <a:r>
              <a:rPr lang="en-US" sz="1600" dirty="0">
                <a:solidFill>
                  <a:schemeClr val="tx1"/>
                </a:solidFill>
              </a:rPr>
              <a:t> de </a:t>
            </a:r>
            <a:r>
              <a:rPr lang="en-US" sz="1600" dirty="0" err="1">
                <a:solidFill>
                  <a:schemeClr val="tx1"/>
                </a:solidFill>
              </a:rPr>
              <a:t>su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madre</a:t>
            </a:r>
            <a:r>
              <a:rPr lang="en-US" sz="1600" dirty="0">
                <a:solidFill>
                  <a:schemeClr val="tx1"/>
                </a:solidFill>
              </a:rPr>
              <a:t>: manipulación, </a:t>
            </a:r>
            <a:r>
              <a:rPr lang="en-US" sz="1600" dirty="0" err="1">
                <a:solidFill>
                  <a:schemeClr val="tx1"/>
                </a:solidFill>
              </a:rPr>
              <a:t>amenazas</a:t>
            </a:r>
            <a:r>
              <a:rPr lang="en-US" sz="1600" dirty="0">
                <a:solidFill>
                  <a:schemeClr val="tx1"/>
                </a:solidFill>
              </a:rPr>
              <a:t> de </a:t>
            </a:r>
            <a:r>
              <a:rPr lang="en-US" sz="1600" dirty="0" err="1">
                <a:solidFill>
                  <a:schemeClr val="tx1"/>
                </a:solidFill>
              </a:rPr>
              <a:t>castigo</a:t>
            </a:r>
            <a:r>
              <a:rPr lang="en-US" sz="1600" dirty="0">
                <a:solidFill>
                  <a:schemeClr val="tx1"/>
                </a:solidFill>
              </a:rPr>
              <a:t>, de </a:t>
            </a:r>
            <a:r>
              <a:rPr lang="en-US" sz="1600" dirty="0" err="1">
                <a:solidFill>
                  <a:schemeClr val="tx1"/>
                </a:solidFill>
              </a:rPr>
              <a:t>retirada</a:t>
            </a:r>
            <a:r>
              <a:rPr lang="en-US" sz="1600" dirty="0">
                <a:solidFill>
                  <a:schemeClr val="tx1"/>
                </a:solidFill>
              </a:rPr>
              <a:t> de </a:t>
            </a:r>
            <a:r>
              <a:rPr lang="en-US" sz="1600" dirty="0" err="1">
                <a:solidFill>
                  <a:schemeClr val="tx1"/>
                </a:solidFill>
              </a:rPr>
              <a:t>afecto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críticas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Google Shape;99;g8529facad2_0_0"/>
          <p:cNvSpPr txBox="1">
            <a:spLocks/>
          </p:cNvSpPr>
          <p:nvPr/>
        </p:nvSpPr>
        <p:spPr>
          <a:xfrm>
            <a:off x="943523" y="4965290"/>
            <a:ext cx="7371568" cy="1582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/>
            <a:endParaRPr lang="en-US" sz="1400" dirty="0" smtClean="0"/>
          </a:p>
          <a:p>
            <a:pPr marL="25400" indent="0" algn="just"/>
            <a:r>
              <a:rPr lang="es-EC" sz="1600" dirty="0">
                <a:solidFill>
                  <a:schemeClr val="tx1"/>
                </a:solidFill>
              </a:rPr>
              <a:t>Las manifestaciones de control psicológico de los progenitores evidencian una consistencia </a:t>
            </a:r>
            <a:r>
              <a:rPr lang="es-EC" sz="1600" dirty="0" err="1">
                <a:solidFill>
                  <a:schemeClr val="tx1"/>
                </a:solidFill>
              </a:rPr>
              <a:t>interparental</a:t>
            </a:r>
            <a:r>
              <a:rPr lang="es-EC" sz="1600" dirty="0">
                <a:solidFill>
                  <a:schemeClr val="tx1"/>
                </a:solidFill>
              </a:rPr>
              <a:t>, es decir, se muestra  una coincidencia o similitud de las manifestaciones de control psicológico entre madres y padres.</a:t>
            </a:r>
          </a:p>
        </p:txBody>
      </p:sp>
    </p:spTree>
    <p:extLst>
      <p:ext uri="{BB962C8B-B14F-4D97-AF65-F5344CB8AC3E}">
        <p14:creationId xmlns:p14="http://schemas.microsoft.com/office/powerpoint/2010/main" val="339391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cumento 8"/>
          <p:cNvSpPr/>
          <p:nvPr/>
        </p:nvSpPr>
        <p:spPr>
          <a:xfrm>
            <a:off x="714922" y="4051997"/>
            <a:ext cx="7573754" cy="1699913"/>
          </a:xfrm>
          <a:prstGeom prst="flowChartDocumen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Documento 7"/>
          <p:cNvSpPr/>
          <p:nvPr/>
        </p:nvSpPr>
        <p:spPr>
          <a:xfrm>
            <a:off x="714922" y="1441208"/>
            <a:ext cx="7545158" cy="1771324"/>
          </a:xfrm>
          <a:prstGeom prst="flowChartDocumen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Google Shape;98;g8529facad2_0_0"/>
          <p:cNvSpPr txBox="1">
            <a:spLocks/>
          </p:cNvSpPr>
          <p:nvPr/>
        </p:nvSpPr>
        <p:spPr>
          <a:xfrm>
            <a:off x="714922" y="551065"/>
            <a:ext cx="5610700" cy="890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888888"/>
              </a:buClr>
              <a:buSzPts val="4000"/>
            </a:pPr>
            <a:r>
              <a:rPr lang="es-EC" sz="3200" b="1" dirty="0" smtClean="0">
                <a:solidFill>
                  <a:schemeClr val="bg2">
                    <a:lumMod val="50000"/>
                  </a:schemeClr>
                </a:solidFill>
              </a:rPr>
              <a:t>CONCLUSIONES</a:t>
            </a:r>
            <a:endParaRPr lang="es-EC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Google Shape;99;g8529facad2_0_0"/>
          <p:cNvSpPr txBox="1">
            <a:spLocks/>
          </p:cNvSpPr>
          <p:nvPr/>
        </p:nvSpPr>
        <p:spPr>
          <a:xfrm>
            <a:off x="350714" y="1331163"/>
            <a:ext cx="7937962" cy="1605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/>
            <a:endParaRPr lang="en-US" sz="1400" dirty="0" smtClean="0"/>
          </a:p>
          <a:p>
            <a:pPr algn="just"/>
            <a:r>
              <a:rPr lang="es-EC" sz="1600" dirty="0">
                <a:solidFill>
                  <a:schemeClr val="tx1"/>
                </a:solidFill>
              </a:rPr>
              <a:t>	Las conductas de autoajuste en el adolescente cuencano se relacionan con las conductas parentales, es así, que </a:t>
            </a:r>
            <a:r>
              <a:rPr lang="en-US" sz="1600" dirty="0">
                <a:solidFill>
                  <a:schemeClr val="tx1"/>
                </a:solidFill>
              </a:rPr>
              <a:t>el </a:t>
            </a:r>
            <a:r>
              <a:rPr lang="es-ES_tradnl" sz="1600" dirty="0">
                <a:solidFill>
                  <a:schemeClr val="tx1"/>
                </a:solidFill>
              </a:rPr>
              <a:t> </a:t>
            </a:r>
            <a:r>
              <a:rPr lang="es-ES_tradnl" sz="1600" dirty="0" err="1">
                <a:solidFill>
                  <a:schemeClr val="tx1"/>
                </a:solidFill>
              </a:rPr>
              <a:t>autoconcepto</a:t>
            </a:r>
            <a:r>
              <a:rPr lang="es-ES_tradnl" sz="1600" dirty="0">
                <a:solidFill>
                  <a:schemeClr val="tx1"/>
                </a:solidFill>
              </a:rPr>
              <a:t> de los adolescentes está relacionado   con el apoyo  y en forma inversa con el control psicológico. La autorregulación del aprendizaje autónomo del adolescente se relacionó con el apoyo parental a la autonomía.</a:t>
            </a:r>
          </a:p>
          <a:p>
            <a:pPr algn="just"/>
            <a:endParaRPr lang="es-ES_tradnl" sz="1400" dirty="0" smtClean="0"/>
          </a:p>
          <a:p>
            <a:pPr algn="just"/>
            <a:endParaRPr lang="es-EC" sz="1400" dirty="0"/>
          </a:p>
        </p:txBody>
      </p:sp>
      <p:sp>
        <p:nvSpPr>
          <p:cNvPr id="7" name="Google Shape;99;g8529facad2_0_0"/>
          <p:cNvSpPr txBox="1">
            <a:spLocks/>
          </p:cNvSpPr>
          <p:nvPr/>
        </p:nvSpPr>
        <p:spPr>
          <a:xfrm>
            <a:off x="350714" y="4000950"/>
            <a:ext cx="7937962" cy="154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/>
            <a:endParaRPr lang="es-ES_tradnl" sz="1400" dirty="0" smtClean="0"/>
          </a:p>
          <a:p>
            <a:pPr algn="just"/>
            <a:r>
              <a:rPr lang="es-EC" sz="1400" dirty="0" smtClean="0"/>
              <a:t>	</a:t>
            </a:r>
            <a:r>
              <a:rPr lang="es-EC" sz="1600" dirty="0">
                <a:solidFill>
                  <a:schemeClr val="tx1"/>
                </a:solidFill>
              </a:rPr>
              <a:t>La variable sociodemográfica,  nivel de estudios de los progenitores se relaciona con las metas parentales y  explican que a mayor nivel de instrucción mayor apoyo a la autonomía y menor nivel de instrucción mayor control psicológico.</a:t>
            </a:r>
            <a:endParaRPr lang="es-ES_tradnl" sz="1600" dirty="0">
              <a:solidFill>
                <a:schemeClr val="tx1"/>
              </a:solidFill>
            </a:endParaRPr>
          </a:p>
          <a:p>
            <a:pPr algn="just"/>
            <a:endParaRPr lang="es-EC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927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529facad2_0_12"/>
          <p:cNvSpPr txBox="1">
            <a:spLocks noGrp="1"/>
          </p:cNvSpPr>
          <p:nvPr>
            <p:ph type="ctrTitle"/>
          </p:nvPr>
        </p:nvSpPr>
        <p:spPr>
          <a:xfrm>
            <a:off x="298370" y="414955"/>
            <a:ext cx="85625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200" b="1" dirty="0">
                <a:solidFill>
                  <a:schemeClr val="bg2">
                    <a:lumMod val="75000"/>
                  </a:schemeClr>
                </a:solidFill>
              </a:rPr>
              <a:t>CONTINUIDAD Y RETOS DE LA INVESTIGACIÓN</a:t>
            </a:r>
            <a:endParaRPr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5" name="Google Shape;105;g8529facad2_0_12"/>
          <p:cNvSpPr txBox="1">
            <a:spLocks noGrp="1"/>
          </p:cNvSpPr>
          <p:nvPr>
            <p:ph type="subTitle" idx="1"/>
          </p:nvPr>
        </p:nvSpPr>
        <p:spPr>
          <a:xfrm>
            <a:off x="701040" y="1884955"/>
            <a:ext cx="7482840" cy="428724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/>
            <a:r>
              <a:rPr lang="es-CO" sz="1800" dirty="0">
                <a:solidFill>
                  <a:schemeClr val="tx1"/>
                </a:solidFill>
              </a:rPr>
              <a:t>Los resultados de la investigación reportan que las conductas parentales: control y apoyo a la autonomía explican las conductas de autoajuste de los adolescentes cuencanos en cuanto al autoconcepto y la autorregulación </a:t>
            </a:r>
            <a:r>
              <a:rPr lang="es-CO" sz="1800" dirty="0" smtClean="0">
                <a:solidFill>
                  <a:schemeClr val="tx1"/>
                </a:solidFill>
              </a:rPr>
              <a:t>del aprendizaje,</a:t>
            </a:r>
            <a:r>
              <a:rPr lang="es-CO" sz="1800" dirty="0" smtClean="0">
                <a:solidFill>
                  <a:srgbClr val="FF0000"/>
                </a:solidFill>
              </a:rPr>
              <a:t> </a:t>
            </a:r>
            <a:r>
              <a:rPr lang="es-CO" sz="1800" dirty="0">
                <a:solidFill>
                  <a:schemeClr val="tx1"/>
                </a:solidFill>
              </a:rPr>
              <a:t>por tanto, es necesario,  intervenir con un programa de educación parental como un  recurso psicoeducativo que  orienten prácticas centradas en el apoyo  parental. </a:t>
            </a:r>
          </a:p>
          <a:p>
            <a:pPr marL="0" indent="0" algn="just"/>
            <a:endParaRPr lang="es-CO" sz="1800" dirty="0">
              <a:solidFill>
                <a:schemeClr val="tx1"/>
              </a:solidFill>
            </a:endParaRPr>
          </a:p>
          <a:p>
            <a:pPr marL="0" indent="0" algn="just"/>
            <a:r>
              <a:rPr lang="es-CO" sz="1800" dirty="0">
                <a:solidFill>
                  <a:schemeClr val="tx1"/>
                </a:solidFill>
              </a:rPr>
              <a:t>En el estudio de las prácticas parentales, una de las dimensiones menos estudiadas es la estructura </a:t>
            </a:r>
            <a:r>
              <a:rPr lang="es-CO" sz="1800" dirty="0" smtClean="0">
                <a:solidFill>
                  <a:schemeClr val="tx1"/>
                </a:solidFill>
              </a:rPr>
              <a:t>parental. Las </a:t>
            </a:r>
            <a:r>
              <a:rPr lang="es-CO" sz="1800" dirty="0">
                <a:solidFill>
                  <a:schemeClr val="tx1"/>
                </a:solidFill>
              </a:rPr>
              <a:t>investigaciones demuestran que los hijos provenientes de entornos estructurados, muestran mayor competencia y un mejor ajuste en el plano psicológico, social y académico, por ello, es necesario estudiar e </a:t>
            </a:r>
            <a:r>
              <a:rPr lang="es-CO" sz="1800" dirty="0" smtClean="0">
                <a:solidFill>
                  <a:schemeClr val="tx1"/>
                </a:solidFill>
              </a:rPr>
              <a:t>investigar esta </a:t>
            </a:r>
            <a:r>
              <a:rPr lang="es-CO" sz="1800" dirty="0">
                <a:solidFill>
                  <a:schemeClr val="tx1"/>
                </a:solidFill>
              </a:rPr>
              <a:t>dimensión parental para que los progenitores  dirijan el comportamiento de su progenie mediante límites, normas y supervisión de la conducta.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1259629" y="1102799"/>
            <a:ext cx="6990369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s-EC" b="1" dirty="0">
                <a:solidFill>
                  <a:srgbClr val="002060"/>
                </a:solidFill>
                <a:sym typeface="Open Sans"/>
              </a:rPr>
              <a:t>EQUIPO DE INVESTIGADORES: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76" name="Google Shape;76;p2"/>
          <p:cNvSpPr txBox="1"/>
          <p:nvPr/>
        </p:nvSpPr>
        <p:spPr>
          <a:xfrm>
            <a:off x="1547664" y="1975339"/>
            <a:ext cx="6840760" cy="495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</a:pPr>
            <a:r>
              <a:rPr lang="es-EC" sz="2800" b="1" dirty="0" smtClean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DIRECTORA </a:t>
            </a:r>
            <a:r>
              <a:rPr lang="es-EC" sz="2800" b="1" dirty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DEL PROYECTO</a:t>
            </a:r>
            <a:r>
              <a:rPr lang="es-EC" sz="2800" b="1" i="0" u="none" strike="noStrike" cap="none" dirty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dirty="0"/>
          </a:p>
        </p:txBody>
      </p:sp>
      <p:sp>
        <p:nvSpPr>
          <p:cNvPr id="77" name="Google Shape;77;p2"/>
          <p:cNvSpPr txBox="1"/>
          <p:nvPr/>
        </p:nvSpPr>
        <p:spPr>
          <a:xfrm>
            <a:off x="1259630" y="2652663"/>
            <a:ext cx="6990369" cy="585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571500" marR="0" lvl="0" indent="-571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700"/>
              <a:buFont typeface="Arial" panose="020B0604020202020204" pitchFamily="34" charset="0"/>
              <a:buChar char="•"/>
            </a:pPr>
            <a:r>
              <a:rPr lang="es-EC" sz="3700" dirty="0" smtClean="0">
                <a:solidFill>
                  <a:schemeClr val="bg2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María Dolores Palacios Madero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8" name="Google Shape;78;p2"/>
          <p:cNvSpPr txBox="1"/>
          <p:nvPr/>
        </p:nvSpPr>
        <p:spPr>
          <a:xfrm>
            <a:off x="1398055" y="3745169"/>
            <a:ext cx="6990369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800" b="1" dirty="0" smtClean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INVESTIGADORAS</a:t>
            </a:r>
            <a:r>
              <a:rPr lang="es-EC" sz="2800" b="1" dirty="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dirty="0"/>
          </a:p>
        </p:txBody>
      </p:sp>
      <p:sp>
        <p:nvSpPr>
          <p:cNvPr id="79" name="Google Shape;79;p2"/>
          <p:cNvSpPr txBox="1"/>
          <p:nvPr/>
        </p:nvSpPr>
        <p:spPr>
          <a:xfrm>
            <a:off x="1259632" y="4512503"/>
            <a:ext cx="7128792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000"/>
              <a:buFont typeface="Arial" panose="020B0604020202020204" pitchFamily="34" charset="0"/>
              <a:buChar char="•"/>
            </a:pPr>
            <a:r>
              <a:rPr lang="es-EC" sz="3000" dirty="0">
                <a:solidFill>
                  <a:schemeClr val="bg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Nube </a:t>
            </a:r>
            <a:r>
              <a:rPr lang="es-EC" sz="3000" dirty="0" err="1" smtClean="0">
                <a:solidFill>
                  <a:schemeClr val="bg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Arpi</a:t>
            </a:r>
            <a:r>
              <a:rPr lang="es-EC" sz="3000" dirty="0" smtClean="0">
                <a:solidFill>
                  <a:schemeClr val="bg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s-EC" sz="3000" dirty="0">
                <a:solidFill>
                  <a:schemeClr val="bg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Peñaloza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000"/>
              <a:buFont typeface="Arial" panose="020B0604020202020204" pitchFamily="34" charset="0"/>
              <a:buChar char="•"/>
            </a:pPr>
            <a:r>
              <a:rPr lang="es-EC" sz="3000" dirty="0" smtClean="0">
                <a:solidFill>
                  <a:schemeClr val="bg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Gardenia </a:t>
            </a:r>
            <a:r>
              <a:rPr lang="es-EC" sz="3000" dirty="0">
                <a:solidFill>
                  <a:schemeClr val="bg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Conforme Zambrano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000"/>
              <a:buFont typeface="Arial" panose="020B0604020202020204" pitchFamily="34" charset="0"/>
              <a:buChar char="•"/>
            </a:pPr>
            <a:r>
              <a:rPr lang="es-EC" sz="3000" dirty="0" smtClean="0">
                <a:solidFill>
                  <a:schemeClr val="bg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Juana Morales </a:t>
            </a:r>
            <a:r>
              <a:rPr lang="es-EC" sz="3000" dirty="0" err="1">
                <a:solidFill>
                  <a:schemeClr val="bg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Quizhpi</a:t>
            </a:r>
            <a:endParaRPr sz="3000" dirty="0">
              <a:solidFill>
                <a:schemeClr val="bg2">
                  <a:lumMod val="75000"/>
                </a:schemeClr>
              </a:solidFill>
              <a:latin typeface="Open Sans"/>
              <a:ea typeface="Open Sans"/>
              <a:cs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"/>
          <p:cNvSpPr txBox="1">
            <a:spLocks noGrp="1"/>
          </p:cNvSpPr>
          <p:nvPr>
            <p:ph type="body" idx="1"/>
          </p:nvPr>
        </p:nvSpPr>
        <p:spPr>
          <a:xfrm>
            <a:off x="192048" y="256065"/>
            <a:ext cx="6833592" cy="105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es-ES" sz="3200" b="1" dirty="0" smtClean="0"/>
              <a:t>APLICACIÓN DE CUESTIONARIOS EN LAS INSTITUCIONES EDUCATIVAS</a:t>
            </a: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endParaRPr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2" r="50666"/>
          <a:stretch/>
        </p:blipFill>
        <p:spPr>
          <a:xfrm>
            <a:off x="3513220" y="1310641"/>
            <a:ext cx="2787722" cy="2587590"/>
          </a:xfrm>
          <a:prstGeom prst="rect">
            <a:avLst/>
          </a:prstGeom>
        </p:spPr>
      </p:pic>
      <p:pic>
        <p:nvPicPr>
          <p:cNvPr id="5" name="Picture 225"/>
          <p:cNvPicPr/>
          <p:nvPr/>
        </p:nvPicPr>
        <p:blipFill rotWithShape="1">
          <a:blip r:embed="rId4">
            <a:extLst/>
          </a:blip>
          <a:srcRect r="51743" b="55127"/>
          <a:stretch/>
        </p:blipFill>
        <p:spPr bwMode="auto">
          <a:xfrm>
            <a:off x="390137" y="4052949"/>
            <a:ext cx="3123083" cy="23478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29"/>
          <p:cNvPicPr/>
          <p:nvPr/>
        </p:nvPicPr>
        <p:blipFill rotWithShape="1">
          <a:blip r:embed="rId5">
            <a:extLst/>
          </a:blip>
          <a:srcRect t="52973" r="18466"/>
          <a:stretch/>
        </p:blipFill>
        <p:spPr bwMode="auto">
          <a:xfrm>
            <a:off x="6385989" y="1335926"/>
            <a:ext cx="2758011" cy="25623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21"/>
          <p:cNvPicPr/>
          <p:nvPr/>
        </p:nvPicPr>
        <p:blipFill rotWithShape="1">
          <a:blip r:embed="rId6">
            <a:extLst/>
          </a:blip>
          <a:srcRect r="55996" b="64508"/>
          <a:stretch/>
        </p:blipFill>
        <p:spPr bwMode="auto">
          <a:xfrm>
            <a:off x="3608844" y="4052948"/>
            <a:ext cx="3176967" cy="23478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 descr="C:\Users\USUARIO\Desktop\FOTOS PARA INFORME ENE2020\WhatsApp Image 2020-01-07 at 08.55.55 (1).jpe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37" y="1335926"/>
            <a:ext cx="2866410" cy="2562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3" t="29226" r="-1845" b="15845"/>
          <a:stretch/>
        </p:blipFill>
        <p:spPr bwMode="auto">
          <a:xfrm>
            <a:off x="6946232" y="4052947"/>
            <a:ext cx="2197768" cy="23478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773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 txBox="1">
            <a:spLocks noGrp="1"/>
          </p:cNvSpPr>
          <p:nvPr>
            <p:ph type="body" idx="1"/>
          </p:nvPr>
        </p:nvSpPr>
        <p:spPr>
          <a:xfrm>
            <a:off x="289560" y="225585"/>
            <a:ext cx="6383956" cy="643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es-EC" sz="3200" b="1" dirty="0" smtClean="0"/>
              <a:t>EQUIPO DE INVESTIGACIÓN</a:t>
            </a:r>
            <a:endParaRPr sz="32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1" y="1234440"/>
            <a:ext cx="4623995" cy="237193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7" t="14930" r="4420"/>
          <a:stretch/>
        </p:blipFill>
        <p:spPr>
          <a:xfrm>
            <a:off x="4084320" y="3236056"/>
            <a:ext cx="4556760" cy="343906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7" t="21777" r="21000"/>
          <a:stretch/>
        </p:blipFill>
        <p:spPr>
          <a:xfrm>
            <a:off x="853441" y="3827842"/>
            <a:ext cx="2727959" cy="244959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760" y="1029383"/>
            <a:ext cx="2727960" cy="2045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502064"/>
            <a:ext cx="8229600" cy="1143000"/>
          </a:xfrm>
        </p:spPr>
        <p:txBody>
          <a:bodyPr>
            <a:noAutofit/>
          </a:bodyPr>
          <a:lstStyle/>
          <a:p>
            <a:r>
              <a:rPr lang="es-EC" sz="7000" b="1" dirty="0" smtClean="0">
                <a:solidFill>
                  <a:schemeClr val="bg1"/>
                </a:solidFill>
              </a:rPr>
              <a:t>GRACIAS</a:t>
            </a:r>
            <a:endParaRPr lang="es-ES" sz="7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194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 txBox="1"/>
          <p:nvPr/>
        </p:nvSpPr>
        <p:spPr>
          <a:xfrm>
            <a:off x="965223" y="1467644"/>
            <a:ext cx="7128792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200" b="1" dirty="0">
                <a:solidFill>
                  <a:schemeClr val="bg2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OBJETIVO GENERAL: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5" name="Google Shape;85;p3"/>
          <p:cNvSpPr txBox="1"/>
          <p:nvPr/>
        </p:nvSpPr>
        <p:spPr>
          <a:xfrm>
            <a:off x="965223" y="2331740"/>
            <a:ext cx="7325337" cy="33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>
              <a:buClr>
                <a:srgbClr val="17365D"/>
              </a:buClr>
              <a:buSzPts val="4000"/>
            </a:pPr>
            <a:r>
              <a:rPr lang="es-EC" sz="2500" dirty="0">
                <a:solidFill>
                  <a:schemeClr val="bg1">
                    <a:lumMod val="50000"/>
                  </a:schemeClr>
                </a:solidFill>
              </a:rPr>
              <a:t>Analizar las relaciones existentes entre las medidas de: apoyo, tipos de control psicológico, expectativa de logro de los padres y madres, con el ajuste psicológico y social; específicamente en el desarrollo de la autonomía, el autoconcepto y la autorregulación del aprendizaje de los </a:t>
            </a:r>
            <a:r>
              <a:rPr lang="es-EC" sz="2500" dirty="0" smtClean="0">
                <a:solidFill>
                  <a:schemeClr val="bg1">
                    <a:lumMod val="50000"/>
                  </a:schemeClr>
                </a:solidFill>
              </a:rPr>
              <a:t>adolescente</a:t>
            </a:r>
            <a:r>
              <a:rPr lang="es-EC" sz="2500" dirty="0">
                <a:solidFill>
                  <a:schemeClr val="bg1">
                    <a:lumMod val="50000"/>
                  </a:schemeClr>
                </a:solidFill>
              </a:rPr>
              <a:t>s en el marco de los sistemas sociales y políticos que configuran la familia </a:t>
            </a:r>
            <a:r>
              <a:rPr lang="es-EC" sz="2500" dirty="0" smtClean="0">
                <a:solidFill>
                  <a:schemeClr val="bg1">
                    <a:lumMod val="50000"/>
                  </a:schemeClr>
                </a:solidFill>
              </a:rPr>
              <a:t>cuencana.</a:t>
            </a:r>
            <a:endParaRPr lang="en-US" sz="2500"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000"/>
              <a:buFont typeface="Arial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7;p3"/>
          <p:cNvSpPr txBox="1">
            <a:spLocks noGrp="1"/>
          </p:cNvSpPr>
          <p:nvPr>
            <p:ph type="body" idx="1"/>
          </p:nvPr>
        </p:nvSpPr>
        <p:spPr>
          <a:xfrm>
            <a:off x="457200" y="1168152"/>
            <a:ext cx="8260080" cy="520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indent="-254000">
              <a:buClr>
                <a:srgbClr val="17365D"/>
              </a:buClr>
              <a:buSzPts val="4000"/>
              <a:buFont typeface="Arial"/>
              <a:buChar char="•"/>
            </a:pPr>
            <a:endParaRPr lang="es-EC" sz="5800" i="1" dirty="0" smtClean="0"/>
          </a:p>
          <a:p>
            <a:pPr algn="just">
              <a:buClr>
                <a:srgbClr val="17365D"/>
              </a:buClr>
              <a:buSzPts val="4000"/>
            </a:pPr>
            <a:r>
              <a:rPr lang="es-EC" sz="3200" b="1" i="1" dirty="0" smtClean="0">
                <a:solidFill>
                  <a:schemeClr val="bg1">
                    <a:lumMod val="50000"/>
                  </a:schemeClr>
                </a:solidFill>
              </a:rPr>
              <a:t>Objetivo </a:t>
            </a:r>
            <a:r>
              <a:rPr lang="es-EC" sz="3200" b="1" i="1" dirty="0">
                <a:solidFill>
                  <a:schemeClr val="bg1">
                    <a:lumMod val="50000"/>
                  </a:schemeClr>
                </a:solidFill>
              </a:rPr>
              <a:t>1:</a:t>
            </a:r>
            <a:r>
              <a:rPr lang="es-EC" sz="3200" dirty="0">
                <a:solidFill>
                  <a:schemeClr val="bg1">
                    <a:lumMod val="50000"/>
                  </a:schemeClr>
                </a:solidFill>
              </a:rPr>
              <a:t> Analizar las relaciones existentes entre las características sociodemográficas de padres y madres en cuanto al sexo, edad y nivel de instrucción, jornada de trabajo, y la tipología familiar con las conductas parentales: apoyo, control y expectativas de logro</a:t>
            </a:r>
            <a:r>
              <a:rPr lang="es-EC" sz="32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>
              <a:buClr>
                <a:srgbClr val="17365D"/>
              </a:buClr>
              <a:buSzPts val="4000"/>
            </a:pPr>
            <a:endParaRPr lang="es-EC" sz="32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buClr>
                <a:srgbClr val="17365D"/>
              </a:buClr>
              <a:buSzPts val="4000"/>
            </a:pPr>
            <a:r>
              <a:rPr lang="es-EC" sz="3200" b="1" i="1" dirty="0" smtClean="0">
                <a:solidFill>
                  <a:schemeClr val="bg1">
                    <a:lumMod val="50000"/>
                  </a:schemeClr>
                </a:solidFill>
              </a:rPr>
              <a:t>Objetivo </a:t>
            </a:r>
            <a:r>
              <a:rPr lang="es-EC" sz="3200" b="1" i="1" dirty="0">
                <a:solidFill>
                  <a:schemeClr val="bg1">
                    <a:lumMod val="50000"/>
                  </a:schemeClr>
                </a:solidFill>
              </a:rPr>
              <a:t>2:</a:t>
            </a:r>
            <a:r>
              <a:rPr lang="es-EC" sz="3200" dirty="0">
                <a:solidFill>
                  <a:schemeClr val="bg1">
                    <a:lumMod val="50000"/>
                  </a:schemeClr>
                </a:solidFill>
              </a:rPr>
              <a:t> Analizar las relaciones existentes entre las conductas parentales que apoyan la autonomía, los tipos de control psicológico, la orientación al logro, con la autonomía, autoconcepto y autorregulación del aprendizaje de los adolescentes</a:t>
            </a:r>
            <a:r>
              <a:rPr lang="es-EC" sz="32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>
              <a:buClr>
                <a:srgbClr val="17365D"/>
              </a:buClr>
              <a:buSzPts val="4000"/>
            </a:pPr>
            <a:endParaRPr lang="es-EC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 algn="just">
              <a:buClr>
                <a:srgbClr val="17365D"/>
              </a:buClr>
              <a:buSzPts val="4000"/>
            </a:pPr>
            <a:r>
              <a:rPr lang="es-ES" sz="5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3200" dirty="0">
                <a:solidFill>
                  <a:schemeClr val="bg1">
                    <a:lumMod val="50000"/>
                  </a:schemeClr>
                </a:solidFill>
              </a:rPr>
              <a:t>Evaluar las conductas parentales: Apoyo a la autonomía, tipos de control psicológico y expectativas de logro para los hijos</a:t>
            </a: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lvl="1" algn="just">
              <a:buClr>
                <a:srgbClr val="17365D"/>
              </a:buClr>
              <a:buSzPts val="4000"/>
            </a:pP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Describir   el autoconcepto, autorregulación del aprendizaje como expresión de autoajuste del adolescente cuencano</a:t>
            </a:r>
            <a:endParaRPr lang="es-EC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17365D"/>
              </a:buClr>
              <a:buSzPts val="4000"/>
            </a:pPr>
            <a:endParaRPr lang="es-EC" sz="1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17365D"/>
              </a:buClr>
              <a:buSzPts val="4000"/>
            </a:pPr>
            <a:endParaRPr lang="en-US" sz="1600" dirty="0"/>
          </a:p>
          <a:p>
            <a:pPr indent="-254000">
              <a:buClr>
                <a:srgbClr val="17365D"/>
              </a:buClr>
              <a:buSzPts val="4000"/>
              <a:buFont typeface="Arial"/>
              <a:buChar char="•"/>
            </a:pPr>
            <a:endParaRPr lang="es-EC" dirty="0" smtClean="0"/>
          </a:p>
          <a:p>
            <a:pPr indent="-254000">
              <a:buClr>
                <a:srgbClr val="17365D"/>
              </a:buClr>
              <a:buSzPts val="4000"/>
              <a:buFont typeface="Arial"/>
              <a:buChar char="•"/>
            </a:pPr>
            <a:endParaRPr lang="en-US" dirty="0"/>
          </a:p>
          <a:p>
            <a:pPr marL="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000"/>
              <a:buFont typeface="Arial"/>
              <a:buChar char="•"/>
            </a:pPr>
            <a:endParaRPr dirty="0"/>
          </a:p>
        </p:txBody>
      </p:sp>
      <p:sp>
        <p:nvSpPr>
          <p:cNvPr id="6" name="Google Shape;84;p3"/>
          <p:cNvSpPr txBox="1"/>
          <p:nvPr/>
        </p:nvSpPr>
        <p:spPr>
          <a:xfrm>
            <a:off x="457200" y="736104"/>
            <a:ext cx="7128792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800" b="1" dirty="0" smtClean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OBJETIVOS ESPECÍFICOS </a:t>
            </a:r>
            <a:r>
              <a:rPr lang="es-EC" sz="3600" b="1" dirty="0" smtClean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6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362">
              <a:srgbClr val="355884"/>
            </a:gs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219200" y="2712034"/>
            <a:ext cx="699997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7000" b="1" dirty="0" smtClean="0">
                <a:solidFill>
                  <a:schemeClr val="bg1"/>
                </a:solidFill>
              </a:rPr>
              <a:t>RESULTADOS</a:t>
            </a:r>
            <a:endParaRPr lang="es-ES" sz="7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6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 txBox="1">
            <a:spLocks noGrp="1"/>
          </p:cNvSpPr>
          <p:nvPr>
            <p:ph type="subTitle" idx="1"/>
          </p:nvPr>
        </p:nvSpPr>
        <p:spPr>
          <a:xfrm>
            <a:off x="536248" y="716280"/>
            <a:ext cx="7768320" cy="512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200"/>
              <a:buNone/>
            </a:pPr>
            <a:r>
              <a:rPr lang="es-EC" b="1" dirty="0" smtClean="0">
                <a:solidFill>
                  <a:srgbClr val="17365D"/>
                </a:solidFill>
              </a:rPr>
              <a:t>METAS PARENTALES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200"/>
              <a:buNone/>
            </a:pPr>
            <a:endParaRPr lang="es-EC" dirty="0">
              <a:solidFill>
                <a:srgbClr val="17365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200"/>
              <a:buNone/>
            </a:pPr>
            <a:endParaRPr lang="es-EC" dirty="0" smtClean="0">
              <a:solidFill>
                <a:srgbClr val="17365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200"/>
              <a:buNone/>
            </a:pPr>
            <a:endParaRPr dirty="0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686452095"/>
              </p:ext>
            </p:extLst>
          </p:nvPr>
        </p:nvGraphicFramePr>
        <p:xfrm>
          <a:off x="2019761" y="3088474"/>
          <a:ext cx="5615479" cy="3518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536248" y="1346432"/>
            <a:ext cx="7897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</a:t>
            </a:r>
            <a:r>
              <a:rPr lang="es-EC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 </a:t>
            </a:r>
            <a:r>
              <a:rPr lang="es-EC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familias monoparentales maternas tenían metas orientadas al dominio de la tarea (M=5.23) significativamente superiores </a:t>
            </a:r>
            <a:r>
              <a:rPr lang="es-EC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las otras  </a:t>
            </a:r>
            <a:r>
              <a:rPr lang="es-EC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familias. La puntuación de la evitación del fracaso </a:t>
            </a:r>
            <a:r>
              <a:rPr lang="es-EC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resultaron </a:t>
            </a:r>
            <a:r>
              <a:rPr lang="es-EC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 mayores en las familias extendidas (M=2.71</a:t>
            </a:r>
            <a:r>
              <a:rPr lang="es-EC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), esta meta   es mayor en </a:t>
            </a:r>
            <a:r>
              <a:rPr lang="es-EC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quienes habían nacido en tercer lugar, generalmente los últimos hijos (M=2.77</a:t>
            </a:r>
            <a:r>
              <a:rPr lang="es-EC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 txBox="1">
            <a:spLocks noGrp="1"/>
          </p:cNvSpPr>
          <p:nvPr>
            <p:ph type="body" idx="1"/>
          </p:nvPr>
        </p:nvSpPr>
        <p:spPr>
          <a:xfrm>
            <a:off x="2057400" y="1280161"/>
            <a:ext cx="6019800" cy="2015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indent="0" algn="just">
              <a:buNone/>
            </a:pPr>
            <a:r>
              <a:rPr lang="es-EC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 </a:t>
            </a:r>
            <a:r>
              <a:rPr lang="es-EC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nivel de estudio de </a:t>
            </a:r>
            <a:r>
              <a:rPr lang="es-EC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los progenitores </a:t>
            </a:r>
            <a:r>
              <a:rPr lang="es-EC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presentó un vínculo con las metas de logro </a:t>
            </a:r>
            <a:r>
              <a:rPr lang="es-EC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parental, las </a:t>
            </a:r>
            <a:r>
              <a:rPr lang="es-EC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madres con bachillerato presentaban puntuaciones significativamente mayores en las metas orientadas al dominio de la tarea (M=5.22</a:t>
            </a:r>
            <a:r>
              <a:rPr lang="es-EC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2"/>
          </p:nvPr>
        </p:nvSpPr>
        <p:spPr>
          <a:xfrm>
            <a:off x="777240" y="4008121"/>
            <a:ext cx="5882640" cy="1615439"/>
          </a:xfrm>
        </p:spPr>
        <p:txBody>
          <a:bodyPr>
            <a:normAutofit/>
          </a:bodyPr>
          <a:lstStyle/>
          <a:p>
            <a:pPr marL="50800" indent="0" algn="just">
              <a:buNone/>
            </a:pPr>
            <a:r>
              <a:rPr lang="es-EC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 </a:t>
            </a:r>
            <a:r>
              <a:rPr lang="es-EC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tanto que los padres con educación básica orientaban sus metas al enfoque de rendimiento (M=6.11).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ES" dirty="0"/>
          </a:p>
        </p:txBody>
      </p:sp>
      <p:sp>
        <p:nvSpPr>
          <p:cNvPr id="6" name="Flecha derecha 5"/>
          <p:cNvSpPr/>
          <p:nvPr/>
        </p:nvSpPr>
        <p:spPr>
          <a:xfrm>
            <a:off x="807720" y="1996440"/>
            <a:ext cx="97536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derecha 6"/>
          <p:cNvSpPr/>
          <p:nvPr/>
        </p:nvSpPr>
        <p:spPr>
          <a:xfrm rot="10800000">
            <a:off x="6918960" y="4191000"/>
            <a:ext cx="97536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893618" y="872836"/>
            <a:ext cx="4156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lvl="0" algn="just">
              <a:spcBef>
                <a:spcPts val="560"/>
              </a:spcBef>
              <a:buClr>
                <a:srgbClr val="3F3F3F"/>
              </a:buClr>
              <a:buSzPts val="2800"/>
            </a:pPr>
            <a:r>
              <a:rPr lang="es-EC" sz="2000" b="1">
                <a:solidFill>
                  <a:srgbClr val="17365D"/>
                </a:solidFill>
                <a:latin typeface="Open Sans"/>
                <a:ea typeface="Open Sans"/>
                <a:cs typeface="Open Sans"/>
                <a:sym typeface="Open Sans"/>
              </a:rPr>
              <a:t>METAS PARENTALES</a:t>
            </a:r>
            <a:endParaRPr lang="es-EC" sz="2000" b="1" dirty="0">
              <a:solidFill>
                <a:srgbClr val="17365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8837549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307345" y="829410"/>
            <a:ext cx="8529310" cy="1100455"/>
          </a:xfrm>
        </p:spPr>
        <p:txBody>
          <a:bodyPr>
            <a:normAutofit/>
          </a:bodyPr>
          <a:lstStyle/>
          <a:p>
            <a:pPr algn="l"/>
            <a:r>
              <a:rPr lang="es-EC" sz="3200" b="1" dirty="0" smtClean="0">
                <a:solidFill>
                  <a:srgbClr val="002060"/>
                </a:solidFill>
              </a:rPr>
              <a:t>PRÁCTICAS PARENTALES DE APOYO A LA AUTONOMÍA Y CONTROL PSICOLÓGICO</a:t>
            </a:r>
            <a:endParaRPr lang="es-ES" sz="3200" b="1" dirty="0">
              <a:solidFill>
                <a:srgbClr val="002060"/>
              </a:solidFill>
            </a:endParaRPr>
          </a:p>
        </p:txBody>
      </p:sp>
      <p:sp>
        <p:nvSpPr>
          <p:cNvPr id="93" name="Google Shape;93;p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200"/>
              <a:buNone/>
            </a:pPr>
            <a:endParaRPr lang="es-EC" dirty="0">
              <a:solidFill>
                <a:srgbClr val="17365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200"/>
              <a:buNone/>
            </a:pPr>
            <a:endParaRPr lang="es-EC" dirty="0" smtClean="0">
              <a:solidFill>
                <a:srgbClr val="17365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3200"/>
              <a:buNone/>
            </a:pP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24959"/>
          <a:stretch/>
        </p:blipFill>
        <p:spPr>
          <a:xfrm>
            <a:off x="170185" y="2299552"/>
            <a:ext cx="8803630" cy="403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4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144467778"/>
              </p:ext>
            </p:extLst>
          </p:nvPr>
        </p:nvGraphicFramePr>
        <p:xfrm>
          <a:off x="144380" y="1636295"/>
          <a:ext cx="8839200" cy="4660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4380" y="759828"/>
            <a:ext cx="7466798" cy="876467"/>
          </a:xfrm>
        </p:spPr>
        <p:txBody>
          <a:bodyPr>
            <a:noAutofit/>
          </a:bodyPr>
          <a:lstStyle/>
          <a:p>
            <a:pPr algn="l"/>
            <a:r>
              <a:rPr lang="es-EC" sz="3200" b="1" dirty="0" smtClean="0">
                <a:solidFill>
                  <a:srgbClr val="002060"/>
                </a:solidFill>
              </a:rPr>
              <a:t>MANIFESTACIONES DE APOYO A LA AUTONOMÍA</a:t>
            </a:r>
            <a:endParaRPr lang="es-E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9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1705</TotalTime>
  <Words>1211</Words>
  <Application>Microsoft Office PowerPoint</Application>
  <PresentationFormat>Presentación en pantalla (4:3)</PresentationFormat>
  <Paragraphs>120</Paragraphs>
  <Slides>22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Times New Roman</vt:lpstr>
      <vt:lpstr>Arial</vt:lpstr>
      <vt:lpstr>Open Sans</vt:lpstr>
      <vt:lpstr>Calibri</vt:lpstr>
      <vt:lpstr>Tema de Office</vt:lpstr>
      <vt:lpstr> APOYO – CONTROL PARENTAL Y PROMOCIÓN DE LA AUTONOMÍA, DEL AUTOCONCEPTO Y AUTORREGULACIÓN DEL APRENDIZAJE EN ADOLESCENTES DE CUENCA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PRÁCTICAS PARENTALES DE APOYO A LA AUTONOMÍA Y CONTROL PSICOLÓGICO</vt:lpstr>
      <vt:lpstr>MANIFESTACIONES DE APOYO A LA AUTONOMÍA</vt:lpstr>
      <vt:lpstr>Presentación de PowerPoint</vt:lpstr>
      <vt:lpstr>Presentación de PowerPoint</vt:lpstr>
      <vt:lpstr>Presentación de PowerPoint</vt:lpstr>
      <vt:lpstr>Presentación de PowerPoint</vt:lpstr>
      <vt:lpstr>DISCUSIÓN</vt:lpstr>
      <vt:lpstr>Presentación de PowerPoint</vt:lpstr>
      <vt:lpstr>CONCLUSIONES</vt:lpstr>
      <vt:lpstr>CONCLUSIONES</vt:lpstr>
      <vt:lpstr>Presentación de PowerPoint</vt:lpstr>
      <vt:lpstr>CONTINUIDAD Y RETOS DE LA INVESTIGACIÓN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del proyecto</dc:title>
  <dc:creator>kquinde</dc:creator>
  <cp:lastModifiedBy>MARTIN FRANCISCO</cp:lastModifiedBy>
  <cp:revision>67</cp:revision>
  <dcterms:created xsi:type="dcterms:W3CDTF">2012-10-01T15:22:53Z</dcterms:created>
  <dcterms:modified xsi:type="dcterms:W3CDTF">2020-06-10T20:02:35Z</dcterms:modified>
</cp:coreProperties>
</file>