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61" r:id="rId21"/>
  </p:sldIdLst>
  <p:sldSz cx="9144000" cy="6858000" type="screen4x3"/>
  <p:notesSz cx="6858000" cy="9144000"/>
  <p:embeddedFontLst>
    <p:embeddedFont>
      <p:font typeface="Helvetica Neue" panose="020B0604020202020204" charset="0"/>
      <p:regular r:id="rId23"/>
      <p:bold r:id="rId24"/>
      <p:italic r:id="rId25"/>
      <p:boldItalic r:id="rId26"/>
    </p:embeddedFont>
    <p:embeddedFont>
      <p:font typeface="Open Sans"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hNlJcoHINrSpq9wJe/2mCYWPE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02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53018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05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6: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72" name="Google Shape;572;p16: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932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7: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79" name="Google Shape;579;p17: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229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8: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86" name="Google Shape;586;p18: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834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5: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92" name="Google Shape;592;p15: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755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9: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601" name="Google Shape;601;p19: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9867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065401b08_0_0:notes"/>
          <p:cNvSpPr txBox="1">
            <a:spLocks noGrp="1"/>
          </p:cNvSpPr>
          <p:nvPr>
            <p:ph type="body" idx="1"/>
          </p:nvPr>
        </p:nvSpPr>
        <p:spPr>
          <a:xfrm>
            <a:off x="710248" y="4925407"/>
            <a:ext cx="5682000" cy="4029900"/>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610" name="Google Shape;610;g7065401b08_0_0: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800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7065401b08_0_5:notes"/>
          <p:cNvSpPr txBox="1">
            <a:spLocks noGrp="1"/>
          </p:cNvSpPr>
          <p:nvPr>
            <p:ph type="body" idx="1"/>
          </p:nvPr>
        </p:nvSpPr>
        <p:spPr>
          <a:xfrm>
            <a:off x="710248" y="4925407"/>
            <a:ext cx="5682000" cy="4029900"/>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616" name="Google Shape;616;g7065401b08_0_5: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932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7065401b08_0_11:notes"/>
          <p:cNvSpPr txBox="1">
            <a:spLocks noGrp="1"/>
          </p:cNvSpPr>
          <p:nvPr>
            <p:ph type="body" idx="1"/>
          </p:nvPr>
        </p:nvSpPr>
        <p:spPr>
          <a:xfrm>
            <a:off x="710248" y="4925407"/>
            <a:ext cx="5682000" cy="4029900"/>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623" name="Google Shape;623;g7065401b08_0_11: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915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0: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630" name="Google Shape;630;p20: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3243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0: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630" name="Google Shape;630;p20: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727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21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529facad2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529facad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92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95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63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8: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01" name="Google Shape;501;p8: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69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9: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09" name="Google Shape;509;p9: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253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0: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20" name="Google Shape;520;p10: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487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1: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28" name="Google Shape;528;p11: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144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4:notes"/>
          <p:cNvSpPr txBox="1">
            <a:spLocks noGrp="1"/>
          </p:cNvSpPr>
          <p:nvPr>
            <p:ph type="body" idx="1"/>
          </p:nvPr>
        </p:nvSpPr>
        <p:spPr>
          <a:xfrm>
            <a:off x="710248" y="4925407"/>
            <a:ext cx="5681980" cy="4029879"/>
          </a:xfrm>
          <a:prstGeom prst="rect">
            <a:avLst/>
          </a:prstGeom>
          <a:noFill/>
          <a:ln>
            <a:noFill/>
          </a:ln>
        </p:spPr>
        <p:txBody>
          <a:bodyPr spcFirstLastPara="1" wrap="square" lIns="99050" tIns="49525" rIns="99050" bIns="49525" anchor="t" anchorCtr="0">
            <a:noAutofit/>
          </a:bodyPr>
          <a:lstStyle/>
          <a:p>
            <a:pPr marL="0" lvl="0" indent="0" algn="l" rtl="0">
              <a:lnSpc>
                <a:spcPct val="100000"/>
              </a:lnSpc>
              <a:spcBef>
                <a:spcPts val="0"/>
              </a:spcBef>
              <a:spcAft>
                <a:spcPts val="0"/>
              </a:spcAft>
              <a:buSzPts val="1400"/>
              <a:buNone/>
            </a:pPr>
            <a:endParaRPr/>
          </a:p>
        </p:txBody>
      </p:sp>
      <p:sp>
        <p:nvSpPr>
          <p:cNvPr id="565" name="Google Shape;565;p14:notes"/>
          <p:cNvSpPr>
            <a:spLocks noGrp="1" noRot="1" noChangeAspect="1"/>
          </p:cNvSpPr>
          <p:nvPr>
            <p:ph type="sldImg" idx="2"/>
          </p:nvPr>
        </p:nvSpPr>
        <p:spPr>
          <a:xfrm>
            <a:off x="1247775"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032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467544" y="764704"/>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F3F3F"/>
              </a:buClr>
              <a:buSzPts val="2800"/>
              <a:buChar char="•"/>
              <a:defRPr sz="2800"/>
            </a:lvl1pPr>
            <a:lvl2pPr marL="914400" lvl="1" indent="-381000" algn="l">
              <a:spcBef>
                <a:spcPts val="480"/>
              </a:spcBef>
              <a:spcAft>
                <a:spcPts val="0"/>
              </a:spcAft>
              <a:buClr>
                <a:srgbClr val="595959"/>
              </a:buClr>
              <a:buSzPts val="2400"/>
              <a:buChar char="–"/>
              <a:defRPr sz="2400"/>
            </a:lvl2pPr>
            <a:lvl3pPr marL="1371600" lvl="2" indent="-355600" algn="l">
              <a:spcBef>
                <a:spcPts val="400"/>
              </a:spcBef>
              <a:spcAft>
                <a:spcPts val="0"/>
              </a:spcAft>
              <a:buClr>
                <a:srgbClr val="595959"/>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 name="Google Shape;20;p1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F3F3F"/>
              </a:buClr>
              <a:buSzPts val="2800"/>
              <a:buChar char="•"/>
              <a:defRPr sz="2800"/>
            </a:lvl1pPr>
            <a:lvl2pPr marL="914400" lvl="1" indent="-381000" algn="l">
              <a:spcBef>
                <a:spcPts val="480"/>
              </a:spcBef>
              <a:spcAft>
                <a:spcPts val="0"/>
              </a:spcAft>
              <a:buClr>
                <a:srgbClr val="595959"/>
              </a:buClr>
              <a:buSzPts val="2400"/>
              <a:buChar char="–"/>
              <a:defRPr sz="2400"/>
            </a:lvl2pPr>
            <a:lvl3pPr marL="1371600" lvl="2" indent="-355600" algn="l">
              <a:spcBef>
                <a:spcPts val="400"/>
              </a:spcBef>
              <a:spcAft>
                <a:spcPts val="0"/>
              </a:spcAft>
              <a:buClr>
                <a:srgbClr val="595959"/>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467544" y="764704"/>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3F3F3F"/>
              </a:buClr>
              <a:buSzPts val="2400"/>
              <a:buNone/>
              <a:defRPr sz="2400" b="1"/>
            </a:lvl1pPr>
            <a:lvl2pPr marL="914400" lvl="1" indent="-228600" algn="l">
              <a:spcBef>
                <a:spcPts val="400"/>
              </a:spcBef>
              <a:spcAft>
                <a:spcPts val="0"/>
              </a:spcAft>
              <a:buClr>
                <a:srgbClr val="595959"/>
              </a:buClr>
              <a:buSzPts val="2000"/>
              <a:buNone/>
              <a:defRPr sz="2000" b="1"/>
            </a:lvl2pPr>
            <a:lvl3pPr marL="1371600" lvl="2" indent="-228600" algn="l">
              <a:spcBef>
                <a:spcPts val="360"/>
              </a:spcBef>
              <a:spcAft>
                <a:spcPts val="0"/>
              </a:spcAft>
              <a:buClr>
                <a:srgbClr val="595959"/>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 name="Google Shape;27;p1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3F3F3F"/>
              </a:buClr>
              <a:buSzPts val="2400"/>
              <a:buChar char="•"/>
              <a:defRPr sz="2400"/>
            </a:lvl1pPr>
            <a:lvl2pPr marL="914400" lvl="1" indent="-355600" algn="l">
              <a:spcBef>
                <a:spcPts val="400"/>
              </a:spcBef>
              <a:spcAft>
                <a:spcPts val="0"/>
              </a:spcAft>
              <a:buClr>
                <a:srgbClr val="595959"/>
              </a:buClr>
              <a:buSzPts val="2000"/>
              <a:buChar char="–"/>
              <a:defRPr sz="2000"/>
            </a:lvl2pPr>
            <a:lvl3pPr marL="1371600" lvl="2" indent="-342900" algn="l">
              <a:spcBef>
                <a:spcPts val="360"/>
              </a:spcBef>
              <a:spcAft>
                <a:spcPts val="0"/>
              </a:spcAft>
              <a:buClr>
                <a:srgbClr val="595959"/>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 name="Google Shape;28;p1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3F3F3F"/>
              </a:buClr>
              <a:buSzPts val="2400"/>
              <a:buNone/>
              <a:defRPr sz="2400" b="1"/>
            </a:lvl1pPr>
            <a:lvl2pPr marL="914400" lvl="1" indent="-228600" algn="l">
              <a:spcBef>
                <a:spcPts val="400"/>
              </a:spcBef>
              <a:spcAft>
                <a:spcPts val="0"/>
              </a:spcAft>
              <a:buClr>
                <a:srgbClr val="595959"/>
              </a:buClr>
              <a:buSzPts val="2000"/>
              <a:buNone/>
              <a:defRPr sz="2000" b="1"/>
            </a:lvl2pPr>
            <a:lvl3pPr marL="1371600" lvl="2" indent="-228600" algn="l">
              <a:spcBef>
                <a:spcPts val="360"/>
              </a:spcBef>
              <a:spcAft>
                <a:spcPts val="0"/>
              </a:spcAft>
              <a:buClr>
                <a:srgbClr val="595959"/>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 name="Google Shape;29;p1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3F3F3F"/>
              </a:buClr>
              <a:buSzPts val="2400"/>
              <a:buChar char="•"/>
              <a:defRPr sz="2400"/>
            </a:lvl1pPr>
            <a:lvl2pPr marL="914400" lvl="1" indent="-355600" algn="l">
              <a:spcBef>
                <a:spcPts val="400"/>
              </a:spcBef>
              <a:spcAft>
                <a:spcPts val="0"/>
              </a:spcAft>
              <a:buClr>
                <a:srgbClr val="595959"/>
              </a:buClr>
              <a:buSzPts val="2000"/>
              <a:buChar char="–"/>
              <a:defRPr sz="2000"/>
            </a:lvl2pPr>
            <a:lvl3pPr marL="1371600" lvl="2" indent="-342900" algn="l">
              <a:spcBef>
                <a:spcPts val="360"/>
              </a:spcBef>
              <a:spcAft>
                <a:spcPts val="0"/>
              </a:spcAft>
              <a:buClr>
                <a:srgbClr val="595959"/>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 name="Google Shape;30;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467544" y="764704"/>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2"/>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8"/>
        <p:cNvGrpSpPr/>
        <p:nvPr/>
      </p:nvGrpSpPr>
      <p:grpSpPr>
        <a:xfrm>
          <a:off x="0" y="0"/>
          <a:ext cx="0" cy="0"/>
          <a:chOff x="0" y="0"/>
          <a:chExt cx="0" cy="0"/>
        </a:xfrm>
      </p:grpSpPr>
      <p:sp>
        <p:nvSpPr>
          <p:cNvPr id="39" name="Google Shape;39;p1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3F3F3F"/>
              </a:buClr>
              <a:buSzPts val="3200"/>
              <a:buChar char="•"/>
              <a:defRPr sz="3200"/>
            </a:lvl1pPr>
            <a:lvl2pPr marL="914400" lvl="1" indent="-406400" algn="l">
              <a:spcBef>
                <a:spcPts val="560"/>
              </a:spcBef>
              <a:spcAft>
                <a:spcPts val="0"/>
              </a:spcAft>
              <a:buClr>
                <a:srgbClr val="595959"/>
              </a:buClr>
              <a:buSzPts val="2800"/>
              <a:buChar char="–"/>
              <a:defRPr sz="2800"/>
            </a:lvl2pPr>
            <a:lvl3pPr marL="1371600" lvl="2" indent="-381000" algn="l">
              <a:spcBef>
                <a:spcPts val="480"/>
              </a:spcBef>
              <a:spcAft>
                <a:spcPts val="0"/>
              </a:spcAft>
              <a:buClr>
                <a:srgbClr val="595959"/>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1" name="Google Shape;41;p1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3F3F3F"/>
              </a:buClr>
              <a:buSzPts val="1400"/>
              <a:buNone/>
              <a:defRPr sz="1400"/>
            </a:lvl1pPr>
            <a:lvl2pPr marL="914400" lvl="1" indent="-228600" algn="l">
              <a:spcBef>
                <a:spcPts val="240"/>
              </a:spcBef>
              <a:spcAft>
                <a:spcPts val="0"/>
              </a:spcAft>
              <a:buClr>
                <a:srgbClr val="595959"/>
              </a:buClr>
              <a:buSzPts val="1200"/>
              <a:buNone/>
              <a:defRPr sz="1200"/>
            </a:lvl2pPr>
            <a:lvl3pPr marL="1371600" lvl="2" indent="-228600" algn="l">
              <a:spcBef>
                <a:spcPts val="200"/>
              </a:spcBef>
              <a:spcAft>
                <a:spcPts val="0"/>
              </a:spcAft>
              <a:buClr>
                <a:srgbClr val="595959"/>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2" name="Google Shape;4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Open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rgbClr val="3F3F3F"/>
              </a:buClr>
              <a:buSzPts val="3200"/>
              <a:buFont typeface="Arial"/>
              <a:buNone/>
              <a:defRPr sz="3200" b="0" i="0" u="none" strike="noStrike" cap="none">
                <a:solidFill>
                  <a:srgbClr val="3F3F3F"/>
                </a:solidFill>
                <a:latin typeface="Open Sans"/>
                <a:ea typeface="Open Sans"/>
                <a:cs typeface="Open Sans"/>
                <a:sym typeface="Open Sans"/>
              </a:defRPr>
            </a:lvl1pPr>
            <a:lvl2pPr marR="0" lvl="1" algn="l" rtl="0">
              <a:spcBef>
                <a:spcPts val="56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2pPr>
            <a:lvl3pPr marR="0" lvl="2" algn="l" rtl="0">
              <a:spcBef>
                <a:spcPts val="48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3F3F3F"/>
              </a:buClr>
              <a:buSzPts val="1400"/>
              <a:buNone/>
              <a:defRPr sz="1400"/>
            </a:lvl1pPr>
            <a:lvl2pPr marL="914400" lvl="1" indent="-228600" algn="l">
              <a:spcBef>
                <a:spcPts val="240"/>
              </a:spcBef>
              <a:spcAft>
                <a:spcPts val="0"/>
              </a:spcAft>
              <a:buClr>
                <a:srgbClr val="595959"/>
              </a:buClr>
              <a:buSzPts val="1200"/>
              <a:buNone/>
              <a:defRPr sz="1200"/>
            </a:lvl2pPr>
            <a:lvl3pPr marL="1371600" lvl="2" indent="-228600" algn="l">
              <a:spcBef>
                <a:spcPts val="200"/>
              </a:spcBef>
              <a:spcAft>
                <a:spcPts val="0"/>
              </a:spcAft>
              <a:buClr>
                <a:srgbClr val="595959"/>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9" name="Google Shape;49;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467544" y="764704"/>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5"/>
          <p:cNvSpPr txBox="1">
            <a:spLocks noGrp="1"/>
          </p:cNvSpPr>
          <p:nvPr>
            <p:ph type="body" idx="1"/>
          </p:nvPr>
        </p:nvSpPr>
        <p:spPr>
          <a:xfrm rot="5400000">
            <a:off x="2555775" y="-109736"/>
            <a:ext cx="4032449"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3F3F3F"/>
              </a:buClr>
              <a:buSzPts val="1800"/>
              <a:buChar char="•"/>
              <a:defRPr/>
            </a:lvl1pPr>
            <a:lvl2pPr marL="914400" lvl="1" indent="-342900" algn="l">
              <a:spcBef>
                <a:spcPts val="360"/>
              </a:spcBef>
              <a:spcAft>
                <a:spcPts val="0"/>
              </a:spcAft>
              <a:buClr>
                <a:srgbClr val="595959"/>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3F3F3F"/>
              </a:buClr>
              <a:buSzPts val="1800"/>
              <a:buChar char="•"/>
              <a:defRPr/>
            </a:lvl1pPr>
            <a:lvl2pPr marL="914400" lvl="1" indent="-342900" algn="l">
              <a:spcBef>
                <a:spcPts val="360"/>
              </a:spcBef>
              <a:spcAft>
                <a:spcPts val="0"/>
              </a:spcAft>
              <a:buClr>
                <a:srgbClr val="595959"/>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sldNum" idx="12"/>
          </p:nvPr>
        </p:nvSpPr>
        <p:spPr>
          <a:xfrm>
            <a:off x="6553200" y="6093296"/>
            <a:ext cx="2133600" cy="62817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67544" y="764704"/>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457200" y="1988839"/>
            <a:ext cx="8229600" cy="403244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3F3F3F"/>
              </a:buClr>
              <a:buSzPts val="3200"/>
              <a:buFont typeface="Arial"/>
              <a:buChar char="•"/>
              <a:defRPr sz="3200" b="0" i="0" u="none" strike="noStrike" cap="none">
                <a:solidFill>
                  <a:srgbClr val="3F3F3F"/>
                </a:solidFill>
                <a:latin typeface="Open Sans"/>
                <a:ea typeface="Open Sans"/>
                <a:cs typeface="Open Sans"/>
                <a:sym typeface="Open Sans"/>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10" name="Google Shape;10;p8"/>
          <p:cNvPicPr preferRelativeResize="0"/>
          <p:nvPr/>
        </p:nvPicPr>
        <p:blipFill rotWithShape="1">
          <a:blip r:embed="rId10">
            <a:alphaModFix/>
          </a:blip>
          <a:srcRect/>
          <a:stretch/>
        </p:blipFill>
        <p:spPr>
          <a:xfrm>
            <a:off x="6444208" y="188640"/>
            <a:ext cx="2498978" cy="67879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683568" y="2996952"/>
            <a:ext cx="7772400" cy="1656185"/>
          </a:xfrm>
          <a:prstGeom prst="rect">
            <a:avLst/>
          </a:prstGeom>
          <a:noFill/>
          <a:ln>
            <a:noFill/>
          </a:ln>
        </p:spPr>
        <p:txBody>
          <a:bodyPr spcFirstLastPara="1" wrap="square" lIns="91425" tIns="45700" rIns="91425" bIns="45700" anchor="ctr" anchorCtr="0">
            <a:noAutofit/>
          </a:bodyPr>
          <a:lstStyle/>
          <a:p>
            <a:r>
              <a:rPr lang="es-ES" sz="2400" dirty="0" smtClean="0"/>
              <a:t>Desarrollo de un Prototipo de Alerta Temprana usando EWBS y Contenidos Interactivos en TV Digital para Minimizar el Riesgo de Afección a la Población en caso de Fenómenos Naturales</a:t>
            </a:r>
            <a:endParaRPr sz="2400" dirty="0">
              <a:sym typeface="Open Sans"/>
            </a:endParaRPr>
          </a:p>
        </p:txBody>
      </p:sp>
      <p:sp>
        <p:nvSpPr>
          <p:cNvPr id="69" name="Google Shape;69;p1"/>
          <p:cNvSpPr txBox="1"/>
          <p:nvPr/>
        </p:nvSpPr>
        <p:spPr>
          <a:xfrm>
            <a:off x="827584" y="4293096"/>
            <a:ext cx="7772400" cy="1656185"/>
          </a:xfrm>
          <a:prstGeom prst="rect">
            <a:avLst/>
          </a:prstGeom>
          <a:noFill/>
          <a:ln>
            <a:noFill/>
          </a:ln>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Clr>
                <a:schemeClr val="dk1"/>
              </a:buClr>
              <a:buSzPts val="2310"/>
              <a:buFont typeface="Open Sans"/>
              <a:buNone/>
            </a:pPr>
            <a:r>
              <a:rPr lang="es-EC" sz="2310" b="0" i="0" u="none" strike="noStrike" cap="none" dirty="0">
                <a:solidFill>
                  <a:schemeClr val="dk1"/>
                </a:solidFill>
                <a:latin typeface="Open Sans"/>
                <a:ea typeface="Open Sans"/>
                <a:cs typeface="Open Sans"/>
                <a:sym typeface="Open Sans"/>
              </a:rPr>
              <a:t/>
            </a:r>
            <a:br>
              <a:rPr lang="es-EC" sz="2310" b="0" i="0" u="none" strike="noStrike" cap="none" dirty="0">
                <a:solidFill>
                  <a:schemeClr val="dk1"/>
                </a:solidFill>
                <a:latin typeface="Open Sans"/>
                <a:ea typeface="Open Sans"/>
                <a:cs typeface="Open Sans"/>
                <a:sym typeface="Open Sans"/>
              </a:rPr>
            </a:br>
            <a:r>
              <a:rPr lang="es-EC" sz="2310" dirty="0">
                <a:solidFill>
                  <a:srgbClr val="17365D"/>
                </a:solidFill>
                <a:latin typeface="Open Sans"/>
                <a:ea typeface="Open Sans"/>
                <a:cs typeface="Open Sans"/>
                <a:sym typeface="Open Sans"/>
              </a:rPr>
              <a:t>Indicar el periodo de duración </a:t>
            </a:r>
            <a:r>
              <a:rPr lang="es-EC" sz="2310" dirty="0" smtClean="0">
                <a:solidFill>
                  <a:srgbClr val="17365D"/>
                </a:solidFill>
                <a:latin typeface="Open Sans"/>
                <a:ea typeface="Open Sans"/>
                <a:cs typeface="Open Sans"/>
                <a:sym typeface="Open Sans"/>
              </a:rPr>
              <a:t>(Enero </a:t>
            </a:r>
            <a:r>
              <a:rPr lang="es-EC" sz="2310" dirty="0">
                <a:solidFill>
                  <a:srgbClr val="17365D"/>
                </a:solidFill>
                <a:latin typeface="Open Sans"/>
                <a:ea typeface="Open Sans"/>
                <a:cs typeface="Open Sans"/>
                <a:sym typeface="Open Sans"/>
              </a:rPr>
              <a:t>2019 – </a:t>
            </a:r>
            <a:r>
              <a:rPr lang="es-EC" sz="2310" dirty="0" smtClean="0">
                <a:solidFill>
                  <a:srgbClr val="17365D"/>
                </a:solidFill>
                <a:latin typeface="Open Sans"/>
                <a:ea typeface="Open Sans"/>
                <a:cs typeface="Open Sans"/>
                <a:sym typeface="Open Sans"/>
              </a:rPr>
              <a:t>Marzo </a:t>
            </a:r>
            <a:r>
              <a:rPr lang="es-EC" sz="2310" dirty="0">
                <a:solidFill>
                  <a:srgbClr val="17365D"/>
                </a:solidFill>
                <a:latin typeface="Open Sans"/>
                <a:ea typeface="Open Sans"/>
                <a:cs typeface="Open Sans"/>
                <a:sym typeface="Open Sans"/>
              </a:rPr>
              <a:t>2020)</a:t>
            </a:r>
            <a:r>
              <a:rPr lang="es-EC" sz="2310" b="0" i="0" u="none" strike="noStrike" cap="none" dirty="0">
                <a:solidFill>
                  <a:srgbClr val="17365D"/>
                </a:solidFill>
                <a:latin typeface="Open Sans"/>
                <a:ea typeface="Open Sans"/>
                <a:cs typeface="Open Sans"/>
                <a:sym typeface="Open Sans"/>
              </a:rPr>
              <a:t/>
            </a:r>
            <a:br>
              <a:rPr lang="es-EC" sz="2310" b="0" i="0" u="none" strike="noStrike" cap="none" dirty="0">
                <a:solidFill>
                  <a:srgbClr val="17365D"/>
                </a:solidFill>
                <a:latin typeface="Open Sans"/>
                <a:ea typeface="Open Sans"/>
                <a:cs typeface="Open Sans"/>
                <a:sym typeface="Open Sans"/>
              </a:rPr>
            </a:br>
            <a:r>
              <a:rPr lang="es-EC" sz="2310" b="0" i="0" u="none" strike="noStrike" cap="none" dirty="0">
                <a:solidFill>
                  <a:schemeClr val="dk1"/>
                </a:solidFill>
                <a:latin typeface="Open Sans"/>
                <a:ea typeface="Open Sans"/>
                <a:cs typeface="Open Sans"/>
                <a:sym typeface="Open Sans"/>
              </a:rPr>
              <a:t/>
            </a:r>
            <a:br>
              <a:rPr lang="es-EC" sz="2310" b="0" i="0" u="none" strike="noStrike" cap="none" dirty="0">
                <a:solidFill>
                  <a:schemeClr val="dk1"/>
                </a:solidFill>
                <a:latin typeface="Open Sans"/>
                <a:ea typeface="Open Sans"/>
                <a:cs typeface="Open Sans"/>
                <a:sym typeface="Open Sans"/>
              </a:rPr>
            </a:br>
            <a:endParaRPr sz="2310" b="0" i="0" u="none" strike="noStrike" cap="none" dirty="0">
              <a:solidFill>
                <a:schemeClr val="dk1"/>
              </a:solidFill>
              <a:latin typeface="Open Sans"/>
              <a:ea typeface="Open Sans"/>
              <a:cs typeface="Open Sans"/>
              <a:sym typeface="Open Sans"/>
            </a:endParaRPr>
          </a:p>
        </p:txBody>
      </p:sp>
      <p:pic>
        <p:nvPicPr>
          <p:cNvPr id="70" name="Google Shape;70;p1"/>
          <p:cNvPicPr preferRelativeResize="0"/>
          <p:nvPr/>
        </p:nvPicPr>
        <p:blipFill rotWithShape="1">
          <a:blip r:embed="rId3">
            <a:alphaModFix/>
          </a:blip>
          <a:srcRect/>
          <a:stretch/>
        </p:blipFill>
        <p:spPr>
          <a:xfrm>
            <a:off x="1691680" y="692696"/>
            <a:ext cx="6264696" cy="17016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6"/>
          <p:cNvSpPr txBox="1">
            <a:spLocks noGrp="1"/>
          </p:cNvSpPr>
          <p:nvPr>
            <p:ph type="title"/>
          </p:nvPr>
        </p:nvSpPr>
        <p:spPr>
          <a:xfrm>
            <a:off x="685332" y="1321138"/>
            <a:ext cx="7773338" cy="1197133"/>
          </a:xfrm>
          <a:prstGeom prst="rect">
            <a:avLst/>
          </a:prstGeom>
          <a:noFill/>
          <a:ln>
            <a:noFill/>
          </a:ln>
        </p:spPr>
        <p:txBody>
          <a:bodyPr spcFirstLastPara="1" wrap="square" lIns="68569" tIns="34275" rIns="68569" bIns="34275" anchor="ctr" anchorCtr="0">
            <a:normAutofit fontScale="90000"/>
          </a:bodyPr>
          <a:lstStyle/>
          <a:p>
            <a:pPr>
              <a:lnSpc>
                <a:spcPct val="90000"/>
              </a:lnSpc>
              <a:buSzPts val="3600"/>
            </a:pPr>
            <a:r>
              <a:rPr lang="es-EC"/>
              <a:t>OBJETOS DE APRENDIZAJE - ADAPTACIÓN A TV DIGITAL</a:t>
            </a:r>
            <a:endParaRPr/>
          </a:p>
        </p:txBody>
      </p:sp>
      <p:sp>
        <p:nvSpPr>
          <p:cNvPr id="575" name="Google Shape;575;p16"/>
          <p:cNvSpPr txBox="1"/>
          <p:nvPr/>
        </p:nvSpPr>
        <p:spPr>
          <a:xfrm>
            <a:off x="767006" y="2518275"/>
            <a:ext cx="4692375" cy="2845800"/>
          </a:xfrm>
          <a:prstGeom prst="rect">
            <a:avLst/>
          </a:prstGeom>
          <a:noFill/>
          <a:ln>
            <a:noFill/>
          </a:ln>
        </p:spPr>
        <p:txBody>
          <a:bodyPr spcFirstLastPara="1" wrap="square" lIns="68569" tIns="68569" rIns="68569" bIns="68569" anchor="t" anchorCtr="0">
            <a:noAutofit/>
          </a:bodyPr>
          <a:lstStyle/>
          <a:p>
            <a:pPr>
              <a:buClr>
                <a:schemeClr val="dk1"/>
              </a:buClr>
              <a:buSzPts val="1800"/>
            </a:pPr>
            <a:r>
              <a:rPr lang="es-EC" sz="1350" b="1">
                <a:solidFill>
                  <a:schemeClr val="dk1"/>
                </a:solidFill>
                <a:latin typeface="Calibri"/>
                <a:ea typeface="Calibri"/>
                <a:cs typeface="Calibri"/>
                <a:sym typeface="Calibri"/>
              </a:rPr>
              <a:t>T-learning</a:t>
            </a:r>
            <a:r>
              <a:rPr lang="es-EC" sz="1350">
                <a:solidFill>
                  <a:schemeClr val="dk1"/>
                </a:solidFill>
                <a:latin typeface="Calibri"/>
                <a:ea typeface="Calibri"/>
                <a:cs typeface="Calibri"/>
                <a:sym typeface="Calibri"/>
              </a:rPr>
              <a:t>:  Describe la convergencia entre televisión interactiva y los sistemas de tele-educación (e-learning)  </a:t>
            </a:r>
            <a:endParaRPr sz="1350">
              <a:solidFill>
                <a:schemeClr val="dk1"/>
              </a:solidFill>
              <a:latin typeface="Calibri"/>
              <a:ea typeface="Calibri"/>
              <a:cs typeface="Calibri"/>
              <a:sym typeface="Calibri"/>
            </a:endParaRPr>
          </a:p>
          <a:p>
            <a:pPr>
              <a:buClr>
                <a:schemeClr val="dk1"/>
              </a:buClr>
              <a:buSzPts val="1800"/>
            </a:pPr>
            <a:endParaRPr sz="1350">
              <a:solidFill>
                <a:schemeClr val="dk1"/>
              </a:solidFill>
              <a:latin typeface="Calibri"/>
              <a:ea typeface="Calibri"/>
              <a:cs typeface="Calibri"/>
              <a:sym typeface="Calibri"/>
            </a:endParaRPr>
          </a:p>
          <a:p>
            <a:pPr>
              <a:buClr>
                <a:schemeClr val="dk1"/>
              </a:buClr>
              <a:buSzPts val="1800"/>
            </a:pPr>
            <a:r>
              <a:rPr lang="es-EC" sz="1350">
                <a:solidFill>
                  <a:schemeClr val="dk1"/>
                </a:solidFill>
                <a:latin typeface="Calibri"/>
                <a:ea typeface="Calibri"/>
                <a:cs typeface="Calibri"/>
                <a:sym typeface="Calibri"/>
              </a:rPr>
              <a:t>Sus particularidades más importantes sobre el resto de sistema de e-learning son: </a:t>
            </a:r>
            <a:endParaRPr sz="1350">
              <a:solidFill>
                <a:schemeClr val="dk1"/>
              </a:solidFill>
              <a:latin typeface="Calibri"/>
              <a:ea typeface="Calibri"/>
              <a:cs typeface="Calibri"/>
              <a:sym typeface="Calibri"/>
            </a:endParaRPr>
          </a:p>
          <a:p>
            <a:pPr>
              <a:buClr>
                <a:schemeClr val="dk1"/>
              </a:buClr>
              <a:buSzPts val="1800"/>
            </a:pPr>
            <a:endParaRPr sz="1350">
              <a:solidFill>
                <a:schemeClr val="dk1"/>
              </a:solidFill>
              <a:latin typeface="Calibri"/>
              <a:ea typeface="Calibri"/>
              <a:cs typeface="Calibri"/>
              <a:sym typeface="Calibri"/>
            </a:endParaRPr>
          </a:p>
          <a:p>
            <a:pPr marL="342900">
              <a:buClr>
                <a:schemeClr val="dk1"/>
              </a:buClr>
              <a:buSzPts val="1800"/>
            </a:pPr>
            <a:r>
              <a:rPr lang="es-EC" sz="1350">
                <a:solidFill>
                  <a:schemeClr val="dk1"/>
                </a:solidFill>
                <a:latin typeface="Calibri"/>
                <a:ea typeface="Calibri"/>
                <a:cs typeface="Calibri"/>
                <a:sym typeface="Calibri"/>
              </a:rPr>
              <a:t>• El medio para la recepción de la información es el Televisor. </a:t>
            </a:r>
            <a:endParaRPr sz="1350">
              <a:solidFill>
                <a:schemeClr val="dk1"/>
              </a:solidFill>
              <a:latin typeface="Calibri"/>
              <a:ea typeface="Calibri"/>
              <a:cs typeface="Calibri"/>
              <a:sym typeface="Calibri"/>
            </a:endParaRPr>
          </a:p>
          <a:p>
            <a:pPr marL="342900">
              <a:buClr>
                <a:schemeClr val="dk1"/>
              </a:buClr>
              <a:buSzPts val="1800"/>
            </a:pPr>
            <a:r>
              <a:rPr lang="es-EC" sz="1350">
                <a:solidFill>
                  <a:schemeClr val="dk1"/>
                </a:solidFill>
                <a:latin typeface="Calibri"/>
                <a:ea typeface="Calibri"/>
                <a:cs typeface="Calibri"/>
                <a:sym typeface="Calibri"/>
              </a:rPr>
              <a:t>• Aunque pueden existir otros elementos de interacción, el principal medio del que el estudiante dispone para interaccionar con el sistema es el mando a distancia. </a:t>
            </a:r>
            <a:endParaRPr sz="1350">
              <a:solidFill>
                <a:schemeClr val="dk1"/>
              </a:solidFill>
              <a:latin typeface="Calibri"/>
              <a:ea typeface="Calibri"/>
              <a:cs typeface="Calibri"/>
              <a:sym typeface="Calibri"/>
            </a:endParaRPr>
          </a:p>
        </p:txBody>
      </p:sp>
      <p:pic>
        <p:nvPicPr>
          <p:cNvPr id="576" name="Google Shape;576;p16"/>
          <p:cNvPicPr preferRelativeResize="0"/>
          <p:nvPr/>
        </p:nvPicPr>
        <p:blipFill rotWithShape="1">
          <a:blip r:embed="rId3">
            <a:alphaModFix/>
          </a:blip>
          <a:srcRect/>
          <a:stretch/>
        </p:blipFill>
        <p:spPr>
          <a:xfrm rot="1395642">
            <a:off x="5893500" y="2686521"/>
            <a:ext cx="2216813" cy="2220506"/>
          </a:xfrm>
          <a:prstGeom prst="rect">
            <a:avLst/>
          </a:prstGeom>
          <a:noFill/>
          <a:ln>
            <a:noFill/>
          </a:ln>
        </p:spPr>
      </p:pic>
    </p:spTree>
    <p:extLst>
      <p:ext uri="{BB962C8B-B14F-4D97-AF65-F5344CB8AC3E}">
        <p14:creationId xmlns:p14="http://schemas.microsoft.com/office/powerpoint/2010/main" val="76577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nSpc>
                <a:spcPct val="90000"/>
              </a:lnSpc>
              <a:buSzPts val="3600"/>
            </a:pPr>
            <a:r>
              <a:rPr lang="es-EC" dirty="0"/>
              <a:t>DIRECTRICES PARA INTERFACES EN TV DIGITAL:</a:t>
            </a:r>
            <a:endParaRPr dirty="0"/>
          </a:p>
        </p:txBody>
      </p:sp>
      <p:sp>
        <p:nvSpPr>
          <p:cNvPr id="2" name="Marcador de texto 1"/>
          <p:cNvSpPr>
            <a:spLocks noGrp="1"/>
          </p:cNvSpPr>
          <p:nvPr>
            <p:ph type="body" idx="1"/>
          </p:nvPr>
        </p:nvSpPr>
        <p:spPr/>
        <p:txBody>
          <a:bodyPr/>
          <a:lstStyle/>
          <a:p>
            <a:endParaRPr lang="es-EC"/>
          </a:p>
        </p:txBody>
      </p:sp>
      <p:sp>
        <p:nvSpPr>
          <p:cNvPr id="3" name="Marcador de texto 2"/>
          <p:cNvSpPr>
            <a:spLocks noGrp="1"/>
          </p:cNvSpPr>
          <p:nvPr>
            <p:ph type="body" idx="2"/>
          </p:nvPr>
        </p:nvSpPr>
        <p:spPr/>
        <p:txBody>
          <a:bodyPr>
            <a:normAutofit lnSpcReduction="10000"/>
          </a:bodyPr>
          <a:lstStyle/>
          <a:p>
            <a:pPr>
              <a:buClr>
                <a:schemeClr val="dk1"/>
              </a:buClr>
              <a:buSzPts val="1800"/>
            </a:pPr>
            <a:r>
              <a:rPr lang="es-ES" dirty="0">
                <a:solidFill>
                  <a:schemeClr val="dk1"/>
                </a:solidFill>
                <a:latin typeface="Calibri"/>
                <a:ea typeface="Calibri"/>
                <a:cs typeface="Calibri"/>
                <a:sym typeface="Calibri"/>
              </a:rPr>
              <a:t>• Divertidas, respetuosas y proporcionar relajación. </a:t>
            </a:r>
          </a:p>
          <a:p>
            <a:pPr>
              <a:buClr>
                <a:schemeClr val="dk1"/>
              </a:buClr>
              <a:buSzPts val="1800"/>
            </a:pPr>
            <a:r>
              <a:rPr lang="es-ES" dirty="0">
                <a:solidFill>
                  <a:schemeClr val="dk1"/>
                </a:solidFill>
                <a:latin typeface="Calibri"/>
                <a:ea typeface="Calibri"/>
                <a:cs typeface="Calibri"/>
                <a:sym typeface="Calibri"/>
              </a:rPr>
              <a:t>• Evitar mucho texto, múltiples columnas, líneas muy finas y no utilizar sólo los colores blanco, negro y rojo. </a:t>
            </a:r>
          </a:p>
          <a:p>
            <a:pPr>
              <a:buClr>
                <a:schemeClr val="dk1"/>
              </a:buClr>
              <a:buSzPts val="1800"/>
            </a:pPr>
            <a:r>
              <a:rPr lang="es-ES" dirty="0">
                <a:solidFill>
                  <a:schemeClr val="dk1"/>
                </a:solidFill>
                <a:latin typeface="Calibri"/>
                <a:ea typeface="Calibri"/>
                <a:cs typeface="Calibri"/>
                <a:sym typeface="Calibri"/>
              </a:rPr>
              <a:t>• Evitar estructuras complejas de menús </a:t>
            </a:r>
          </a:p>
          <a:p>
            <a:pPr>
              <a:buClr>
                <a:schemeClr val="dk1"/>
              </a:buClr>
              <a:buSzPts val="1800"/>
            </a:pPr>
            <a:r>
              <a:rPr lang="es-ES" dirty="0">
                <a:solidFill>
                  <a:schemeClr val="dk1"/>
                </a:solidFill>
                <a:latin typeface="Calibri"/>
                <a:ea typeface="Calibri"/>
                <a:cs typeface="Calibri"/>
                <a:sym typeface="Calibri"/>
              </a:rPr>
              <a:t>• Definir las funcionalidades que el usuario tendrá disponible en las interfaces y hacerlas asequibles de una forma rápida y fácil. </a:t>
            </a:r>
          </a:p>
          <a:p>
            <a:pPr>
              <a:buClr>
                <a:schemeClr val="dk1"/>
              </a:buClr>
              <a:buSzPts val="1800"/>
            </a:pPr>
            <a:r>
              <a:rPr lang="es-ES" dirty="0">
                <a:solidFill>
                  <a:schemeClr val="dk1"/>
                </a:solidFill>
                <a:latin typeface="Calibri"/>
                <a:ea typeface="Calibri"/>
                <a:cs typeface="Calibri"/>
                <a:sym typeface="Calibri"/>
              </a:rPr>
              <a:t>• Las aplicaciones deben reaccionar  y prever todo tipo de interacción. </a:t>
            </a:r>
          </a:p>
          <a:p>
            <a:pPr>
              <a:buClr>
                <a:schemeClr val="dk1"/>
              </a:buClr>
              <a:buSzPts val="1800"/>
            </a:pPr>
            <a:r>
              <a:rPr lang="es-ES" dirty="0">
                <a:solidFill>
                  <a:schemeClr val="dk1"/>
                </a:solidFill>
                <a:latin typeface="Calibri"/>
                <a:ea typeface="Calibri"/>
                <a:cs typeface="Calibri"/>
                <a:sym typeface="Calibri"/>
              </a:rPr>
              <a:t>• Disponer de pasos básicos como retroceder, menú, </a:t>
            </a:r>
            <a:r>
              <a:rPr lang="es-ES" dirty="0" err="1">
                <a:solidFill>
                  <a:schemeClr val="dk1"/>
                </a:solidFill>
                <a:latin typeface="Calibri"/>
                <a:ea typeface="Calibri"/>
                <a:cs typeface="Calibri"/>
                <a:sym typeface="Calibri"/>
              </a:rPr>
              <a:t>etc</a:t>
            </a:r>
            <a:r>
              <a:rPr lang="es-ES" dirty="0">
                <a:solidFill>
                  <a:schemeClr val="dk1"/>
                </a:solidFill>
                <a:latin typeface="Calibri"/>
                <a:ea typeface="Calibri"/>
                <a:cs typeface="Calibri"/>
                <a:sym typeface="Calibri"/>
              </a:rPr>
              <a:t> </a:t>
            </a:r>
          </a:p>
          <a:p>
            <a:pPr>
              <a:buClr>
                <a:schemeClr val="dk1"/>
              </a:buClr>
              <a:buSzPts val="1800"/>
            </a:pPr>
            <a:r>
              <a:rPr lang="es-ES" dirty="0">
                <a:solidFill>
                  <a:schemeClr val="dk1"/>
                </a:solidFill>
                <a:latin typeface="Calibri"/>
                <a:ea typeface="Calibri"/>
                <a:cs typeface="Calibri"/>
                <a:sym typeface="Calibri"/>
              </a:rPr>
              <a:t>• Ninguna aplicación interactiva debe bloquear la visualización de un programa de televisión (en caso de tener que coexistir). </a:t>
            </a:r>
          </a:p>
          <a:p>
            <a:pPr>
              <a:buClr>
                <a:schemeClr val="dk1"/>
              </a:buClr>
              <a:buSzPts val="1800"/>
            </a:pPr>
            <a:r>
              <a:rPr lang="es-ES" dirty="0">
                <a:solidFill>
                  <a:schemeClr val="dk1"/>
                </a:solidFill>
                <a:latin typeface="Calibri"/>
                <a:ea typeface="Calibri"/>
                <a:cs typeface="Calibri"/>
                <a:sym typeface="Calibri"/>
              </a:rPr>
              <a:t>• La existencia de personajes </a:t>
            </a:r>
          </a:p>
          <a:p>
            <a:endParaRPr lang="es-EC" dirty="0"/>
          </a:p>
        </p:txBody>
      </p:sp>
      <p:sp>
        <p:nvSpPr>
          <p:cNvPr id="582" name="Google Shape;582;p17"/>
          <p:cNvSpPr txBox="1"/>
          <p:nvPr/>
        </p:nvSpPr>
        <p:spPr>
          <a:xfrm>
            <a:off x="483188" y="2223150"/>
            <a:ext cx="4322025" cy="2971800"/>
          </a:xfrm>
          <a:prstGeom prst="rect">
            <a:avLst/>
          </a:prstGeom>
          <a:noFill/>
          <a:ln>
            <a:noFill/>
          </a:ln>
        </p:spPr>
        <p:txBody>
          <a:bodyPr spcFirstLastPara="1" wrap="square" lIns="68569" tIns="68569" rIns="68569" bIns="68569" anchor="t" anchorCtr="0">
            <a:noAutofit/>
          </a:bodyPr>
          <a:lstStyle/>
          <a:p>
            <a:pPr>
              <a:buClr>
                <a:schemeClr val="dk1"/>
              </a:buClr>
              <a:buSzPts val="1800"/>
            </a:pPr>
            <a:endParaRPr sz="1350" dirty="0">
              <a:solidFill>
                <a:schemeClr val="dk1"/>
              </a:solidFill>
              <a:latin typeface="Calibri"/>
              <a:ea typeface="Calibri"/>
              <a:cs typeface="Calibri"/>
              <a:sym typeface="Calibri"/>
            </a:endParaRPr>
          </a:p>
        </p:txBody>
      </p:sp>
      <p:pic>
        <p:nvPicPr>
          <p:cNvPr id="583" name="Google Shape;583;p17"/>
          <p:cNvPicPr preferRelativeResize="0"/>
          <p:nvPr/>
        </p:nvPicPr>
        <p:blipFill rotWithShape="1">
          <a:blip r:embed="rId3">
            <a:alphaModFix/>
          </a:blip>
          <a:srcRect/>
          <a:stretch/>
        </p:blipFill>
        <p:spPr>
          <a:xfrm>
            <a:off x="3575050" y="1958506"/>
            <a:ext cx="5082702" cy="2918294"/>
          </a:xfrm>
          <a:prstGeom prst="rect">
            <a:avLst/>
          </a:prstGeom>
          <a:noFill/>
          <a:ln>
            <a:noFill/>
          </a:ln>
        </p:spPr>
      </p:pic>
    </p:spTree>
    <p:extLst>
      <p:ext uri="{BB962C8B-B14F-4D97-AF65-F5344CB8AC3E}">
        <p14:creationId xmlns:p14="http://schemas.microsoft.com/office/powerpoint/2010/main" val="175762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8"/>
          <p:cNvSpPr txBox="1">
            <a:spLocks noGrp="1"/>
          </p:cNvSpPr>
          <p:nvPr>
            <p:ph type="title"/>
          </p:nvPr>
        </p:nvSpPr>
        <p:spPr>
          <a:xfrm>
            <a:off x="685332" y="1321138"/>
            <a:ext cx="7773338" cy="1197133"/>
          </a:xfrm>
          <a:prstGeom prst="rect">
            <a:avLst/>
          </a:prstGeom>
          <a:noFill/>
          <a:ln>
            <a:noFill/>
          </a:ln>
        </p:spPr>
        <p:txBody>
          <a:bodyPr spcFirstLastPara="1" wrap="square" lIns="68569" tIns="34275" rIns="68569" bIns="34275" anchor="ctr" anchorCtr="0">
            <a:normAutofit fontScale="90000"/>
          </a:bodyPr>
          <a:lstStyle/>
          <a:p>
            <a:pPr>
              <a:lnSpc>
                <a:spcPct val="90000"/>
              </a:lnSpc>
              <a:buSzPts val="3600"/>
            </a:pPr>
            <a:r>
              <a:rPr lang="es-EC" dirty="0" smtClean="0"/>
              <a:t>ASPECTOS PARA EL DISEÑO DE LA INTERFAZ DE LA APLICACIÓN DE TDT</a:t>
            </a:r>
            <a:endParaRPr dirty="0"/>
          </a:p>
        </p:txBody>
      </p:sp>
      <p:sp>
        <p:nvSpPr>
          <p:cNvPr id="589" name="Google Shape;589;p18"/>
          <p:cNvSpPr txBox="1"/>
          <p:nvPr/>
        </p:nvSpPr>
        <p:spPr>
          <a:xfrm>
            <a:off x="685331" y="2640480"/>
            <a:ext cx="7749000" cy="3232350"/>
          </a:xfrm>
          <a:prstGeom prst="rect">
            <a:avLst/>
          </a:prstGeom>
          <a:noFill/>
          <a:ln>
            <a:noFill/>
          </a:ln>
        </p:spPr>
        <p:txBody>
          <a:bodyPr spcFirstLastPara="1" wrap="square" lIns="68569" tIns="68569" rIns="68569" bIns="68569" anchor="t" anchorCtr="0">
            <a:noAutofit/>
          </a:bodyPr>
          <a:lstStyle/>
          <a:p>
            <a:pPr marL="214313" indent="-214313">
              <a:buClr>
                <a:schemeClr val="dk1"/>
              </a:buClr>
              <a:buSzPts val="1800"/>
              <a:buFont typeface="Arial"/>
              <a:buChar char="•"/>
            </a:pPr>
            <a:r>
              <a:rPr lang="es-EC" sz="1600" dirty="0">
                <a:solidFill>
                  <a:schemeClr val="dk1"/>
                </a:solidFill>
                <a:latin typeface="Twentieth Century"/>
                <a:ea typeface="Twentieth Century"/>
                <a:cs typeface="Twentieth Century"/>
                <a:sym typeface="Twentieth Century"/>
              </a:rPr>
              <a:t>Pantalla/cuadrícula. Este aspecto nos permite distribuir los elementos gráficos que tendrá la aplicación, respetar las áreas de </a:t>
            </a:r>
            <a:r>
              <a:rPr lang="es-EC" sz="1600" dirty="0" err="1">
                <a:solidFill>
                  <a:schemeClr val="dk1"/>
                </a:solidFill>
                <a:latin typeface="Twentieth Century"/>
                <a:ea typeface="Twentieth Century"/>
                <a:cs typeface="Twentieth Century"/>
                <a:sym typeface="Twentieth Century"/>
              </a:rPr>
              <a:t>sobreescaneo</a:t>
            </a:r>
            <a:r>
              <a:rPr lang="es-EC" sz="1600" dirty="0">
                <a:solidFill>
                  <a:schemeClr val="dk1"/>
                </a:solidFill>
                <a:latin typeface="Twentieth Century"/>
                <a:ea typeface="Twentieth Century"/>
                <a:cs typeface="Twentieth Century"/>
                <a:sym typeface="Twentieth Century"/>
              </a:rPr>
              <a:t> y equilibrar la composición, haciendo uso de una cuadrícula de diseño.</a:t>
            </a:r>
            <a:endParaRPr sz="1200" dirty="0"/>
          </a:p>
          <a:p>
            <a:pPr marL="214313" indent="-214313">
              <a:buClr>
                <a:schemeClr val="dk1"/>
              </a:buClr>
              <a:buSzPts val="1800"/>
              <a:buFont typeface="Arial"/>
              <a:buChar char="•"/>
            </a:pPr>
            <a:r>
              <a:rPr lang="es-EC" sz="1600" dirty="0">
                <a:solidFill>
                  <a:schemeClr val="dk1"/>
                </a:solidFill>
                <a:latin typeface="Twentieth Century"/>
                <a:ea typeface="Twentieth Century"/>
                <a:cs typeface="Twentieth Century"/>
                <a:sym typeface="Twentieth Century"/>
              </a:rPr>
              <a:t>Navegación. En muchas ocasione el hardware define los patrones de diseño, la TVD al ser más apaisada, nos permite trabajar el contenido en forma de filas.</a:t>
            </a:r>
            <a:endParaRPr sz="1200" dirty="0"/>
          </a:p>
          <a:p>
            <a:pPr marL="214313" indent="-214313">
              <a:buClr>
                <a:schemeClr val="dk1"/>
              </a:buClr>
              <a:buSzPts val="1800"/>
              <a:buFont typeface="Arial"/>
              <a:buChar char="•"/>
            </a:pPr>
            <a:r>
              <a:rPr lang="es-EC" sz="1600" dirty="0">
                <a:solidFill>
                  <a:schemeClr val="dk1"/>
                </a:solidFill>
                <a:latin typeface="Twentieth Century"/>
                <a:ea typeface="Twentieth Century"/>
                <a:cs typeface="Twentieth Century"/>
                <a:sym typeface="Twentieth Century"/>
              </a:rPr>
              <a:t>Entrada. Para el diseño de las funciones de la aplicación se toma en cuenta los botones estándar del control, para no confundir a los usuarios.</a:t>
            </a:r>
            <a:endParaRPr sz="1200" dirty="0"/>
          </a:p>
          <a:p>
            <a:pPr marL="214313" indent="-214313">
              <a:buClr>
                <a:schemeClr val="dk1"/>
              </a:buClr>
              <a:buSzPts val="1800"/>
              <a:buFont typeface="Arial"/>
              <a:buChar char="•"/>
            </a:pPr>
            <a:r>
              <a:rPr lang="es-EC" sz="1600" dirty="0">
                <a:solidFill>
                  <a:schemeClr val="dk1"/>
                </a:solidFill>
                <a:latin typeface="Twentieth Century"/>
                <a:ea typeface="Twentieth Century"/>
                <a:cs typeface="Twentieth Century"/>
                <a:sym typeface="Twentieth Century"/>
              </a:rPr>
              <a:t>Tipografía. Para una mejor experiencia de usuario, se encontró que un tamaño adecuado es de 19 </a:t>
            </a:r>
            <a:r>
              <a:rPr lang="es-EC" sz="1600" dirty="0" err="1">
                <a:solidFill>
                  <a:schemeClr val="dk1"/>
                </a:solidFill>
                <a:latin typeface="Twentieth Century"/>
                <a:ea typeface="Twentieth Century"/>
                <a:cs typeface="Twentieth Century"/>
                <a:sym typeface="Twentieth Century"/>
              </a:rPr>
              <a:t>px</a:t>
            </a:r>
            <a:r>
              <a:rPr lang="es-EC" sz="1600" dirty="0">
                <a:solidFill>
                  <a:schemeClr val="dk1"/>
                </a:solidFill>
                <a:latin typeface="Twentieth Century"/>
                <a:ea typeface="Twentieth Century"/>
                <a:cs typeface="Twentieth Century"/>
                <a:sym typeface="Twentieth Century"/>
              </a:rPr>
              <a:t>., para el diseño se estableció para los títulos 52 </a:t>
            </a:r>
            <a:r>
              <a:rPr lang="es-EC" sz="1600" dirty="0" err="1">
                <a:solidFill>
                  <a:schemeClr val="dk1"/>
                </a:solidFill>
                <a:latin typeface="Twentieth Century"/>
                <a:ea typeface="Twentieth Century"/>
                <a:cs typeface="Twentieth Century"/>
                <a:sym typeface="Twentieth Century"/>
              </a:rPr>
              <a:t>px</a:t>
            </a:r>
            <a:r>
              <a:rPr lang="es-EC" sz="1600" dirty="0">
                <a:solidFill>
                  <a:schemeClr val="dk1"/>
                </a:solidFill>
                <a:latin typeface="Twentieth Century"/>
                <a:ea typeface="Twentieth Century"/>
                <a:cs typeface="Twentieth Century"/>
                <a:sym typeface="Twentieth Century"/>
              </a:rPr>
              <a:t>. y para el cuerpo del texto 24 </a:t>
            </a:r>
            <a:r>
              <a:rPr lang="es-EC" sz="1600" dirty="0" err="1">
                <a:solidFill>
                  <a:schemeClr val="dk1"/>
                </a:solidFill>
                <a:latin typeface="Twentieth Century"/>
                <a:ea typeface="Twentieth Century"/>
                <a:cs typeface="Twentieth Century"/>
                <a:sym typeface="Twentieth Century"/>
              </a:rPr>
              <a:t>px</a:t>
            </a:r>
            <a:r>
              <a:rPr lang="es-EC" sz="1600" dirty="0">
                <a:solidFill>
                  <a:schemeClr val="dk1"/>
                </a:solidFill>
                <a:latin typeface="Twentieth Century"/>
                <a:ea typeface="Twentieth Century"/>
                <a:cs typeface="Twentieth Century"/>
                <a:sym typeface="Twentieth Century"/>
              </a:rPr>
              <a:t>.</a:t>
            </a:r>
            <a:endParaRPr sz="1200" dirty="0"/>
          </a:p>
          <a:p>
            <a:pPr marL="214313" indent="-214313">
              <a:buClr>
                <a:schemeClr val="dk1"/>
              </a:buClr>
              <a:buSzPts val="1800"/>
              <a:buFont typeface="Arial"/>
              <a:buChar char="•"/>
            </a:pPr>
            <a:r>
              <a:rPr lang="es-EC" sz="1600" dirty="0">
                <a:solidFill>
                  <a:schemeClr val="dk1"/>
                </a:solidFill>
                <a:latin typeface="Twentieth Century"/>
                <a:ea typeface="Twentieth Century"/>
                <a:cs typeface="Twentieth Century"/>
                <a:sym typeface="Twentieth Century"/>
              </a:rPr>
              <a:t>Color. Para el diseño se utilizó una paleta de colores de tonalidad baja, para que no compita con la información y exista una armonía cromática, se evitó colores blancos puros, para que no afecte el brillo de la pantalla, también se tuvo cuidado con los degradados, ya que el rango limitado de colores puede afectar al diseño en la TVD. </a:t>
            </a:r>
            <a:endParaRPr sz="1200" dirty="0"/>
          </a:p>
        </p:txBody>
      </p:sp>
    </p:spTree>
    <p:extLst>
      <p:ext uri="{BB962C8B-B14F-4D97-AF65-F5344CB8AC3E}">
        <p14:creationId xmlns:p14="http://schemas.microsoft.com/office/powerpoint/2010/main" val="320160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5"/>
          <p:cNvSpPr txBox="1">
            <a:spLocks noGrp="1"/>
          </p:cNvSpPr>
          <p:nvPr>
            <p:ph type="title"/>
          </p:nvPr>
        </p:nvSpPr>
        <p:spPr>
          <a:xfrm>
            <a:off x="685332" y="1321138"/>
            <a:ext cx="7773338" cy="1197133"/>
          </a:xfrm>
          <a:prstGeom prst="rect">
            <a:avLst/>
          </a:prstGeom>
          <a:noFill/>
          <a:ln>
            <a:noFill/>
          </a:ln>
        </p:spPr>
        <p:txBody>
          <a:bodyPr spcFirstLastPara="1" wrap="square" lIns="68569" tIns="34275" rIns="68569" bIns="34275" anchor="ctr" anchorCtr="0">
            <a:normAutofit/>
          </a:bodyPr>
          <a:lstStyle/>
          <a:p>
            <a:pPr>
              <a:lnSpc>
                <a:spcPct val="90000"/>
              </a:lnSpc>
              <a:buSzPts val="3600"/>
            </a:pPr>
            <a:r>
              <a:rPr lang="es-EC"/>
              <a:t>OBJETOS DE APRENDIZAJE</a:t>
            </a:r>
            <a:endParaRPr/>
          </a:p>
        </p:txBody>
      </p:sp>
      <p:pic>
        <p:nvPicPr>
          <p:cNvPr id="595" name="Google Shape;595;p15"/>
          <p:cNvPicPr preferRelativeResize="0"/>
          <p:nvPr/>
        </p:nvPicPr>
        <p:blipFill rotWithShape="1">
          <a:blip r:embed="rId3">
            <a:alphaModFix/>
          </a:blip>
          <a:srcRect/>
          <a:stretch/>
        </p:blipFill>
        <p:spPr>
          <a:xfrm>
            <a:off x="689569" y="2382339"/>
            <a:ext cx="3179344" cy="3179344"/>
          </a:xfrm>
          <a:prstGeom prst="rect">
            <a:avLst/>
          </a:prstGeom>
          <a:noFill/>
          <a:ln>
            <a:noFill/>
          </a:ln>
        </p:spPr>
      </p:pic>
      <p:sp>
        <p:nvSpPr>
          <p:cNvPr id="596" name="Google Shape;596;p15"/>
          <p:cNvSpPr txBox="1"/>
          <p:nvPr/>
        </p:nvSpPr>
        <p:spPr>
          <a:xfrm>
            <a:off x="4410319" y="2431311"/>
            <a:ext cx="3677175" cy="412425"/>
          </a:xfrm>
          <a:prstGeom prst="rect">
            <a:avLst/>
          </a:prstGeom>
          <a:noFill/>
          <a:ln>
            <a:noFill/>
          </a:ln>
        </p:spPr>
        <p:txBody>
          <a:bodyPr spcFirstLastPara="1" wrap="square" lIns="68569" tIns="68569" rIns="68569" bIns="68569" anchor="t" anchorCtr="0">
            <a:noAutofit/>
          </a:bodyPr>
          <a:lstStyle/>
          <a:p>
            <a:pPr>
              <a:buClr>
                <a:schemeClr val="dk1"/>
              </a:buClr>
              <a:buSzPts val="1800"/>
            </a:pPr>
            <a:r>
              <a:rPr lang="es-EC" sz="1350" b="1">
                <a:solidFill>
                  <a:schemeClr val="dk1"/>
                </a:solidFill>
                <a:latin typeface="Calibri"/>
                <a:ea typeface="Calibri"/>
                <a:cs typeface="Calibri"/>
                <a:sym typeface="Calibri"/>
              </a:rPr>
              <a:t>Cada objeto de aprendizaje está conformado por:</a:t>
            </a:r>
            <a:endParaRPr sz="1350" b="1">
              <a:solidFill>
                <a:schemeClr val="dk1"/>
              </a:solidFill>
              <a:latin typeface="Calibri"/>
              <a:ea typeface="Calibri"/>
              <a:cs typeface="Calibri"/>
              <a:sym typeface="Calibri"/>
            </a:endParaRPr>
          </a:p>
        </p:txBody>
      </p:sp>
      <p:sp>
        <p:nvSpPr>
          <p:cNvPr id="597" name="Google Shape;597;p15"/>
          <p:cNvSpPr txBox="1"/>
          <p:nvPr/>
        </p:nvSpPr>
        <p:spPr>
          <a:xfrm>
            <a:off x="4152875" y="2854501"/>
            <a:ext cx="4191975" cy="1886175"/>
          </a:xfrm>
          <a:prstGeom prst="rect">
            <a:avLst/>
          </a:prstGeom>
          <a:noFill/>
          <a:ln>
            <a:noFill/>
          </a:ln>
        </p:spPr>
        <p:txBody>
          <a:bodyPr spcFirstLastPara="1" wrap="square" lIns="68569" tIns="68569" rIns="68569" bIns="68569" anchor="t" anchorCtr="0">
            <a:noAutofit/>
          </a:bodyPr>
          <a:lstStyle/>
          <a:p>
            <a:pPr>
              <a:buClr>
                <a:schemeClr val="dk1"/>
              </a:buClr>
              <a:buSzPts val="1100"/>
            </a:pPr>
            <a:r>
              <a:rPr lang="es-EC" sz="1050" b="1">
                <a:solidFill>
                  <a:schemeClr val="dk1"/>
                </a:solidFill>
                <a:latin typeface="Twentieth Century"/>
                <a:ea typeface="Twentieth Century"/>
                <a:cs typeface="Twentieth Century"/>
                <a:sym typeface="Twentieth Century"/>
              </a:rPr>
              <a:t>Objetivo</a:t>
            </a:r>
            <a:r>
              <a:rPr lang="es-EC" sz="1050">
                <a:solidFill>
                  <a:schemeClr val="dk1"/>
                </a:solidFill>
                <a:latin typeface="Twentieth Century"/>
                <a:ea typeface="Twentieth Century"/>
                <a:cs typeface="Twentieth Century"/>
                <a:sym typeface="Twentieth Century"/>
              </a:rPr>
              <a:t>: Es el objetivo que se desea cubrir con el desarrollo del OA.</a:t>
            </a:r>
            <a:endParaRPr sz="1050">
              <a:solidFill>
                <a:schemeClr val="dk1"/>
              </a:solidFill>
              <a:latin typeface="Twentieth Century"/>
              <a:ea typeface="Twentieth Century"/>
              <a:cs typeface="Twentieth Century"/>
              <a:sym typeface="Twentieth Century"/>
            </a:endParaRPr>
          </a:p>
          <a:p>
            <a:pPr>
              <a:buClr>
                <a:schemeClr val="dk1"/>
              </a:buClr>
              <a:buSzPts val="1100"/>
            </a:pPr>
            <a:endParaRPr sz="900">
              <a:solidFill>
                <a:schemeClr val="dk1"/>
              </a:solidFill>
              <a:latin typeface="Twentieth Century"/>
              <a:ea typeface="Twentieth Century"/>
              <a:cs typeface="Twentieth Century"/>
              <a:sym typeface="Twentieth Century"/>
            </a:endParaRPr>
          </a:p>
          <a:p>
            <a:pPr>
              <a:buClr>
                <a:schemeClr val="dk1"/>
              </a:buClr>
              <a:buSzPts val="1100"/>
            </a:pPr>
            <a:r>
              <a:rPr lang="es-EC" sz="1050" b="1">
                <a:solidFill>
                  <a:schemeClr val="dk1"/>
                </a:solidFill>
                <a:latin typeface="Twentieth Century"/>
                <a:ea typeface="Twentieth Century"/>
                <a:cs typeface="Twentieth Century"/>
                <a:sym typeface="Twentieth Century"/>
              </a:rPr>
              <a:t>Contenido</a:t>
            </a:r>
            <a:r>
              <a:rPr lang="es-EC" sz="1050">
                <a:solidFill>
                  <a:schemeClr val="dk1"/>
                </a:solidFill>
                <a:latin typeface="Twentieth Century"/>
                <a:ea typeface="Twentieth Century"/>
                <a:cs typeface="Twentieth Century"/>
                <a:sym typeface="Twentieth Century"/>
              </a:rPr>
              <a:t>: Teoría basada en los manuales y materiales generados por el SNGRE</a:t>
            </a:r>
            <a:endParaRPr sz="1050">
              <a:solidFill>
                <a:schemeClr val="dk1"/>
              </a:solidFill>
              <a:latin typeface="Twentieth Century"/>
              <a:ea typeface="Twentieth Century"/>
              <a:cs typeface="Twentieth Century"/>
              <a:sym typeface="Twentieth Century"/>
            </a:endParaRPr>
          </a:p>
          <a:p>
            <a:pPr>
              <a:buClr>
                <a:schemeClr val="dk1"/>
              </a:buClr>
              <a:buSzPts val="1100"/>
            </a:pPr>
            <a:endParaRPr sz="900">
              <a:solidFill>
                <a:schemeClr val="dk1"/>
              </a:solidFill>
              <a:latin typeface="Twentieth Century"/>
              <a:ea typeface="Twentieth Century"/>
              <a:cs typeface="Twentieth Century"/>
              <a:sym typeface="Twentieth Century"/>
            </a:endParaRPr>
          </a:p>
          <a:p>
            <a:pPr>
              <a:buClr>
                <a:schemeClr val="dk1"/>
              </a:buClr>
              <a:buSzPts val="1100"/>
            </a:pPr>
            <a:r>
              <a:rPr lang="es-EC" sz="1050" b="1">
                <a:solidFill>
                  <a:schemeClr val="dk1"/>
                </a:solidFill>
                <a:latin typeface="Twentieth Century"/>
                <a:ea typeface="Twentieth Century"/>
                <a:cs typeface="Twentieth Century"/>
                <a:sym typeface="Twentieth Century"/>
              </a:rPr>
              <a:t>Explicación / Aplicación</a:t>
            </a:r>
            <a:r>
              <a:rPr lang="es-EC" sz="1050">
                <a:solidFill>
                  <a:schemeClr val="dk1"/>
                </a:solidFill>
                <a:latin typeface="Twentieth Century"/>
                <a:ea typeface="Twentieth Century"/>
                <a:cs typeface="Twentieth Century"/>
                <a:sym typeface="Twentieth Century"/>
              </a:rPr>
              <a:t>: A través de gráficos y videos se explica de una forma didáctica al usuario. </a:t>
            </a:r>
            <a:endParaRPr sz="1050">
              <a:solidFill>
                <a:schemeClr val="dk1"/>
              </a:solidFill>
              <a:latin typeface="Twentieth Century"/>
              <a:ea typeface="Twentieth Century"/>
              <a:cs typeface="Twentieth Century"/>
              <a:sym typeface="Twentieth Century"/>
            </a:endParaRPr>
          </a:p>
          <a:p>
            <a:pPr>
              <a:buClr>
                <a:schemeClr val="dk1"/>
              </a:buClr>
              <a:buSzPts val="1100"/>
            </a:pPr>
            <a:endParaRPr sz="900">
              <a:solidFill>
                <a:schemeClr val="dk1"/>
              </a:solidFill>
              <a:latin typeface="Twentieth Century"/>
              <a:ea typeface="Twentieth Century"/>
              <a:cs typeface="Twentieth Century"/>
              <a:sym typeface="Twentieth Century"/>
            </a:endParaRPr>
          </a:p>
          <a:p>
            <a:pPr>
              <a:buClr>
                <a:schemeClr val="dk1"/>
              </a:buClr>
              <a:buSzPts val="1100"/>
            </a:pPr>
            <a:r>
              <a:rPr lang="es-EC" sz="1050" b="1">
                <a:solidFill>
                  <a:schemeClr val="dk1"/>
                </a:solidFill>
                <a:latin typeface="Twentieth Century"/>
                <a:ea typeface="Twentieth Century"/>
                <a:cs typeface="Twentieth Century"/>
                <a:sym typeface="Twentieth Century"/>
              </a:rPr>
              <a:t>Auto-Evaluación</a:t>
            </a:r>
            <a:r>
              <a:rPr lang="es-EC" sz="1050">
                <a:solidFill>
                  <a:schemeClr val="dk1"/>
                </a:solidFill>
                <a:latin typeface="Twentieth Century"/>
                <a:ea typeface="Twentieth Century"/>
                <a:cs typeface="Twentieth Century"/>
                <a:sym typeface="Twentieth Century"/>
              </a:rPr>
              <a:t>: Con la auto-evaluación, el usuario puede desarrollar un conjunto de evaluaciones que le permiten verificar cuanto aprendió durante el desarrollo del Contenido y la Explicación.</a:t>
            </a:r>
            <a:endParaRPr sz="1050">
              <a:solidFill>
                <a:schemeClr val="dk1"/>
              </a:solidFill>
              <a:latin typeface="Twentieth Century"/>
              <a:ea typeface="Twentieth Century"/>
              <a:cs typeface="Twentieth Century"/>
              <a:sym typeface="Twentieth Century"/>
            </a:endParaRPr>
          </a:p>
          <a:p>
            <a:pPr>
              <a:buClr>
                <a:schemeClr val="dk1"/>
              </a:buClr>
              <a:buSzPts val="2000"/>
            </a:pPr>
            <a:endParaRPr sz="1500">
              <a:solidFill>
                <a:schemeClr val="dk1"/>
              </a:solidFill>
              <a:latin typeface="Calibri"/>
              <a:ea typeface="Calibri"/>
              <a:cs typeface="Calibri"/>
              <a:sym typeface="Calibri"/>
            </a:endParaRPr>
          </a:p>
        </p:txBody>
      </p:sp>
      <p:sp>
        <p:nvSpPr>
          <p:cNvPr id="598" name="Google Shape;598;p15"/>
          <p:cNvSpPr txBox="1"/>
          <p:nvPr/>
        </p:nvSpPr>
        <p:spPr>
          <a:xfrm>
            <a:off x="4057413" y="5076906"/>
            <a:ext cx="4591125" cy="778275"/>
          </a:xfrm>
          <a:prstGeom prst="rect">
            <a:avLst/>
          </a:prstGeom>
          <a:noFill/>
          <a:ln>
            <a:noFill/>
          </a:ln>
        </p:spPr>
        <p:txBody>
          <a:bodyPr spcFirstLastPara="1" wrap="square" lIns="68569" tIns="68569" rIns="68569" bIns="68569" anchor="t" anchorCtr="0">
            <a:noAutofit/>
          </a:bodyPr>
          <a:lstStyle/>
          <a:p>
            <a:pPr>
              <a:buClr>
                <a:schemeClr val="dk1"/>
              </a:buClr>
              <a:buSzPts val="1800"/>
            </a:pPr>
            <a:r>
              <a:rPr lang="es-EC" sz="1350" dirty="0">
                <a:solidFill>
                  <a:schemeClr val="dk1"/>
                </a:solidFill>
                <a:latin typeface="Calibri"/>
                <a:ea typeface="Calibri"/>
                <a:cs typeface="Calibri"/>
                <a:sym typeface="Calibri"/>
              </a:rPr>
              <a:t>El material manejado en cada Objeto de Aprendizaje contó con la revisión de Lcda. Lida García, quién colaboró durante el desarrollo del material educativo. </a:t>
            </a:r>
            <a:endParaRPr sz="135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3820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9"/>
          <p:cNvSpPr txBox="1">
            <a:spLocks noGrp="1"/>
          </p:cNvSpPr>
          <p:nvPr>
            <p:ph type="title"/>
          </p:nvPr>
        </p:nvSpPr>
        <p:spPr>
          <a:xfrm>
            <a:off x="576470" y="1190415"/>
            <a:ext cx="7911548" cy="814644"/>
          </a:xfrm>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a:latin typeface="Helvetica Neue"/>
                <a:ea typeface="Helvetica Neue"/>
                <a:cs typeface="Helvetica Neue"/>
                <a:sym typeface="Helvetica Neue"/>
              </a:rPr>
              <a:t>INTERFACES</a:t>
            </a:r>
            <a:endParaRPr sz="2100">
              <a:latin typeface="Helvetica Neue"/>
              <a:ea typeface="Helvetica Neue"/>
              <a:cs typeface="Helvetica Neue"/>
              <a:sym typeface="Helvetica Neue"/>
            </a:endParaRPr>
          </a:p>
        </p:txBody>
      </p:sp>
      <p:pic>
        <p:nvPicPr>
          <p:cNvPr id="604" name="Google Shape;604;p19"/>
          <p:cNvPicPr preferRelativeResize="0"/>
          <p:nvPr/>
        </p:nvPicPr>
        <p:blipFill rotWithShape="1">
          <a:blip r:embed="rId3">
            <a:alphaModFix/>
          </a:blip>
          <a:srcRect/>
          <a:stretch/>
        </p:blipFill>
        <p:spPr>
          <a:xfrm>
            <a:off x="705924" y="2110714"/>
            <a:ext cx="3450710" cy="1798143"/>
          </a:xfrm>
          <a:prstGeom prst="rect">
            <a:avLst/>
          </a:prstGeom>
          <a:noFill/>
          <a:ln>
            <a:noFill/>
          </a:ln>
        </p:spPr>
      </p:pic>
      <p:pic>
        <p:nvPicPr>
          <p:cNvPr id="605" name="Google Shape;605;p19"/>
          <p:cNvPicPr preferRelativeResize="0"/>
          <p:nvPr/>
        </p:nvPicPr>
        <p:blipFill rotWithShape="1">
          <a:blip r:embed="rId4">
            <a:alphaModFix/>
          </a:blip>
          <a:srcRect/>
          <a:stretch/>
        </p:blipFill>
        <p:spPr>
          <a:xfrm>
            <a:off x="4436518" y="2106250"/>
            <a:ext cx="3554543" cy="1856355"/>
          </a:xfrm>
          <a:prstGeom prst="rect">
            <a:avLst/>
          </a:prstGeom>
          <a:noFill/>
          <a:ln>
            <a:noFill/>
          </a:ln>
        </p:spPr>
      </p:pic>
      <p:pic>
        <p:nvPicPr>
          <p:cNvPr id="606" name="Google Shape;606;p19"/>
          <p:cNvPicPr preferRelativeResize="0"/>
          <p:nvPr/>
        </p:nvPicPr>
        <p:blipFill rotWithShape="1">
          <a:blip r:embed="rId5">
            <a:alphaModFix/>
          </a:blip>
          <a:srcRect/>
          <a:stretch/>
        </p:blipFill>
        <p:spPr>
          <a:xfrm>
            <a:off x="705924" y="4087958"/>
            <a:ext cx="3450710" cy="1810475"/>
          </a:xfrm>
          <a:prstGeom prst="rect">
            <a:avLst/>
          </a:prstGeom>
          <a:noFill/>
          <a:ln>
            <a:noFill/>
          </a:ln>
        </p:spPr>
      </p:pic>
      <p:pic>
        <p:nvPicPr>
          <p:cNvPr id="607" name="Google Shape;607;p19"/>
          <p:cNvPicPr preferRelativeResize="0"/>
          <p:nvPr/>
        </p:nvPicPr>
        <p:blipFill rotWithShape="1">
          <a:blip r:embed="rId6">
            <a:alphaModFix/>
          </a:blip>
          <a:srcRect/>
          <a:stretch/>
        </p:blipFill>
        <p:spPr>
          <a:xfrm>
            <a:off x="4352296" y="4087959"/>
            <a:ext cx="3748095" cy="1810474"/>
          </a:xfrm>
          <a:prstGeom prst="rect">
            <a:avLst/>
          </a:prstGeom>
          <a:noFill/>
          <a:ln>
            <a:noFill/>
          </a:ln>
        </p:spPr>
      </p:pic>
    </p:spTree>
    <p:extLst>
      <p:ext uri="{BB962C8B-B14F-4D97-AF65-F5344CB8AC3E}">
        <p14:creationId xmlns:p14="http://schemas.microsoft.com/office/powerpoint/2010/main" val="174631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7065401b08_0_0"/>
          <p:cNvSpPr txBox="1">
            <a:spLocks noGrp="1"/>
          </p:cNvSpPr>
          <p:nvPr>
            <p:ph type="title"/>
          </p:nvPr>
        </p:nvSpPr>
        <p:spPr>
          <a:xfrm>
            <a:off x="576470" y="1190415"/>
            <a:ext cx="7911450" cy="814725"/>
          </a:xfrm>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a:latin typeface="Helvetica Neue"/>
                <a:ea typeface="Helvetica Neue"/>
                <a:cs typeface="Helvetica Neue"/>
                <a:sym typeface="Helvetica Neue"/>
              </a:rPr>
              <a:t>Resultado de evaluación de usabilidad</a:t>
            </a:r>
            <a:endParaRPr sz="2100">
              <a:latin typeface="Helvetica Neue"/>
              <a:ea typeface="Helvetica Neue"/>
              <a:cs typeface="Helvetica Neue"/>
              <a:sym typeface="Helvetica Neue"/>
            </a:endParaRPr>
          </a:p>
        </p:txBody>
      </p:sp>
      <p:sp>
        <p:nvSpPr>
          <p:cNvPr id="613" name="Google Shape;613;g7065401b08_0_0"/>
          <p:cNvSpPr txBox="1"/>
          <p:nvPr/>
        </p:nvSpPr>
        <p:spPr>
          <a:xfrm>
            <a:off x="934279" y="1893965"/>
            <a:ext cx="6698925" cy="3070125"/>
          </a:xfrm>
          <a:prstGeom prst="rect">
            <a:avLst/>
          </a:prstGeom>
          <a:noFill/>
          <a:ln>
            <a:noFill/>
          </a:ln>
        </p:spPr>
        <p:txBody>
          <a:bodyPr spcFirstLastPara="1" wrap="square" lIns="68569" tIns="34275" rIns="68569" bIns="34275" anchor="t" anchorCtr="0">
            <a:noAutofit/>
          </a:bodyPr>
          <a:lstStyle/>
          <a:p>
            <a:r>
              <a:rPr lang="es-EC" sz="1500"/>
              <a:t>El método de evaluación de usabilidad que se utilizó fue basado en la experiencia real de usuarios, con este método se realizan pruebas empíricas del diseño de la interfaz con usuarios representativos en condiciones controladas y de la forma más representativas posible de la realidad.</a:t>
            </a:r>
            <a:endParaRPr sz="1050"/>
          </a:p>
          <a:p>
            <a:r>
              <a:rPr lang="es-EC" sz="1500"/>
              <a:t>Para la evaluación se consideraron los siguientes aspectos:</a:t>
            </a:r>
            <a:endParaRPr sz="1050"/>
          </a:p>
          <a:p>
            <a:endParaRPr sz="1500"/>
          </a:p>
          <a:p>
            <a:pPr marL="257175" indent="-257175">
              <a:buSzPts val="2000"/>
              <a:buFont typeface="Arial"/>
              <a:buChar char="•"/>
            </a:pPr>
            <a:r>
              <a:rPr lang="es-EC" sz="1500"/>
              <a:t>Disposición en pantalla: relacionada con la ubicación del contenido y las aplicaciones interactivas en la pantalla de la TVD.</a:t>
            </a:r>
            <a:endParaRPr sz="1050"/>
          </a:p>
          <a:p>
            <a:pPr marL="257175" indent="-257175">
              <a:buSzPts val="2000"/>
              <a:buFont typeface="Arial"/>
              <a:buChar char="•"/>
            </a:pPr>
            <a:r>
              <a:rPr lang="es-EC" sz="1500"/>
              <a:t>Aplicaciones: características funcionales de las aplicaciones interactivas.</a:t>
            </a:r>
            <a:endParaRPr sz="1050"/>
          </a:p>
          <a:p>
            <a:pPr marL="257175" indent="-257175">
              <a:buSzPts val="2000"/>
              <a:buFont typeface="Arial"/>
              <a:buChar char="•"/>
            </a:pPr>
            <a:r>
              <a:rPr lang="es-EC" sz="1500"/>
              <a:t>Navegación: representa los aspectos para el diseño de la navegación de los contenidos y las aplicaciones interactivas.</a:t>
            </a:r>
            <a:endParaRPr sz="1050"/>
          </a:p>
          <a:p>
            <a:pPr marL="257175" indent="-257175">
              <a:buSzPts val="2000"/>
              <a:buFont typeface="Arial"/>
              <a:buChar char="•"/>
            </a:pPr>
            <a:r>
              <a:rPr lang="es-EC" sz="1500"/>
              <a:t>Formato: tiene que ver con el formato que deben tener los contenidos y las aplicaciones interactivas (texto, colores, etc.).</a:t>
            </a:r>
            <a:endParaRPr sz="1050"/>
          </a:p>
        </p:txBody>
      </p:sp>
    </p:spTree>
    <p:extLst>
      <p:ext uri="{BB962C8B-B14F-4D97-AF65-F5344CB8AC3E}">
        <p14:creationId xmlns:p14="http://schemas.microsoft.com/office/powerpoint/2010/main" val="3223125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7065401b08_0_5"/>
          <p:cNvSpPr txBox="1">
            <a:spLocks noGrp="1"/>
          </p:cNvSpPr>
          <p:nvPr>
            <p:ph type="title"/>
          </p:nvPr>
        </p:nvSpPr>
        <p:spPr>
          <a:xfrm>
            <a:off x="576470" y="1190415"/>
            <a:ext cx="7911450" cy="814725"/>
          </a:xfrm>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a:latin typeface="Helvetica Neue"/>
                <a:ea typeface="Helvetica Neue"/>
                <a:cs typeface="Helvetica Neue"/>
                <a:sym typeface="Helvetica Neue"/>
              </a:rPr>
              <a:t>Resultado de evaluación de usabilidad</a:t>
            </a:r>
            <a:endParaRPr sz="2100">
              <a:latin typeface="Helvetica Neue"/>
              <a:ea typeface="Helvetica Neue"/>
              <a:cs typeface="Helvetica Neue"/>
              <a:sym typeface="Helvetica Neue"/>
            </a:endParaRPr>
          </a:p>
        </p:txBody>
      </p:sp>
      <p:pic>
        <p:nvPicPr>
          <p:cNvPr id="619" name="Google Shape;619;g7065401b08_0_5"/>
          <p:cNvPicPr preferRelativeResize="0"/>
          <p:nvPr/>
        </p:nvPicPr>
        <p:blipFill rotWithShape="1">
          <a:blip r:embed="rId3">
            <a:alphaModFix/>
          </a:blip>
          <a:srcRect/>
          <a:stretch/>
        </p:blipFill>
        <p:spPr>
          <a:xfrm>
            <a:off x="770283" y="1793232"/>
            <a:ext cx="3642692" cy="3874354"/>
          </a:xfrm>
          <a:prstGeom prst="rect">
            <a:avLst/>
          </a:prstGeom>
          <a:noFill/>
          <a:ln>
            <a:noFill/>
          </a:ln>
        </p:spPr>
      </p:pic>
      <p:pic>
        <p:nvPicPr>
          <p:cNvPr id="620" name="Google Shape;620;g7065401b08_0_5"/>
          <p:cNvPicPr preferRelativeResize="0"/>
          <p:nvPr/>
        </p:nvPicPr>
        <p:blipFill rotWithShape="1">
          <a:blip r:embed="rId4">
            <a:alphaModFix/>
          </a:blip>
          <a:srcRect/>
          <a:stretch/>
        </p:blipFill>
        <p:spPr>
          <a:xfrm>
            <a:off x="4606788" y="2238789"/>
            <a:ext cx="4032833" cy="3428796"/>
          </a:xfrm>
          <a:prstGeom prst="rect">
            <a:avLst/>
          </a:prstGeom>
          <a:noFill/>
          <a:ln>
            <a:noFill/>
          </a:ln>
        </p:spPr>
      </p:pic>
    </p:spTree>
    <p:extLst>
      <p:ext uri="{BB962C8B-B14F-4D97-AF65-F5344CB8AC3E}">
        <p14:creationId xmlns:p14="http://schemas.microsoft.com/office/powerpoint/2010/main" val="237938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7065401b08_0_11"/>
          <p:cNvSpPr txBox="1">
            <a:spLocks noGrp="1"/>
          </p:cNvSpPr>
          <p:nvPr>
            <p:ph type="title"/>
          </p:nvPr>
        </p:nvSpPr>
        <p:spPr>
          <a:xfrm>
            <a:off x="576470" y="1190415"/>
            <a:ext cx="7911450" cy="814725"/>
          </a:xfrm>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a:latin typeface="Helvetica Neue"/>
                <a:ea typeface="Helvetica Neue"/>
                <a:cs typeface="Helvetica Neue"/>
                <a:sym typeface="Helvetica Neue"/>
              </a:rPr>
              <a:t>Resultado de evaluación de usabilidad</a:t>
            </a:r>
            <a:endParaRPr sz="2100">
              <a:latin typeface="Helvetica Neue"/>
              <a:ea typeface="Helvetica Neue"/>
              <a:cs typeface="Helvetica Neue"/>
              <a:sym typeface="Helvetica Neue"/>
            </a:endParaRPr>
          </a:p>
        </p:txBody>
      </p:sp>
      <p:graphicFrame>
        <p:nvGraphicFramePr>
          <p:cNvPr id="626" name="Google Shape;626;g7065401b08_0_11"/>
          <p:cNvGraphicFramePr/>
          <p:nvPr/>
        </p:nvGraphicFramePr>
        <p:xfrm>
          <a:off x="2469874" y="2005059"/>
          <a:ext cx="4209900" cy="1808946"/>
        </p:xfrm>
        <a:graphic>
          <a:graphicData uri="http://schemas.openxmlformats.org/drawingml/2006/table">
            <a:tbl>
              <a:tblPr>
                <a:noFill/>
              </a:tblPr>
              <a:tblGrid>
                <a:gridCol w="1884994"/>
                <a:gridCol w="2324906"/>
              </a:tblGrid>
              <a:tr h="317363">
                <a:tc>
                  <a:txBody>
                    <a:bodyPr/>
                    <a:lstStyle/>
                    <a:p>
                      <a:pPr marL="0" marR="0" lvl="0" indent="0" algn="l" rtl="0">
                        <a:lnSpc>
                          <a:spcPct val="100000"/>
                        </a:lnSpc>
                        <a:spcBef>
                          <a:spcPts val="0"/>
                        </a:spcBef>
                        <a:spcAft>
                          <a:spcPts val="0"/>
                        </a:spcAft>
                        <a:buNone/>
                      </a:pPr>
                      <a:r>
                        <a:rPr lang="es-EC" sz="1400" b="1" u="none" strike="noStrike" cap="none"/>
                        <a:t>Aspecto</a:t>
                      </a:r>
                      <a:endParaRPr sz="1400" u="none" strike="noStrike" cap="none"/>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EC" sz="1400" b="1" u="none" strike="noStrike" cap="none"/>
                        <a:t>Resultado</a:t>
                      </a:r>
                      <a:endParaRPr sz="1400" u="none" strike="noStrike" cap="none"/>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539494">
                <a:tc>
                  <a:txBody>
                    <a:bodyPr/>
                    <a:lstStyle/>
                    <a:p>
                      <a:pPr marL="0" marR="0" lvl="0" indent="0" algn="l" rtl="0">
                        <a:lnSpc>
                          <a:spcPct val="100000"/>
                        </a:lnSpc>
                        <a:spcBef>
                          <a:spcPts val="0"/>
                        </a:spcBef>
                        <a:spcAft>
                          <a:spcPts val="0"/>
                        </a:spcAft>
                        <a:buNone/>
                      </a:pPr>
                      <a:r>
                        <a:rPr lang="es-EC" sz="1400" u="none" strike="noStrike" cap="none"/>
                        <a:t>Disposición en pantalla</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EC" sz="1400" u="none" strike="noStrike" cap="none"/>
                        <a:t>3,5/5</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17363">
                <a:tc>
                  <a:txBody>
                    <a:bodyPr/>
                    <a:lstStyle/>
                    <a:p>
                      <a:pPr marL="0" marR="0" lvl="0" indent="0" algn="l" rtl="0">
                        <a:lnSpc>
                          <a:spcPct val="100000"/>
                        </a:lnSpc>
                        <a:spcBef>
                          <a:spcPts val="0"/>
                        </a:spcBef>
                        <a:spcAft>
                          <a:spcPts val="0"/>
                        </a:spcAft>
                        <a:buNone/>
                      </a:pPr>
                      <a:r>
                        <a:rPr lang="es-EC" sz="1400" u="none" strike="noStrike" cap="none"/>
                        <a:t>Aplicaciones</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EC" sz="1400" u="none" strike="noStrike" cap="none"/>
                        <a:t>4,25/5</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17363">
                <a:tc>
                  <a:txBody>
                    <a:bodyPr/>
                    <a:lstStyle/>
                    <a:p>
                      <a:pPr marL="0" marR="0" lvl="0" indent="0" algn="l" rtl="0">
                        <a:lnSpc>
                          <a:spcPct val="100000"/>
                        </a:lnSpc>
                        <a:spcBef>
                          <a:spcPts val="0"/>
                        </a:spcBef>
                        <a:spcAft>
                          <a:spcPts val="0"/>
                        </a:spcAft>
                        <a:buNone/>
                      </a:pPr>
                      <a:r>
                        <a:rPr lang="es-EC" sz="1400" u="none" strike="noStrike" cap="none"/>
                        <a:t>Navegación</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EC" sz="1400" u="none" strike="noStrike" cap="none"/>
                        <a:t>4/5</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17363">
                <a:tc>
                  <a:txBody>
                    <a:bodyPr/>
                    <a:lstStyle/>
                    <a:p>
                      <a:pPr marL="0" marR="0" lvl="0" indent="0" algn="l" rtl="0">
                        <a:lnSpc>
                          <a:spcPct val="100000"/>
                        </a:lnSpc>
                        <a:spcBef>
                          <a:spcPts val="0"/>
                        </a:spcBef>
                        <a:spcAft>
                          <a:spcPts val="0"/>
                        </a:spcAft>
                        <a:buNone/>
                      </a:pPr>
                      <a:r>
                        <a:rPr lang="es-EC" sz="1400" u="none" strike="noStrike" cap="none"/>
                        <a:t>Formato</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s-EC" sz="1400" u="none" strike="noStrike" cap="none"/>
                        <a:t>4,6/5</a:t>
                      </a:r>
                      <a:endParaRPr sz="1100"/>
                    </a:p>
                  </a:txBody>
                  <a:tcPr marL="68588" marR="68588" marT="34294" marB="34294"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bl>
          </a:graphicData>
        </a:graphic>
      </p:graphicFrame>
      <p:sp>
        <p:nvSpPr>
          <p:cNvPr id="627" name="Google Shape;627;g7065401b08_0_11"/>
          <p:cNvSpPr txBox="1"/>
          <p:nvPr/>
        </p:nvSpPr>
        <p:spPr>
          <a:xfrm>
            <a:off x="974035" y="4107346"/>
            <a:ext cx="7195950" cy="1223325"/>
          </a:xfrm>
          <a:prstGeom prst="rect">
            <a:avLst/>
          </a:prstGeom>
          <a:noFill/>
          <a:ln>
            <a:noFill/>
          </a:ln>
        </p:spPr>
        <p:txBody>
          <a:bodyPr spcFirstLastPara="1" wrap="square" lIns="68569" tIns="34275" rIns="68569" bIns="34275" anchor="t" anchorCtr="0">
            <a:noAutofit/>
          </a:bodyPr>
          <a:lstStyle/>
          <a:p>
            <a:r>
              <a:rPr lang="es-EC" sz="1500"/>
              <a:t>Los resultados de la evaluación en Aplicación, navegación y formato superan la nota de 4 (en una escala de 1 a 5), por lo que se puede afirmar que en general, los usuarios están conformes con las funcionalidades de la interactividad, navegación de los contenidos y con el aspecto del diseño en cuanto a su color, tipografía y composición.</a:t>
            </a:r>
            <a:endParaRPr sz="1050"/>
          </a:p>
        </p:txBody>
      </p:sp>
    </p:spTree>
    <p:extLst>
      <p:ext uri="{BB962C8B-B14F-4D97-AF65-F5344CB8AC3E}">
        <p14:creationId xmlns:p14="http://schemas.microsoft.com/office/powerpoint/2010/main" val="792834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20"/>
          <p:cNvSpPr txBox="1">
            <a:spLocks noGrp="1"/>
          </p:cNvSpPr>
          <p:nvPr>
            <p:ph type="title"/>
          </p:nvPr>
        </p:nvSpPr>
        <p:spPr>
          <a:xfrm>
            <a:off x="576470" y="1190415"/>
            <a:ext cx="7911548" cy="814644"/>
          </a:xfrm>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a:latin typeface="Helvetica Neue"/>
                <a:ea typeface="Helvetica Neue"/>
                <a:cs typeface="Helvetica Neue"/>
                <a:sym typeface="Helvetica Neue"/>
              </a:rPr>
              <a:t>PROTOCOLO DE ALERTA COMÚN (CAP)</a:t>
            </a:r>
            <a:endParaRPr sz="2100">
              <a:latin typeface="Helvetica Neue"/>
              <a:ea typeface="Helvetica Neue"/>
              <a:cs typeface="Helvetica Neue"/>
              <a:sym typeface="Helvetica Neue"/>
            </a:endParaRPr>
          </a:p>
        </p:txBody>
      </p:sp>
      <p:pic>
        <p:nvPicPr>
          <p:cNvPr id="633" name="Google Shape;633;p20"/>
          <p:cNvPicPr preferRelativeResize="0"/>
          <p:nvPr/>
        </p:nvPicPr>
        <p:blipFill rotWithShape="1">
          <a:blip r:embed="rId3">
            <a:alphaModFix/>
          </a:blip>
          <a:srcRect/>
          <a:stretch/>
        </p:blipFill>
        <p:spPr>
          <a:xfrm>
            <a:off x="1583051" y="2005059"/>
            <a:ext cx="6322279" cy="3596006"/>
          </a:xfrm>
          <a:prstGeom prst="rect">
            <a:avLst/>
          </a:prstGeom>
          <a:noFill/>
          <a:ln>
            <a:noFill/>
          </a:ln>
        </p:spPr>
      </p:pic>
    </p:spTree>
    <p:extLst>
      <p:ext uri="{BB962C8B-B14F-4D97-AF65-F5344CB8AC3E}">
        <p14:creationId xmlns:p14="http://schemas.microsoft.com/office/powerpoint/2010/main" val="233011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Rectángulo 2"/>
          <p:cNvSpPr/>
          <p:nvPr/>
        </p:nvSpPr>
        <p:spPr>
          <a:xfrm>
            <a:off x="362136" y="2326608"/>
            <a:ext cx="8096534" cy="3000821"/>
          </a:xfrm>
          <a:prstGeom prst="rect">
            <a:avLst/>
          </a:prstGeom>
        </p:spPr>
        <p:txBody>
          <a:bodyPr wrap="square">
            <a:spAutoFit/>
          </a:bodyPr>
          <a:lstStyle/>
          <a:p>
            <a:pPr marL="214313" indent="-214313">
              <a:buFont typeface="Arial" panose="020B0604020202020204" pitchFamily="34" charset="0"/>
              <a:buChar char="•"/>
            </a:pPr>
            <a:r>
              <a:rPr lang="es-EC" sz="1350" dirty="0"/>
              <a:t>Aplicaciones que podrían llegar a toda la población sin necesidad de que cuenten con conexión de Internet (90% de la población que cuenta con televisión)</a:t>
            </a:r>
          </a:p>
          <a:p>
            <a:pPr marL="214313" indent="-214313">
              <a:buFont typeface="Arial" panose="020B0604020202020204" pitchFamily="34" charset="0"/>
              <a:buChar char="•"/>
            </a:pPr>
            <a:r>
              <a:rPr lang="es-EC" sz="1350" dirty="0"/>
              <a:t>Promover como interés nacional el despliegue de la televisión digital con características complementarias (no solo implicaría un apagón analógico, sino un real avance tecnológico para la población entera). </a:t>
            </a:r>
          </a:p>
          <a:p>
            <a:pPr marL="214313" indent="-214313">
              <a:buFont typeface="Arial" panose="020B0604020202020204" pitchFamily="34" charset="0"/>
              <a:buChar char="•"/>
            </a:pPr>
            <a:r>
              <a:rPr lang="es-EC" sz="1350" dirty="0"/>
              <a:t>Posibilidad de recibir capacitación digital, cursos de educación a distancia (competencia del ministerio de educación), capacitación con telemedicina (competencia del ministerio de salud). </a:t>
            </a:r>
          </a:p>
          <a:p>
            <a:pPr marL="214313" indent="-214313">
              <a:buFont typeface="Arial" panose="020B0604020202020204" pitchFamily="34" charset="0"/>
              <a:buChar char="•"/>
            </a:pPr>
            <a:r>
              <a:rPr lang="es-EC" sz="1350" dirty="0"/>
              <a:t>Desde el punto de vista de negocio, el contar con una audiencia capaz de mantener una medición directa tal como si toda la población contara con servicio de televisión pagada, podría abrir una nueva puerta de negocios que dinamice la economía nacional, con clientes de todo nivel económico.  </a:t>
            </a:r>
          </a:p>
          <a:p>
            <a:pPr marL="214313" indent="-214313">
              <a:buFont typeface="Arial" panose="020B0604020202020204" pitchFamily="34" charset="0"/>
              <a:buChar char="•"/>
            </a:pPr>
            <a:r>
              <a:rPr lang="es-ES" sz="1350" dirty="0"/>
              <a:t>Posibilidad de integración de contenido interactivo con EWBS (con mayor auge lo tiene JAPON y USA) y ahora al sistema CAP, permitiría a Ecuador ser líder en alertas tempranas y gestión de desastres con tecnología de Televisión Digital. </a:t>
            </a:r>
          </a:p>
          <a:p>
            <a:pPr marL="214313" indent="-214313">
              <a:buFont typeface="Arial" panose="020B0604020202020204" pitchFamily="34" charset="0"/>
              <a:buChar char="•"/>
            </a:pPr>
            <a:r>
              <a:rPr lang="es-ES" sz="1350" dirty="0"/>
              <a:t>Futuros proyectos con la colaboración del SNGRE</a:t>
            </a:r>
            <a:endParaRPr lang="es-EC" sz="1350" dirty="0"/>
          </a:p>
        </p:txBody>
      </p:sp>
    </p:spTree>
    <p:extLst>
      <p:ext uri="{BB962C8B-B14F-4D97-AF65-F5344CB8AC3E}">
        <p14:creationId xmlns:p14="http://schemas.microsoft.com/office/powerpoint/2010/main" val="150158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subTitle" idx="1"/>
          </p:nvPr>
        </p:nvSpPr>
        <p:spPr>
          <a:xfrm>
            <a:off x="1259632" y="1412776"/>
            <a:ext cx="6990369" cy="86409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88888"/>
              </a:buClr>
              <a:buSzPts val="3200"/>
              <a:buNone/>
            </a:pPr>
            <a:r>
              <a:rPr lang="es-EC" b="1" dirty="0">
                <a:latin typeface="Open Sans"/>
                <a:ea typeface="Open Sans"/>
                <a:cs typeface="Open Sans"/>
                <a:sym typeface="Open Sans"/>
              </a:rPr>
              <a:t>EQUIPO DE INVESTIGADORES:</a:t>
            </a:r>
            <a:endParaRPr dirty="0"/>
          </a:p>
        </p:txBody>
      </p:sp>
      <p:sp>
        <p:nvSpPr>
          <p:cNvPr id="76" name="Google Shape;76;p2"/>
          <p:cNvSpPr txBox="1"/>
          <p:nvPr/>
        </p:nvSpPr>
        <p:spPr>
          <a:xfrm>
            <a:off x="1475656" y="2276872"/>
            <a:ext cx="6840760" cy="49505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888888"/>
              </a:buClr>
              <a:buSzPts val="2800"/>
              <a:buFont typeface="Arial"/>
              <a:buNone/>
            </a:pPr>
            <a:r>
              <a:rPr lang="es-EC" sz="2800" b="1">
                <a:solidFill>
                  <a:srgbClr val="888888"/>
                </a:solidFill>
                <a:latin typeface="Open Sans"/>
                <a:ea typeface="Open Sans"/>
                <a:cs typeface="Open Sans"/>
                <a:sym typeface="Open Sans"/>
              </a:rPr>
              <a:t>DIRECTOR DEL PROYECTO</a:t>
            </a:r>
            <a:r>
              <a:rPr lang="es-EC" sz="2800" b="1" i="0" u="none" strike="noStrike" cap="none">
                <a:solidFill>
                  <a:srgbClr val="888888"/>
                </a:solidFill>
                <a:latin typeface="Open Sans"/>
                <a:ea typeface="Open Sans"/>
                <a:cs typeface="Open Sans"/>
                <a:sym typeface="Open Sans"/>
              </a:rPr>
              <a:t>:</a:t>
            </a:r>
            <a:endParaRPr/>
          </a:p>
        </p:txBody>
      </p:sp>
      <p:sp>
        <p:nvSpPr>
          <p:cNvPr id="77" name="Google Shape;77;p2"/>
          <p:cNvSpPr txBox="1"/>
          <p:nvPr/>
        </p:nvSpPr>
        <p:spPr>
          <a:xfrm>
            <a:off x="1187624" y="3070769"/>
            <a:ext cx="6990369" cy="682267"/>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80000"/>
              </a:lnSpc>
              <a:spcBef>
                <a:spcPts val="0"/>
              </a:spcBef>
              <a:spcAft>
                <a:spcPts val="0"/>
              </a:spcAft>
              <a:buClr>
                <a:srgbClr val="17365D"/>
              </a:buClr>
              <a:buSzPts val="3700"/>
              <a:buFont typeface="Arial"/>
              <a:buNone/>
            </a:pPr>
            <a:r>
              <a:rPr lang="es-EC" sz="3700" dirty="0" smtClean="0">
                <a:solidFill>
                  <a:srgbClr val="17365D"/>
                </a:solidFill>
                <a:latin typeface="Open Sans"/>
                <a:ea typeface="Open Sans"/>
                <a:cs typeface="Open Sans"/>
                <a:sym typeface="Open Sans"/>
              </a:rPr>
              <a:t>Villie Morocho (DCC</a:t>
            </a:r>
            <a:r>
              <a:rPr lang="es-EC" sz="3700" dirty="0" smtClean="0">
                <a:solidFill>
                  <a:srgbClr val="17365D"/>
                </a:solidFill>
                <a:latin typeface="Open Sans"/>
                <a:ea typeface="Open Sans"/>
                <a:cs typeface="Open Sans"/>
                <a:sym typeface="Open Sans"/>
              </a:rPr>
              <a:t>)</a:t>
            </a:r>
          </a:p>
          <a:p>
            <a:pPr marL="0" marR="0" lvl="0" indent="0" algn="l" rtl="0">
              <a:lnSpc>
                <a:spcPct val="80000"/>
              </a:lnSpc>
              <a:spcBef>
                <a:spcPts val="0"/>
              </a:spcBef>
              <a:spcAft>
                <a:spcPts val="0"/>
              </a:spcAft>
              <a:buClr>
                <a:srgbClr val="17365D"/>
              </a:buClr>
              <a:buSzPts val="3700"/>
              <a:buFont typeface="Arial"/>
              <a:buNone/>
            </a:pPr>
            <a:r>
              <a:rPr lang="es-EC" sz="2100" dirty="0" smtClean="0">
                <a:solidFill>
                  <a:srgbClr val="17365D"/>
                </a:solidFill>
                <a:latin typeface="Open Sans"/>
                <a:ea typeface="Open Sans"/>
                <a:cs typeface="Open Sans"/>
                <a:sym typeface="Open Sans"/>
              </a:rPr>
              <a:t>villie.morocho@ucuenca.edu.ec</a:t>
            </a:r>
            <a:endParaRPr sz="800" dirty="0"/>
          </a:p>
        </p:txBody>
      </p:sp>
      <p:sp>
        <p:nvSpPr>
          <p:cNvPr id="78" name="Google Shape;78;p2"/>
          <p:cNvSpPr txBox="1"/>
          <p:nvPr/>
        </p:nvSpPr>
        <p:spPr>
          <a:xfrm>
            <a:off x="1475656" y="4005064"/>
            <a:ext cx="6990369" cy="54006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s-EC" sz="2800" b="1">
                <a:solidFill>
                  <a:srgbClr val="888888"/>
                </a:solidFill>
                <a:latin typeface="Open Sans"/>
                <a:ea typeface="Open Sans"/>
                <a:cs typeface="Open Sans"/>
                <a:sym typeface="Open Sans"/>
              </a:rPr>
              <a:t>INVESTIGADORES:</a:t>
            </a:r>
            <a:endParaRPr/>
          </a:p>
        </p:txBody>
      </p:sp>
      <p:sp>
        <p:nvSpPr>
          <p:cNvPr id="79" name="Google Shape;79;p2"/>
          <p:cNvSpPr txBox="1"/>
          <p:nvPr/>
        </p:nvSpPr>
        <p:spPr>
          <a:xfrm>
            <a:off x="1259632" y="4797152"/>
            <a:ext cx="3492477" cy="1160303"/>
          </a:xfrm>
          <a:prstGeom prst="rect">
            <a:avLst/>
          </a:prstGeom>
          <a:noFill/>
          <a:ln>
            <a:noFill/>
          </a:ln>
        </p:spPr>
        <p:txBody>
          <a:bodyPr spcFirstLastPara="1" wrap="square" lIns="91425" tIns="45700" rIns="91425" bIns="45700" anchor="t" anchorCtr="0">
            <a:normAutofit fontScale="47500" lnSpcReduction="20000"/>
          </a:bodyPr>
          <a:lstStyle/>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Rosario </a:t>
            </a:r>
            <a:r>
              <a:rPr lang="es-EC" sz="4000" dirty="0" err="1" smtClean="0">
                <a:solidFill>
                  <a:srgbClr val="17365D"/>
                </a:solidFill>
                <a:latin typeface="Open Sans"/>
                <a:ea typeface="Open Sans"/>
                <a:cs typeface="Open Sans"/>
                <a:sym typeface="Open Sans"/>
              </a:rPr>
              <a:t>Achig</a:t>
            </a:r>
            <a:r>
              <a:rPr lang="es-EC" sz="4000" dirty="0" smtClean="0">
                <a:solidFill>
                  <a:srgbClr val="17365D"/>
                </a:solidFill>
                <a:latin typeface="Open Sans"/>
                <a:ea typeface="Open Sans"/>
                <a:cs typeface="Open Sans"/>
                <a:sym typeface="Open Sans"/>
              </a:rPr>
              <a:t> (DCC</a:t>
            </a:r>
            <a:r>
              <a:rPr lang="es-EC" sz="4000" dirty="0" smtClean="0">
                <a:solidFill>
                  <a:srgbClr val="17365D"/>
                </a:solidFill>
                <a:latin typeface="Open Sans"/>
                <a:ea typeface="Open Sans"/>
                <a:cs typeface="Open Sans"/>
                <a:sym typeface="Open Sans"/>
              </a:rPr>
              <a:t>)</a:t>
            </a:r>
          </a:p>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Fabián Santander (DCC)</a:t>
            </a:r>
            <a:endParaRPr lang="es-EC" sz="4000" dirty="0" smtClean="0">
              <a:solidFill>
                <a:srgbClr val="17365D"/>
              </a:solidFill>
              <a:latin typeface="Open Sans"/>
              <a:ea typeface="Open Sans"/>
              <a:cs typeface="Open Sans"/>
              <a:sym typeface="Open Sans"/>
            </a:endParaRPr>
          </a:p>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Lourdes </a:t>
            </a:r>
            <a:r>
              <a:rPr lang="es-EC" sz="4000" dirty="0" smtClean="0">
                <a:solidFill>
                  <a:srgbClr val="17365D"/>
                </a:solidFill>
                <a:latin typeface="Open Sans"/>
                <a:ea typeface="Open Sans"/>
                <a:cs typeface="Open Sans"/>
                <a:sym typeface="Open Sans"/>
              </a:rPr>
              <a:t>Illescas (Filosofía</a:t>
            </a:r>
            <a:r>
              <a:rPr lang="es-EC" sz="4000" dirty="0" smtClean="0">
                <a:solidFill>
                  <a:srgbClr val="17365D"/>
                </a:solidFill>
                <a:latin typeface="Open Sans"/>
                <a:ea typeface="Open Sans"/>
                <a:cs typeface="Open Sans"/>
                <a:sym typeface="Open Sans"/>
              </a:rPr>
              <a:t>)</a:t>
            </a:r>
          </a:p>
          <a:p>
            <a:pPr marL="0" marR="0" lvl="0" indent="-254000" algn="l" rtl="0">
              <a:lnSpc>
                <a:spcPct val="100000"/>
              </a:lnSpc>
              <a:spcBef>
                <a:spcPts val="0"/>
              </a:spcBef>
              <a:spcAft>
                <a:spcPts val="0"/>
              </a:spcAft>
              <a:buClr>
                <a:srgbClr val="17365D"/>
              </a:buClr>
              <a:buSzPts val="4000"/>
              <a:buFont typeface="Arial"/>
              <a:buChar char="•"/>
            </a:pPr>
            <a:endParaRPr lang="es-EC" sz="4000" dirty="0" smtClean="0">
              <a:solidFill>
                <a:srgbClr val="17365D"/>
              </a:solidFill>
              <a:latin typeface="Open Sans"/>
              <a:ea typeface="Open Sans"/>
              <a:cs typeface="Open Sans"/>
              <a:sym typeface="Open Sans"/>
            </a:endParaRPr>
          </a:p>
          <a:p>
            <a:pPr marL="0" marR="0" lvl="0" indent="-254000" algn="l" rtl="0">
              <a:lnSpc>
                <a:spcPct val="100000"/>
              </a:lnSpc>
              <a:spcBef>
                <a:spcPts val="0"/>
              </a:spcBef>
              <a:spcAft>
                <a:spcPts val="0"/>
              </a:spcAft>
              <a:buClr>
                <a:srgbClr val="17365D"/>
              </a:buClr>
              <a:buSzPts val="4000"/>
              <a:buFont typeface="Arial"/>
              <a:buChar char="•"/>
            </a:pPr>
            <a:endParaRPr dirty="0"/>
          </a:p>
        </p:txBody>
      </p:sp>
      <p:sp>
        <p:nvSpPr>
          <p:cNvPr id="7" name="Google Shape;79;p2"/>
          <p:cNvSpPr txBox="1"/>
          <p:nvPr/>
        </p:nvSpPr>
        <p:spPr>
          <a:xfrm>
            <a:off x="4893334" y="4797152"/>
            <a:ext cx="3284659" cy="1440160"/>
          </a:xfrm>
          <a:prstGeom prst="rect">
            <a:avLst/>
          </a:prstGeom>
          <a:noFill/>
          <a:ln>
            <a:noFill/>
          </a:ln>
        </p:spPr>
        <p:txBody>
          <a:bodyPr spcFirstLastPara="1" wrap="square" lIns="91425" tIns="45700" rIns="91425" bIns="45700" anchor="t" anchorCtr="0">
            <a:normAutofit fontScale="47500" lnSpcReduction="20000"/>
          </a:bodyPr>
          <a:lstStyle/>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Gonzalo Olmedo (ESPE)</a:t>
            </a:r>
          </a:p>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Diego </a:t>
            </a:r>
            <a:r>
              <a:rPr lang="es-EC" sz="4000" dirty="0" err="1" smtClean="0">
                <a:solidFill>
                  <a:srgbClr val="17365D"/>
                </a:solidFill>
                <a:latin typeface="Open Sans"/>
                <a:ea typeface="Open Sans"/>
                <a:cs typeface="Open Sans"/>
                <a:sym typeface="Open Sans"/>
              </a:rPr>
              <a:t>Villamarin</a:t>
            </a:r>
            <a:r>
              <a:rPr lang="es-EC" sz="4000" dirty="0" smtClean="0">
                <a:solidFill>
                  <a:srgbClr val="17365D"/>
                </a:solidFill>
                <a:latin typeface="Open Sans"/>
                <a:ea typeface="Open Sans"/>
                <a:cs typeface="Open Sans"/>
                <a:sym typeface="Open Sans"/>
              </a:rPr>
              <a:t> (ESPE)</a:t>
            </a:r>
          </a:p>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Jorge Maza (UTMACH)</a:t>
            </a:r>
          </a:p>
          <a:p>
            <a:pPr marL="0" marR="0" lvl="0" indent="-254000" algn="l" rtl="0">
              <a:lnSpc>
                <a:spcPct val="100000"/>
              </a:lnSpc>
              <a:spcBef>
                <a:spcPts val="0"/>
              </a:spcBef>
              <a:spcAft>
                <a:spcPts val="0"/>
              </a:spcAft>
              <a:buClr>
                <a:srgbClr val="17365D"/>
              </a:buClr>
              <a:buSzPts val="4000"/>
              <a:buFont typeface="Arial"/>
              <a:buChar char="•"/>
            </a:pPr>
            <a:r>
              <a:rPr lang="es-EC" sz="4000" dirty="0" smtClean="0">
                <a:solidFill>
                  <a:srgbClr val="17365D"/>
                </a:solidFill>
                <a:latin typeface="Open Sans"/>
                <a:ea typeface="Open Sans"/>
                <a:cs typeface="Open Sans"/>
                <a:sym typeface="Open Sans"/>
              </a:rPr>
              <a:t>Karina Lozano (UTMACH)</a:t>
            </a:r>
          </a:p>
          <a:p>
            <a:pPr marL="0" marR="0" lvl="0" indent="-254000" algn="l" rtl="0">
              <a:lnSpc>
                <a:spcPct val="100000"/>
              </a:lnSpc>
              <a:spcBef>
                <a:spcPts val="0"/>
              </a:spcBef>
              <a:spcAft>
                <a:spcPts val="0"/>
              </a:spcAft>
              <a:buClr>
                <a:srgbClr val="17365D"/>
              </a:buClr>
              <a:buSzPts val="4000"/>
              <a:buFont typeface="Arial"/>
              <a:buChar char="•"/>
            </a:pPr>
            <a:endParaRPr lang="es-EC" sz="4000" dirty="0" smtClean="0">
              <a:solidFill>
                <a:srgbClr val="17365D"/>
              </a:solidFill>
              <a:latin typeface="Open Sans"/>
              <a:ea typeface="Open Sans"/>
              <a:cs typeface="Open Sans"/>
              <a:sym typeface="Open Sans"/>
            </a:endParaRPr>
          </a:p>
          <a:p>
            <a:pPr marL="0" marR="0" lvl="0" indent="-254000" algn="l" rtl="0">
              <a:lnSpc>
                <a:spcPct val="100000"/>
              </a:lnSpc>
              <a:spcBef>
                <a:spcPts val="0"/>
              </a:spcBef>
              <a:spcAft>
                <a:spcPts val="0"/>
              </a:spcAft>
              <a:buClr>
                <a:srgbClr val="17365D"/>
              </a:buClr>
              <a:buSzPts val="4000"/>
              <a:buFont typeface="Arial"/>
              <a:buChar char="•"/>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8529facad2_0_12"/>
          <p:cNvSpPr txBox="1">
            <a:spLocks noGrp="1"/>
          </p:cNvSpPr>
          <p:nvPr>
            <p:ph type="ctrTitle"/>
          </p:nvPr>
        </p:nvSpPr>
        <p:spPr>
          <a:xfrm>
            <a:off x="790100" y="917875"/>
            <a:ext cx="7772400" cy="14700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C" sz="4000" b="1">
                <a:solidFill>
                  <a:srgbClr val="888888"/>
                </a:solidFill>
              </a:rPr>
              <a:t>CONTINUIDAD Y RETOS DE LA INVESTIGACIÓN</a:t>
            </a:r>
            <a:endParaRPr sz="4000" b="1">
              <a:solidFill>
                <a:srgbClr val="888888"/>
              </a:solidFill>
            </a:endParaRPr>
          </a:p>
        </p:txBody>
      </p:sp>
      <p:sp>
        <p:nvSpPr>
          <p:cNvPr id="105" name="Google Shape;105;g8529facad2_0_12"/>
          <p:cNvSpPr txBox="1">
            <a:spLocks noGrp="1"/>
          </p:cNvSpPr>
          <p:nvPr>
            <p:ph type="subTitle" idx="1"/>
          </p:nvPr>
        </p:nvSpPr>
        <p:spPr>
          <a:xfrm>
            <a:off x="1371600" y="2686725"/>
            <a:ext cx="6400800" cy="1752600"/>
          </a:xfrm>
          <a:prstGeom prst="rect">
            <a:avLst/>
          </a:prstGeom>
        </p:spPr>
        <p:txBody>
          <a:bodyPr spcFirstLastPara="1" wrap="square" lIns="91425" tIns="45700" rIns="91425" bIns="45700" anchor="t" anchorCtr="0">
            <a:noAutofit/>
          </a:bodyPr>
          <a:lstStyle/>
          <a:p>
            <a:pPr marL="0" lvl="0" indent="0" algn="just" rtl="0">
              <a:spcBef>
                <a:spcPts val="640"/>
              </a:spcBef>
              <a:spcAft>
                <a:spcPts val="0"/>
              </a:spcAft>
              <a:buNone/>
            </a:pPr>
            <a:r>
              <a:rPr lang="es-EC" dirty="0" smtClean="0"/>
              <a:t>La continuidad inmediata es la posibilidad de convertirse en el CAP nacional, en eso se ha venido trabajando últimamente con el grupo ESPE y la SNGRE.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p:nvPr/>
        </p:nvSpPr>
        <p:spPr>
          <a:xfrm>
            <a:off x="1259632" y="1124744"/>
            <a:ext cx="7128792" cy="864096"/>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None/>
            </a:pPr>
            <a:r>
              <a:rPr lang="es-EC" sz="3200" b="1" dirty="0">
                <a:solidFill>
                  <a:srgbClr val="888888"/>
                </a:solidFill>
                <a:latin typeface="Open Sans"/>
                <a:ea typeface="Open Sans"/>
                <a:cs typeface="Open Sans"/>
                <a:sym typeface="Open Sans"/>
              </a:rPr>
              <a:t>OBJETIVO GENERAL:</a:t>
            </a:r>
            <a:endParaRPr dirty="0"/>
          </a:p>
        </p:txBody>
      </p:sp>
      <p:sp>
        <p:nvSpPr>
          <p:cNvPr id="85" name="Google Shape;85;p3"/>
          <p:cNvSpPr txBox="1"/>
          <p:nvPr/>
        </p:nvSpPr>
        <p:spPr>
          <a:xfrm>
            <a:off x="1259632" y="1844824"/>
            <a:ext cx="7128792" cy="936104"/>
          </a:xfrm>
          <a:prstGeom prst="rect">
            <a:avLst/>
          </a:prstGeom>
          <a:noFill/>
          <a:ln>
            <a:noFill/>
          </a:ln>
        </p:spPr>
        <p:txBody>
          <a:bodyPr spcFirstLastPara="1" wrap="square" lIns="91425" tIns="45700" rIns="91425" bIns="45700" anchor="t" anchorCtr="0">
            <a:normAutofit/>
          </a:bodyPr>
          <a:lstStyle/>
          <a:p>
            <a:pPr lvl="0">
              <a:buClr>
                <a:srgbClr val="17365D"/>
              </a:buClr>
              <a:buSzPts val="4000"/>
            </a:pPr>
            <a:r>
              <a:rPr lang="es-ES" sz="1800" dirty="0">
                <a:solidFill>
                  <a:srgbClr val="17365D"/>
                </a:solidFill>
                <a:latin typeface="Open Sans"/>
                <a:ea typeface="Open Sans"/>
                <a:cs typeface="Open Sans"/>
              </a:rPr>
              <a:t>Crear un prototipo funcional basado </a:t>
            </a:r>
            <a:r>
              <a:rPr lang="es-ES" sz="1800" dirty="0" smtClean="0">
                <a:solidFill>
                  <a:srgbClr val="17365D"/>
                </a:solidFill>
                <a:latin typeface="Open Sans"/>
                <a:ea typeface="Open Sans"/>
                <a:cs typeface="Open Sans"/>
              </a:rPr>
              <a:t>IDE </a:t>
            </a:r>
            <a:r>
              <a:rPr lang="es-ES" sz="1800" dirty="0">
                <a:solidFill>
                  <a:srgbClr val="17365D"/>
                </a:solidFill>
                <a:latin typeface="Open Sans"/>
                <a:ea typeface="Open Sans"/>
                <a:cs typeface="Open Sans"/>
              </a:rPr>
              <a:t>y TDT para monitorización y generación de alertas tempranas </a:t>
            </a:r>
            <a:r>
              <a:rPr lang="es-ES" sz="1800" dirty="0" smtClean="0">
                <a:solidFill>
                  <a:srgbClr val="17365D"/>
                </a:solidFill>
                <a:latin typeface="Open Sans"/>
                <a:ea typeface="Open Sans"/>
                <a:cs typeface="Open Sans"/>
              </a:rPr>
              <a:t>información </a:t>
            </a:r>
            <a:r>
              <a:rPr lang="es-ES" sz="1800" dirty="0">
                <a:solidFill>
                  <a:srgbClr val="17365D"/>
                </a:solidFill>
                <a:latin typeface="Open Sans"/>
                <a:ea typeface="Open Sans"/>
                <a:cs typeface="Open Sans"/>
              </a:rPr>
              <a:t>y contenidos </a:t>
            </a:r>
            <a:r>
              <a:rPr lang="es-ES" sz="1800" dirty="0" smtClean="0">
                <a:solidFill>
                  <a:srgbClr val="17365D"/>
                </a:solidFill>
                <a:latin typeface="Open Sans"/>
                <a:ea typeface="Open Sans"/>
                <a:cs typeface="Open Sans"/>
              </a:rPr>
              <a:t>para </a:t>
            </a:r>
            <a:r>
              <a:rPr lang="es-ES" sz="1800" dirty="0">
                <a:solidFill>
                  <a:srgbClr val="17365D"/>
                </a:solidFill>
                <a:latin typeface="Open Sans"/>
                <a:ea typeface="Open Sans"/>
                <a:cs typeface="Open Sans"/>
              </a:rPr>
              <a:t>apoyar a la gestión de </a:t>
            </a:r>
            <a:r>
              <a:rPr lang="es-ES" sz="1800" dirty="0" smtClean="0">
                <a:solidFill>
                  <a:srgbClr val="17365D"/>
                </a:solidFill>
                <a:latin typeface="Open Sans"/>
                <a:ea typeface="Open Sans"/>
                <a:cs typeface="Open Sans"/>
              </a:rPr>
              <a:t>emergencias. </a:t>
            </a:r>
            <a:endParaRPr sz="1800" dirty="0">
              <a:solidFill>
                <a:srgbClr val="17365D"/>
              </a:solidFill>
              <a:latin typeface="Open Sans"/>
              <a:ea typeface="Open Sans"/>
              <a:cs typeface="Open Sans"/>
            </a:endParaRPr>
          </a:p>
        </p:txBody>
      </p:sp>
      <p:sp>
        <p:nvSpPr>
          <p:cNvPr id="86" name="Google Shape;86;p3"/>
          <p:cNvSpPr txBox="1"/>
          <p:nvPr/>
        </p:nvSpPr>
        <p:spPr>
          <a:xfrm>
            <a:off x="1259632" y="2996952"/>
            <a:ext cx="7128792" cy="86409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s-EC" sz="3200" b="1">
                <a:solidFill>
                  <a:srgbClr val="888888"/>
                </a:solidFill>
                <a:latin typeface="Open Sans"/>
                <a:ea typeface="Open Sans"/>
                <a:cs typeface="Open Sans"/>
                <a:sym typeface="Open Sans"/>
              </a:rPr>
              <a:t>OBJETIVOS ESPECÍFICOS:</a:t>
            </a:r>
            <a:endParaRPr/>
          </a:p>
        </p:txBody>
      </p:sp>
      <p:sp>
        <p:nvSpPr>
          <p:cNvPr id="87" name="Google Shape;87;p3"/>
          <p:cNvSpPr txBox="1"/>
          <p:nvPr/>
        </p:nvSpPr>
        <p:spPr>
          <a:xfrm>
            <a:off x="1259632" y="3861048"/>
            <a:ext cx="7416824" cy="2304256"/>
          </a:xfrm>
          <a:prstGeom prst="rect">
            <a:avLst/>
          </a:prstGeom>
          <a:noFill/>
          <a:ln>
            <a:noFill/>
          </a:ln>
        </p:spPr>
        <p:txBody>
          <a:bodyPr spcFirstLastPara="1" wrap="square" lIns="91425" tIns="45700" rIns="91425" bIns="45700" anchor="t" anchorCtr="0">
            <a:noAutofit/>
          </a:bodyPr>
          <a:lstStyle/>
          <a:p>
            <a:pPr marL="317500" lvl="0" indent="-571500">
              <a:buClr>
                <a:srgbClr val="17365D"/>
              </a:buClr>
              <a:buSzPts val="4000"/>
              <a:buFont typeface="Courier New" panose="02070309020205020404" pitchFamily="49" charset="0"/>
              <a:buChar char="o"/>
            </a:pPr>
            <a:r>
              <a:rPr lang="es-ES" sz="1800" dirty="0" smtClean="0">
                <a:solidFill>
                  <a:srgbClr val="17365D"/>
                </a:solidFill>
                <a:latin typeface="Open Sans"/>
                <a:ea typeface="Open Sans"/>
                <a:cs typeface="Open Sans"/>
                <a:sym typeface="Open Sans"/>
              </a:rPr>
              <a:t>Plataforma </a:t>
            </a:r>
            <a:r>
              <a:rPr lang="es-ES" sz="1800" dirty="0">
                <a:solidFill>
                  <a:srgbClr val="17365D"/>
                </a:solidFill>
                <a:latin typeface="Open Sans"/>
                <a:ea typeface="Open Sans"/>
                <a:cs typeface="Open Sans"/>
                <a:sym typeface="Open Sans"/>
              </a:rPr>
              <a:t>integradora </a:t>
            </a:r>
            <a:r>
              <a:rPr lang="es-ES" sz="1800" dirty="0" smtClean="0">
                <a:solidFill>
                  <a:srgbClr val="17365D"/>
                </a:solidFill>
                <a:latin typeface="Open Sans"/>
                <a:ea typeface="Open Sans"/>
                <a:cs typeface="Open Sans"/>
                <a:sym typeface="Open Sans"/>
              </a:rPr>
              <a:t>IDE </a:t>
            </a:r>
            <a:r>
              <a:rPr lang="es-ES" sz="1800" dirty="0" err="1">
                <a:solidFill>
                  <a:srgbClr val="17365D"/>
                </a:solidFill>
                <a:latin typeface="Open Sans"/>
                <a:ea typeface="Open Sans"/>
                <a:cs typeface="Open Sans"/>
                <a:sym typeface="Open Sans"/>
              </a:rPr>
              <a:t>UCuenca</a:t>
            </a:r>
            <a:r>
              <a:rPr lang="es-ES" sz="1800" dirty="0">
                <a:solidFill>
                  <a:srgbClr val="17365D"/>
                </a:solidFill>
                <a:latin typeface="Open Sans"/>
                <a:ea typeface="Open Sans"/>
                <a:cs typeface="Open Sans"/>
                <a:sym typeface="Open Sans"/>
              </a:rPr>
              <a:t>, generador de códigos de alerta de emergencia y gestor de aplicaciones móviles. </a:t>
            </a:r>
            <a:endParaRPr lang="es-ES" sz="1800" dirty="0" smtClean="0">
              <a:solidFill>
                <a:srgbClr val="17365D"/>
              </a:solidFill>
              <a:latin typeface="Open Sans"/>
              <a:ea typeface="Open Sans"/>
              <a:cs typeface="Open Sans"/>
              <a:sym typeface="Open Sans"/>
            </a:endParaRPr>
          </a:p>
          <a:p>
            <a:pPr marL="317500" lvl="0" indent="-571500">
              <a:buClr>
                <a:srgbClr val="17365D"/>
              </a:buClr>
              <a:buSzPts val="4000"/>
              <a:buFont typeface="Courier New" panose="02070309020205020404" pitchFamily="49" charset="0"/>
              <a:buChar char="o"/>
            </a:pPr>
            <a:r>
              <a:rPr lang="es-ES" sz="1800" dirty="0" smtClean="0">
                <a:solidFill>
                  <a:srgbClr val="17365D"/>
                </a:solidFill>
                <a:latin typeface="Open Sans"/>
                <a:ea typeface="Open Sans"/>
                <a:cs typeface="Open Sans"/>
                <a:sym typeface="Open Sans"/>
              </a:rPr>
              <a:t>Flujo </a:t>
            </a:r>
            <a:r>
              <a:rPr lang="es-ES" sz="1800" dirty="0">
                <a:solidFill>
                  <a:srgbClr val="17365D"/>
                </a:solidFill>
                <a:latin typeface="Open Sans"/>
                <a:ea typeface="Open Sans"/>
                <a:cs typeface="Open Sans"/>
                <a:sym typeface="Open Sans"/>
              </a:rPr>
              <a:t>de transporte </a:t>
            </a:r>
            <a:r>
              <a:rPr lang="es-ES" sz="1800" dirty="0" smtClean="0">
                <a:solidFill>
                  <a:srgbClr val="17365D"/>
                </a:solidFill>
                <a:latin typeface="Open Sans"/>
                <a:ea typeface="Open Sans"/>
                <a:cs typeface="Open Sans"/>
                <a:sym typeface="Open Sans"/>
              </a:rPr>
              <a:t>para </a:t>
            </a:r>
            <a:r>
              <a:rPr lang="es-ES" sz="1800" dirty="0" err="1" smtClean="0">
                <a:solidFill>
                  <a:srgbClr val="17365D"/>
                </a:solidFill>
                <a:latin typeface="Open Sans"/>
                <a:ea typeface="Open Sans"/>
                <a:cs typeface="Open Sans"/>
                <a:sym typeface="Open Sans"/>
              </a:rPr>
              <a:t>multiplexación</a:t>
            </a:r>
            <a:r>
              <a:rPr lang="es-ES" sz="1800" dirty="0" smtClean="0">
                <a:solidFill>
                  <a:srgbClr val="17365D"/>
                </a:solidFill>
                <a:latin typeface="Open Sans"/>
                <a:ea typeface="Open Sans"/>
                <a:cs typeface="Open Sans"/>
                <a:sym typeface="Open Sans"/>
              </a:rPr>
              <a:t> </a:t>
            </a:r>
            <a:r>
              <a:rPr lang="es-ES" sz="1800" dirty="0">
                <a:solidFill>
                  <a:srgbClr val="17365D"/>
                </a:solidFill>
                <a:latin typeface="Open Sans"/>
                <a:ea typeface="Open Sans"/>
                <a:cs typeface="Open Sans"/>
                <a:sym typeface="Open Sans"/>
              </a:rPr>
              <a:t>de varios códigos de </a:t>
            </a:r>
            <a:r>
              <a:rPr lang="es-ES" sz="1800" dirty="0" smtClean="0">
                <a:solidFill>
                  <a:srgbClr val="17365D"/>
                </a:solidFill>
                <a:latin typeface="Open Sans"/>
                <a:ea typeface="Open Sans"/>
                <a:cs typeface="Open Sans"/>
                <a:sym typeface="Open Sans"/>
              </a:rPr>
              <a:t>área.</a:t>
            </a:r>
          </a:p>
          <a:p>
            <a:pPr marL="317500" lvl="0" indent="-571500">
              <a:buClr>
                <a:srgbClr val="17365D"/>
              </a:buClr>
              <a:buSzPts val="4000"/>
              <a:buFont typeface="Courier New" panose="02070309020205020404" pitchFamily="49" charset="0"/>
              <a:buChar char="o"/>
            </a:pPr>
            <a:r>
              <a:rPr lang="es-ES" sz="1800" dirty="0" smtClean="0">
                <a:solidFill>
                  <a:srgbClr val="17365D"/>
                </a:solidFill>
                <a:latin typeface="Open Sans"/>
                <a:ea typeface="Open Sans"/>
                <a:cs typeface="Open Sans"/>
                <a:sym typeface="Open Sans"/>
              </a:rPr>
              <a:t>Sistema </a:t>
            </a:r>
            <a:r>
              <a:rPr lang="es-ES" sz="1800" dirty="0">
                <a:solidFill>
                  <a:srgbClr val="17365D"/>
                </a:solidFill>
                <a:latin typeface="Open Sans"/>
                <a:ea typeface="Open Sans"/>
                <a:cs typeface="Open Sans"/>
                <a:sym typeface="Open Sans"/>
              </a:rPr>
              <a:t>interactivo para televisión </a:t>
            </a:r>
            <a:r>
              <a:rPr lang="es-ES" sz="1800" dirty="0" smtClean="0">
                <a:solidFill>
                  <a:srgbClr val="17365D"/>
                </a:solidFill>
                <a:latin typeface="Open Sans"/>
                <a:ea typeface="Open Sans"/>
                <a:cs typeface="Open Sans"/>
                <a:sym typeface="Open Sans"/>
              </a:rPr>
              <a:t>digital, basado </a:t>
            </a:r>
            <a:r>
              <a:rPr lang="es-ES" sz="1800" dirty="0">
                <a:solidFill>
                  <a:srgbClr val="17365D"/>
                </a:solidFill>
                <a:latin typeface="Open Sans"/>
                <a:ea typeface="Open Sans"/>
                <a:cs typeface="Open Sans"/>
                <a:sym typeface="Open Sans"/>
              </a:rPr>
              <a:t>en objetos de </a:t>
            </a:r>
            <a:r>
              <a:rPr lang="es-ES" sz="1800" dirty="0" smtClean="0">
                <a:solidFill>
                  <a:srgbClr val="17365D"/>
                </a:solidFill>
                <a:latin typeface="Open Sans"/>
                <a:ea typeface="Open Sans"/>
                <a:cs typeface="Open Sans"/>
                <a:sym typeface="Open Sans"/>
              </a:rPr>
              <a:t>aprendizaje.</a:t>
            </a:r>
          </a:p>
          <a:p>
            <a:pPr marL="317500" lvl="0" indent="-571500">
              <a:buClr>
                <a:srgbClr val="17365D"/>
              </a:buClr>
              <a:buSzPts val="4000"/>
              <a:buFont typeface="Courier New" panose="02070309020205020404" pitchFamily="49" charset="0"/>
              <a:buChar char="o"/>
            </a:pPr>
            <a:r>
              <a:rPr lang="es-ES" sz="1800" dirty="0">
                <a:solidFill>
                  <a:srgbClr val="17365D"/>
                </a:solidFill>
                <a:latin typeface="Open Sans"/>
                <a:ea typeface="Open Sans"/>
                <a:cs typeface="Open Sans"/>
                <a:sym typeface="Open Sans"/>
              </a:rPr>
              <a:t>Diseñar el multiplexor y configurar la etapa de transmisión que integra las piezas audiovisuales, EWBS y </a:t>
            </a:r>
            <a:r>
              <a:rPr lang="es-ES" sz="1800" dirty="0" err="1" smtClean="0">
                <a:solidFill>
                  <a:srgbClr val="17365D"/>
                </a:solidFill>
                <a:latin typeface="Open Sans"/>
                <a:ea typeface="Open Sans"/>
                <a:cs typeface="Open Sans"/>
                <a:sym typeface="Open Sans"/>
              </a:rPr>
              <a:t>Ginga</a:t>
            </a:r>
            <a:r>
              <a:rPr lang="es-ES" sz="1800" dirty="0" smtClean="0">
                <a:solidFill>
                  <a:srgbClr val="17365D"/>
                </a:solidFill>
                <a:latin typeface="Open Sans"/>
                <a:ea typeface="Open Sans"/>
                <a:cs typeface="Open Sans"/>
                <a:sym typeface="Open Sans"/>
              </a:rPr>
              <a:t>.</a:t>
            </a:r>
          </a:p>
          <a:p>
            <a:pPr marL="317500" lvl="0" indent="-571500">
              <a:buClr>
                <a:srgbClr val="17365D"/>
              </a:buClr>
              <a:buSzPts val="4000"/>
              <a:buFont typeface="Courier New" panose="02070309020205020404" pitchFamily="49" charset="0"/>
              <a:buChar char="o"/>
            </a:pPr>
            <a:r>
              <a:rPr lang="es-ES" sz="1800" dirty="0" smtClean="0">
                <a:solidFill>
                  <a:srgbClr val="17365D"/>
                </a:solidFill>
                <a:latin typeface="Open Sans"/>
                <a:ea typeface="Open Sans"/>
                <a:cs typeface="Open Sans"/>
                <a:sym typeface="Open Sans"/>
              </a:rPr>
              <a:t>Usabilidad </a:t>
            </a:r>
            <a:r>
              <a:rPr lang="es-ES" sz="1800" dirty="0">
                <a:solidFill>
                  <a:srgbClr val="17365D"/>
                </a:solidFill>
                <a:latin typeface="Open Sans"/>
                <a:ea typeface="Open Sans"/>
                <a:cs typeface="Open Sans"/>
                <a:sym typeface="Open Sans"/>
              </a:rPr>
              <a:t>para evaluar el sistema interactivo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ctrTitle"/>
          </p:nvPr>
        </p:nvSpPr>
        <p:spPr>
          <a:xfrm>
            <a:off x="1187624" y="764704"/>
            <a:ext cx="6912768" cy="122413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88888"/>
              </a:buClr>
              <a:buSzPts val="4000"/>
              <a:buFont typeface="Open Sans"/>
              <a:buNone/>
            </a:pPr>
            <a:r>
              <a:rPr lang="es-EC" sz="4000" b="1">
                <a:solidFill>
                  <a:srgbClr val="888888"/>
                </a:solidFill>
              </a:rPr>
              <a:t>RESULTADOS</a:t>
            </a:r>
            <a:endParaRPr/>
          </a:p>
        </p:txBody>
      </p:sp>
      <p:sp>
        <p:nvSpPr>
          <p:cNvPr id="93" name="Google Shape;93;p4"/>
          <p:cNvSpPr txBox="1">
            <a:spLocks noGrp="1"/>
          </p:cNvSpPr>
          <p:nvPr>
            <p:ph type="subTitle" idx="1"/>
          </p:nvPr>
        </p:nvSpPr>
        <p:spPr>
          <a:xfrm>
            <a:off x="827584" y="2276872"/>
            <a:ext cx="7632848" cy="3168352"/>
          </a:xfrm>
          <a:prstGeom prst="rect">
            <a:avLst/>
          </a:prstGeom>
          <a:noFill/>
          <a:ln>
            <a:noFill/>
          </a:ln>
        </p:spPr>
        <p:txBody>
          <a:bodyPr spcFirstLastPara="1" wrap="square" lIns="91425" tIns="45700" rIns="91425" bIns="45700" anchor="t" anchorCtr="0">
            <a:normAutofit fontScale="92500" lnSpcReduction="10000"/>
          </a:bodyPr>
          <a:lstStyle/>
          <a:p>
            <a:pPr marL="514350" lvl="0" indent="-514350" algn="l" rtl="0">
              <a:spcBef>
                <a:spcPts val="0"/>
              </a:spcBef>
              <a:spcAft>
                <a:spcPts val="0"/>
              </a:spcAft>
              <a:buClr>
                <a:srgbClr val="17365D"/>
              </a:buClr>
              <a:buSzPts val="3200"/>
              <a:buFont typeface="+mj-lt"/>
              <a:buAutoNum type="arabicPeriod"/>
            </a:pPr>
            <a:r>
              <a:rPr lang="es-EC" dirty="0" smtClean="0">
                <a:solidFill>
                  <a:srgbClr val="17365D"/>
                </a:solidFill>
              </a:rPr>
              <a:t>Generador de códigos para TDT</a:t>
            </a:r>
          </a:p>
          <a:p>
            <a:pPr marL="514350" lvl="0" indent="-514350" algn="l" rtl="0">
              <a:spcBef>
                <a:spcPts val="0"/>
              </a:spcBef>
              <a:spcAft>
                <a:spcPts val="0"/>
              </a:spcAft>
              <a:buClr>
                <a:srgbClr val="17365D"/>
              </a:buClr>
              <a:buSzPts val="3200"/>
              <a:buFont typeface="+mj-lt"/>
              <a:buAutoNum type="arabicPeriod"/>
            </a:pPr>
            <a:r>
              <a:rPr lang="es-EC" dirty="0" smtClean="0">
                <a:solidFill>
                  <a:srgbClr val="17365D"/>
                </a:solidFill>
              </a:rPr>
              <a:t>TDT app integrada con visualizador IDE</a:t>
            </a:r>
          </a:p>
          <a:p>
            <a:pPr marL="514350" lvl="0" indent="-514350" algn="l">
              <a:spcBef>
                <a:spcPts val="0"/>
              </a:spcBef>
              <a:buClr>
                <a:srgbClr val="17365D"/>
              </a:buClr>
              <a:buFont typeface="+mj-lt"/>
              <a:buAutoNum type="arabicPeriod"/>
            </a:pPr>
            <a:r>
              <a:rPr lang="es-ES" dirty="0" smtClean="0">
                <a:solidFill>
                  <a:srgbClr val="17365D"/>
                </a:solidFill>
              </a:rPr>
              <a:t>App TDT con OA</a:t>
            </a:r>
            <a:r>
              <a:rPr lang="es-ES" dirty="0">
                <a:solidFill>
                  <a:srgbClr val="17365D"/>
                </a:solidFill>
              </a:rPr>
              <a:t>, </a:t>
            </a:r>
            <a:r>
              <a:rPr lang="es-ES" dirty="0" smtClean="0">
                <a:solidFill>
                  <a:srgbClr val="17365D"/>
                </a:solidFill>
              </a:rPr>
              <a:t>basada y validada por la SNGRE</a:t>
            </a:r>
          </a:p>
          <a:p>
            <a:pPr marL="514350" lvl="0" indent="-514350" algn="l">
              <a:spcBef>
                <a:spcPts val="0"/>
              </a:spcBef>
              <a:buClr>
                <a:srgbClr val="17365D"/>
              </a:buClr>
              <a:buFont typeface="+mj-lt"/>
              <a:buAutoNum type="arabicPeriod"/>
            </a:pPr>
            <a:r>
              <a:rPr lang="es-ES" dirty="0" smtClean="0">
                <a:solidFill>
                  <a:srgbClr val="17365D"/>
                </a:solidFill>
              </a:rPr>
              <a:t>Aportar a la oficialización de EWBS en el protocolo ISDB-T Nacional</a:t>
            </a:r>
          </a:p>
          <a:p>
            <a:pPr marL="514350" lvl="0" indent="-514350" algn="l">
              <a:spcBef>
                <a:spcPts val="0"/>
              </a:spcBef>
              <a:buClr>
                <a:srgbClr val="17365D"/>
              </a:buClr>
              <a:buFont typeface="+mj-lt"/>
              <a:buAutoNum type="arabicPeriod"/>
            </a:pPr>
            <a:r>
              <a:rPr lang="es-ES" dirty="0" smtClean="0">
                <a:solidFill>
                  <a:srgbClr val="17365D"/>
                </a:solidFill>
              </a:rPr>
              <a:t>Publicaciones, eventos de difusión</a:t>
            </a:r>
            <a:endParaRPr lang="es-ES" dirty="0">
              <a:solidFill>
                <a:srgbClr val="17365D"/>
              </a:solidFill>
            </a:endParaRPr>
          </a:p>
          <a:p>
            <a:pPr marL="514350" lvl="0" indent="-514350" algn="l" rtl="0">
              <a:spcBef>
                <a:spcPts val="0"/>
              </a:spcBef>
              <a:spcAft>
                <a:spcPts val="0"/>
              </a:spcAft>
              <a:buClr>
                <a:srgbClr val="17365D"/>
              </a:buClr>
              <a:buSzPts val="3200"/>
              <a:buFont typeface="+mj-lt"/>
              <a:buAutoNum type="arabicPeriod"/>
            </a:pPr>
            <a:endParaRPr lang="es-EC" dirty="0" smtClean="0">
              <a:solidFill>
                <a:srgbClr val="17365D"/>
              </a:solidFill>
            </a:endParaRPr>
          </a:p>
          <a:p>
            <a:pPr marL="0" lvl="0" indent="0" algn="ctr" rtl="0">
              <a:spcBef>
                <a:spcPts val="0"/>
              </a:spcBef>
              <a:spcAft>
                <a:spcPts val="0"/>
              </a:spcAft>
              <a:buClr>
                <a:srgbClr val="17365D"/>
              </a:buClr>
              <a:buSzPts val="32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
          <p:cNvSpPr txBox="1">
            <a:spLocks noGrp="1"/>
          </p:cNvSpPr>
          <p:nvPr>
            <p:ph type="title"/>
          </p:nvPr>
        </p:nvSpPr>
        <p:spPr>
          <a:xfrm>
            <a:off x="1004981" y="1210294"/>
            <a:ext cx="6946323" cy="591173"/>
          </a:xfrm>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a:latin typeface="Helvetica Neue"/>
                <a:ea typeface="Helvetica Neue"/>
                <a:cs typeface="Helvetica Neue"/>
                <a:sym typeface="Helvetica Neue"/>
              </a:rPr>
              <a:t>SELECCIÓN Y VISUALIZACIÓN DEL ÁREA DE EMERGENCIA EN EL VISOR DE MAPAS IDE-UCUENCA</a:t>
            </a:r>
            <a:endParaRPr sz="2100">
              <a:latin typeface="Helvetica Neue"/>
              <a:ea typeface="Helvetica Neue"/>
              <a:cs typeface="Helvetica Neue"/>
              <a:sym typeface="Helvetica Neue"/>
            </a:endParaRPr>
          </a:p>
        </p:txBody>
      </p:sp>
      <p:pic>
        <p:nvPicPr>
          <p:cNvPr id="504" name="Google Shape;504;p8" descr="visor_tdt.PNG"/>
          <p:cNvPicPr preferRelativeResize="0"/>
          <p:nvPr/>
        </p:nvPicPr>
        <p:blipFill rotWithShape="1">
          <a:blip r:embed="rId3">
            <a:alphaModFix/>
          </a:blip>
          <a:srcRect/>
          <a:stretch/>
        </p:blipFill>
        <p:spPr>
          <a:xfrm>
            <a:off x="1731733" y="2268607"/>
            <a:ext cx="5742494" cy="2954814"/>
          </a:xfrm>
          <a:prstGeom prst="rect">
            <a:avLst/>
          </a:prstGeom>
          <a:noFill/>
          <a:ln>
            <a:noFill/>
          </a:ln>
        </p:spPr>
      </p:pic>
      <p:sp>
        <p:nvSpPr>
          <p:cNvPr id="505" name="Google Shape;505;p8"/>
          <p:cNvSpPr txBox="1">
            <a:spLocks noGrp="1"/>
          </p:cNvSpPr>
          <p:nvPr>
            <p:ph type="ftr" idx="11"/>
          </p:nvPr>
        </p:nvSpPr>
        <p:spPr>
          <a:xfrm>
            <a:off x="685331" y="5269707"/>
            <a:ext cx="5004665" cy="273844"/>
          </a:xfrm>
          <a:prstGeom prst="rect">
            <a:avLst/>
          </a:prstGeom>
          <a:noFill/>
          <a:ln>
            <a:noFill/>
          </a:ln>
        </p:spPr>
        <p:txBody>
          <a:bodyPr spcFirstLastPara="1" wrap="square" lIns="68569" tIns="34275" rIns="68569" bIns="34275" anchor="ctr" anchorCtr="0">
            <a:noAutofit/>
          </a:bodyPr>
          <a:lstStyle/>
          <a:p>
            <a:pPr algn="l"/>
            <a:r>
              <a:rPr lang="es-EC"/>
              <a:t>Presentación SNGRE - 07/03/2019</a:t>
            </a:r>
            <a:endParaRPr/>
          </a:p>
        </p:txBody>
      </p:sp>
      <p:sp>
        <p:nvSpPr>
          <p:cNvPr id="506" name="Google Shape;506;p8"/>
          <p:cNvSpPr txBox="1">
            <a:spLocks noGrp="1"/>
          </p:cNvSpPr>
          <p:nvPr>
            <p:ph type="sldNum" idx="12"/>
          </p:nvPr>
        </p:nvSpPr>
        <p:spPr>
          <a:xfrm>
            <a:off x="7885509" y="5269707"/>
            <a:ext cx="573161" cy="273844"/>
          </a:xfrm>
          <a:prstGeom prst="rect">
            <a:avLst/>
          </a:prstGeom>
          <a:noFill/>
          <a:ln>
            <a:noFill/>
          </a:ln>
        </p:spPr>
        <p:txBody>
          <a:bodyPr spcFirstLastPara="1" wrap="square" lIns="68569" tIns="34275" rIns="68569" bIns="34275" anchor="ctr" anchorCtr="0">
            <a:noAutofit/>
          </a:bodyPr>
          <a:lstStyle/>
          <a:p>
            <a:pPr algn="r">
              <a:buSzPts val="1000"/>
            </a:pPr>
            <a:fld id="{00000000-1234-1234-1234-123412341234}" type="slidenum">
              <a:rPr lang="es-EC"/>
              <a:pPr algn="r">
                <a:buSzPts val="1000"/>
              </a:pPr>
              <a:t>5</a:t>
            </a:fld>
            <a:endParaRPr/>
          </a:p>
        </p:txBody>
      </p:sp>
    </p:spTree>
    <p:extLst>
      <p:ext uri="{BB962C8B-B14F-4D97-AF65-F5344CB8AC3E}">
        <p14:creationId xmlns:p14="http://schemas.microsoft.com/office/powerpoint/2010/main" val="79567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9"/>
          <p:cNvSpPr txBox="1">
            <a:spLocks noGrp="1"/>
          </p:cNvSpPr>
          <p:nvPr>
            <p:ph type="title"/>
          </p:nvPr>
        </p:nvSpPr>
        <p:spPr>
          <a:xfrm>
            <a:off x="2299271" y="1750063"/>
            <a:ext cx="4610345" cy="301625"/>
          </a:xfrm>
          <a:prstGeom prst="rect">
            <a:avLst/>
          </a:prstGeom>
          <a:noFill/>
          <a:ln>
            <a:noFill/>
          </a:ln>
        </p:spPr>
        <p:txBody>
          <a:bodyPr spcFirstLastPara="1" wrap="square" lIns="68569" tIns="34275" rIns="68569" bIns="34275" anchor="ctr" anchorCtr="0">
            <a:noAutofit/>
          </a:bodyPr>
          <a:lstStyle/>
          <a:p>
            <a:pPr>
              <a:lnSpc>
                <a:spcPct val="90000"/>
              </a:lnSpc>
              <a:buSzPts val="2100"/>
            </a:pPr>
            <a:r>
              <a:rPr lang="es-EC" sz="1575">
                <a:latin typeface="Helvetica Neue"/>
                <a:ea typeface="Helvetica Neue"/>
                <a:cs typeface="Helvetica Neue"/>
                <a:sym typeface="Helvetica Neue"/>
              </a:rPr>
              <a:t>PRUEBAS DE TRANSMISIÓN DESDE </a:t>
            </a:r>
            <a:br>
              <a:rPr lang="es-EC" sz="1575">
                <a:latin typeface="Helvetica Neue"/>
                <a:ea typeface="Helvetica Neue"/>
                <a:cs typeface="Helvetica Neue"/>
                <a:sym typeface="Helvetica Neue"/>
              </a:rPr>
            </a:br>
            <a:r>
              <a:rPr lang="es-EC" sz="1575">
                <a:latin typeface="Helvetica Neue"/>
                <a:ea typeface="Helvetica Neue"/>
                <a:cs typeface="Helvetica Neue"/>
                <a:sym typeface="Helvetica Neue"/>
              </a:rPr>
              <a:t>ESTUDIOS TELESUCESOS</a:t>
            </a:r>
            <a:endParaRPr sz="1575">
              <a:latin typeface="Helvetica Neue"/>
              <a:ea typeface="Helvetica Neue"/>
              <a:cs typeface="Helvetica Neue"/>
              <a:sym typeface="Helvetica Neue"/>
            </a:endParaRPr>
          </a:p>
        </p:txBody>
      </p:sp>
      <p:pic>
        <p:nvPicPr>
          <p:cNvPr id="512" name="Google Shape;512;p9"/>
          <p:cNvPicPr preferRelativeResize="0"/>
          <p:nvPr/>
        </p:nvPicPr>
        <p:blipFill rotWithShape="1">
          <a:blip r:embed="rId3">
            <a:alphaModFix/>
          </a:blip>
          <a:srcRect/>
          <a:stretch/>
        </p:blipFill>
        <p:spPr>
          <a:xfrm>
            <a:off x="1272836" y="2400543"/>
            <a:ext cx="6629847" cy="3281060"/>
          </a:xfrm>
          <a:prstGeom prst="rect">
            <a:avLst/>
          </a:prstGeom>
          <a:noFill/>
          <a:ln>
            <a:noFill/>
          </a:ln>
        </p:spPr>
      </p:pic>
      <p:pic>
        <p:nvPicPr>
          <p:cNvPr id="513" name="Google Shape;513;p9"/>
          <p:cNvPicPr preferRelativeResize="0"/>
          <p:nvPr/>
        </p:nvPicPr>
        <p:blipFill rotWithShape="1">
          <a:blip r:embed="rId4">
            <a:alphaModFix/>
          </a:blip>
          <a:srcRect/>
          <a:stretch/>
        </p:blipFill>
        <p:spPr>
          <a:xfrm>
            <a:off x="5299867" y="2486675"/>
            <a:ext cx="939131" cy="516100"/>
          </a:xfrm>
          <a:prstGeom prst="rect">
            <a:avLst/>
          </a:prstGeom>
          <a:noFill/>
          <a:ln>
            <a:noFill/>
          </a:ln>
        </p:spPr>
      </p:pic>
      <p:cxnSp>
        <p:nvCxnSpPr>
          <p:cNvPr id="514" name="Google Shape;514;p9"/>
          <p:cNvCxnSpPr/>
          <p:nvPr/>
        </p:nvCxnSpPr>
        <p:spPr>
          <a:xfrm>
            <a:off x="5299870" y="3035024"/>
            <a:ext cx="54675" cy="15975"/>
          </a:xfrm>
          <a:prstGeom prst="curvedConnector3">
            <a:avLst>
              <a:gd name="adj1" fmla="val 50000"/>
            </a:avLst>
          </a:prstGeom>
          <a:noFill/>
          <a:ln w="34925" cap="flat" cmpd="sng">
            <a:solidFill>
              <a:schemeClr val="accent2"/>
            </a:solidFill>
            <a:prstDash val="solid"/>
            <a:round/>
            <a:headEnd type="none" w="sm" len="sm"/>
            <a:tailEnd type="triangle" w="med" len="med"/>
          </a:ln>
        </p:spPr>
      </p:cxnSp>
      <p:sp>
        <p:nvSpPr>
          <p:cNvPr id="515" name="Google Shape;515;p9"/>
          <p:cNvSpPr txBox="1"/>
          <p:nvPr/>
        </p:nvSpPr>
        <p:spPr>
          <a:xfrm>
            <a:off x="4800335" y="2985476"/>
            <a:ext cx="370896" cy="214761"/>
          </a:xfrm>
          <a:prstGeom prst="rect">
            <a:avLst/>
          </a:prstGeom>
          <a:noFill/>
          <a:ln>
            <a:noFill/>
          </a:ln>
        </p:spPr>
        <p:txBody>
          <a:bodyPr spcFirstLastPara="1" wrap="square" lIns="51431" tIns="25706" rIns="51431" bIns="25706" anchor="ctr" anchorCtr="0">
            <a:normAutofit/>
          </a:bodyPr>
          <a:lstStyle/>
          <a:p>
            <a:pPr>
              <a:lnSpc>
                <a:spcPct val="90000"/>
              </a:lnSpc>
              <a:buClr>
                <a:srgbClr val="FF0000"/>
              </a:buClr>
              <a:buSzPts val="1200"/>
            </a:pPr>
            <a:r>
              <a:rPr lang="es-EC" sz="900">
                <a:solidFill>
                  <a:srgbClr val="FF0000"/>
                </a:solidFill>
                <a:latin typeface="Helvetica Neue"/>
                <a:ea typeface="Helvetica Neue"/>
                <a:cs typeface="Helvetica Neue"/>
                <a:sym typeface="Helvetica Neue"/>
              </a:rPr>
              <a:t>BTS</a:t>
            </a:r>
            <a:endParaRPr sz="900">
              <a:solidFill>
                <a:srgbClr val="FF0000"/>
              </a:solidFill>
              <a:latin typeface="Helvetica Neue"/>
              <a:ea typeface="Helvetica Neue"/>
              <a:cs typeface="Helvetica Neue"/>
              <a:sym typeface="Helvetica Neue"/>
            </a:endParaRPr>
          </a:p>
        </p:txBody>
      </p:sp>
      <p:pic>
        <p:nvPicPr>
          <p:cNvPr id="516" name="Google Shape;516;p9"/>
          <p:cNvPicPr preferRelativeResize="0"/>
          <p:nvPr/>
        </p:nvPicPr>
        <p:blipFill rotWithShape="1">
          <a:blip r:embed="rId5">
            <a:alphaModFix/>
          </a:blip>
          <a:srcRect/>
          <a:stretch/>
        </p:blipFill>
        <p:spPr>
          <a:xfrm>
            <a:off x="5204815" y="3091163"/>
            <a:ext cx="499796" cy="420140"/>
          </a:xfrm>
          <a:prstGeom prst="ellipse">
            <a:avLst/>
          </a:prstGeom>
          <a:noFill/>
          <a:ln>
            <a:noFill/>
          </a:ln>
        </p:spPr>
      </p:pic>
      <p:sp>
        <p:nvSpPr>
          <p:cNvPr id="517" name="Google Shape;517;p9"/>
          <p:cNvSpPr txBox="1"/>
          <p:nvPr/>
        </p:nvSpPr>
        <p:spPr>
          <a:xfrm>
            <a:off x="1437532" y="4041074"/>
            <a:ext cx="1241754" cy="484718"/>
          </a:xfrm>
          <a:prstGeom prst="rect">
            <a:avLst/>
          </a:prstGeom>
          <a:noFill/>
          <a:ln>
            <a:noFill/>
          </a:ln>
        </p:spPr>
        <p:txBody>
          <a:bodyPr spcFirstLastPara="1" wrap="square" lIns="68569" tIns="34275" rIns="68569" bIns="34275" anchor="t" anchorCtr="0">
            <a:spAutoFit/>
          </a:bodyPr>
          <a:lstStyle/>
          <a:p>
            <a:pPr>
              <a:buSzPts val="900"/>
            </a:pPr>
            <a:r>
              <a:rPr lang="es-EC" sz="675" b="1">
                <a:solidFill>
                  <a:schemeClr val="dk1"/>
                </a:solidFill>
                <a:latin typeface="Helvetica Neue"/>
                <a:ea typeface="Helvetica Neue"/>
                <a:cs typeface="Helvetica Neue"/>
                <a:sym typeface="Helvetica Neue"/>
              </a:rPr>
              <a:t>Telesucesos</a:t>
            </a:r>
            <a:endParaRPr sz="675" b="1">
              <a:solidFill>
                <a:schemeClr val="dk1"/>
              </a:solidFill>
              <a:latin typeface="Helvetica Neue"/>
              <a:ea typeface="Helvetica Neue"/>
              <a:cs typeface="Helvetica Neue"/>
              <a:sym typeface="Helvetica Neue"/>
            </a:endParaRPr>
          </a:p>
          <a:p>
            <a:pPr>
              <a:buSzPts val="900"/>
            </a:pPr>
            <a:r>
              <a:rPr lang="es-EC" sz="675">
                <a:solidFill>
                  <a:schemeClr val="dk1"/>
                </a:solidFill>
                <a:latin typeface="Helvetica Neue"/>
                <a:ea typeface="Helvetica Neue"/>
                <a:cs typeface="Helvetica Neue"/>
                <a:sym typeface="Helvetica Neue"/>
              </a:rPr>
              <a:t>Canal 41</a:t>
            </a:r>
            <a:endParaRPr sz="1050"/>
          </a:p>
          <a:p>
            <a:pPr>
              <a:buSzPts val="900"/>
            </a:pPr>
            <a:r>
              <a:rPr lang="es-EC" sz="675">
                <a:solidFill>
                  <a:schemeClr val="dk1"/>
                </a:solidFill>
                <a:latin typeface="Helvetica Neue"/>
                <a:ea typeface="Helvetica Neue"/>
                <a:cs typeface="Helvetica Neue"/>
                <a:sym typeface="Helvetica Neue"/>
              </a:rPr>
              <a:t>Digital 29.1</a:t>
            </a:r>
            <a:endParaRPr sz="1050"/>
          </a:p>
          <a:p>
            <a:pPr>
              <a:buSzPts val="900"/>
            </a:pPr>
            <a:r>
              <a:rPr lang="es-EC" sz="675">
                <a:solidFill>
                  <a:schemeClr val="dk1"/>
                </a:solidFill>
                <a:latin typeface="Helvetica Neue"/>
                <a:ea typeface="Helvetica Neue"/>
                <a:cs typeface="Helvetica Neue"/>
                <a:sym typeface="Helvetica Neue"/>
              </a:rPr>
              <a:t>Frecuencia 635,143 MHz</a:t>
            </a:r>
            <a:endParaRPr sz="1050"/>
          </a:p>
        </p:txBody>
      </p:sp>
    </p:spTree>
    <p:extLst>
      <p:ext uri="{BB962C8B-B14F-4D97-AF65-F5344CB8AC3E}">
        <p14:creationId xmlns:p14="http://schemas.microsoft.com/office/powerpoint/2010/main" val="63837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0"/>
          <p:cNvSpPr txBox="1">
            <a:spLocks noGrp="1"/>
          </p:cNvSpPr>
          <p:nvPr>
            <p:ph type="title"/>
          </p:nvPr>
        </p:nvSpPr>
        <p:spPr>
          <a:xfrm>
            <a:off x="2299271" y="1750063"/>
            <a:ext cx="4610345" cy="301625"/>
          </a:xfrm>
          <a:prstGeom prst="rect">
            <a:avLst/>
          </a:prstGeom>
          <a:noFill/>
          <a:ln>
            <a:noFill/>
          </a:ln>
        </p:spPr>
        <p:txBody>
          <a:bodyPr spcFirstLastPara="1" wrap="square" lIns="68569" tIns="34275" rIns="68569" bIns="34275" anchor="ctr" anchorCtr="0">
            <a:noAutofit/>
          </a:bodyPr>
          <a:lstStyle/>
          <a:p>
            <a:pPr>
              <a:lnSpc>
                <a:spcPct val="90000"/>
              </a:lnSpc>
              <a:buSzPts val="2100"/>
            </a:pPr>
            <a:r>
              <a:rPr lang="es-EC" sz="1575">
                <a:latin typeface="Helvetica Neue"/>
                <a:ea typeface="Helvetica Neue"/>
                <a:cs typeface="Helvetica Neue"/>
                <a:sym typeface="Helvetica Neue"/>
              </a:rPr>
              <a:t>PRUEBAS DE TRANSMISIÓN DESDE </a:t>
            </a:r>
            <a:br>
              <a:rPr lang="es-EC" sz="1575">
                <a:latin typeface="Helvetica Neue"/>
                <a:ea typeface="Helvetica Neue"/>
                <a:cs typeface="Helvetica Neue"/>
                <a:sym typeface="Helvetica Neue"/>
              </a:rPr>
            </a:br>
            <a:r>
              <a:rPr lang="es-EC" sz="1575">
                <a:latin typeface="Helvetica Neue"/>
                <a:ea typeface="Helvetica Neue"/>
                <a:cs typeface="Helvetica Neue"/>
                <a:sym typeface="Helvetica Neue"/>
              </a:rPr>
              <a:t>ESTUDIOS TELESUCESOS</a:t>
            </a:r>
            <a:endParaRPr sz="1575">
              <a:latin typeface="Helvetica Neue"/>
              <a:ea typeface="Helvetica Neue"/>
              <a:cs typeface="Helvetica Neue"/>
              <a:sym typeface="Helvetica Neue"/>
            </a:endParaRPr>
          </a:p>
        </p:txBody>
      </p:sp>
      <p:sp>
        <p:nvSpPr>
          <p:cNvPr id="523" name="Google Shape;523;p10"/>
          <p:cNvSpPr txBox="1"/>
          <p:nvPr/>
        </p:nvSpPr>
        <p:spPr>
          <a:xfrm>
            <a:off x="3962007" y="1938008"/>
            <a:ext cx="1649977" cy="601614"/>
          </a:xfrm>
          <a:prstGeom prst="rect">
            <a:avLst/>
          </a:prstGeom>
          <a:noFill/>
          <a:ln>
            <a:noFill/>
          </a:ln>
        </p:spPr>
        <p:txBody>
          <a:bodyPr spcFirstLastPara="1" wrap="square" lIns="51431" tIns="25706" rIns="51431" bIns="25706" anchor="ctr" anchorCtr="0">
            <a:normAutofit/>
          </a:bodyPr>
          <a:lstStyle/>
          <a:p>
            <a:pPr>
              <a:lnSpc>
                <a:spcPct val="90000"/>
              </a:lnSpc>
              <a:buClr>
                <a:schemeClr val="dk1"/>
              </a:buClr>
              <a:buSzPts val="1200"/>
            </a:pPr>
            <a:r>
              <a:rPr lang="es-EC" sz="900">
                <a:solidFill>
                  <a:schemeClr val="dk1"/>
                </a:solidFill>
                <a:latin typeface="Helvetica Neue"/>
                <a:ea typeface="Helvetica Neue"/>
                <a:cs typeface="Helvetica Neue"/>
                <a:sym typeface="Helvetica Neue"/>
              </a:rPr>
              <a:t>15 de febrero de 2017</a:t>
            </a:r>
            <a:endParaRPr sz="900">
              <a:solidFill>
                <a:schemeClr val="dk1"/>
              </a:solidFill>
              <a:latin typeface="Helvetica Neue"/>
              <a:ea typeface="Helvetica Neue"/>
              <a:cs typeface="Helvetica Neue"/>
              <a:sym typeface="Helvetica Neue"/>
            </a:endParaRPr>
          </a:p>
        </p:txBody>
      </p:sp>
      <p:pic>
        <p:nvPicPr>
          <p:cNvPr id="6" name="ew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9272" y="2625958"/>
            <a:ext cx="4026902" cy="2279378"/>
          </a:xfrm>
          <a:prstGeom prst="rect">
            <a:avLst/>
          </a:prstGeom>
        </p:spPr>
      </p:pic>
      <p:pic>
        <p:nvPicPr>
          <p:cNvPr id="7" name="Imagen 6"/>
          <p:cNvPicPr/>
          <p:nvPr/>
        </p:nvPicPr>
        <p:blipFill>
          <a:blip r:embed="rId6" cstate="print">
            <a:extLst>
              <a:ext uri="{28A0092B-C50C-407E-A947-70E740481C1C}">
                <a14:useLocalDpi xmlns:a14="http://schemas.microsoft.com/office/drawing/2010/main" val="0"/>
              </a:ext>
            </a:extLst>
          </a:blip>
          <a:stretch>
            <a:fillRect/>
          </a:stretch>
        </p:blipFill>
        <p:spPr>
          <a:xfrm>
            <a:off x="6696313" y="4385767"/>
            <a:ext cx="823115" cy="805640"/>
          </a:xfrm>
          <a:prstGeom prst="rect">
            <a:avLst/>
          </a:prstGeom>
        </p:spPr>
      </p:pic>
    </p:spTree>
    <p:extLst>
      <p:ext uri="{BB962C8B-B14F-4D97-AF65-F5344CB8AC3E}">
        <p14:creationId xmlns:p14="http://schemas.microsoft.com/office/powerpoint/2010/main" val="200089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1"/>
          <p:cNvSpPr txBox="1">
            <a:spLocks noGrp="1"/>
          </p:cNvSpPr>
          <p:nvPr>
            <p:ph type="title"/>
          </p:nvPr>
        </p:nvSpPr>
        <p:spPr>
          <a:xfrm>
            <a:off x="2299271" y="1750063"/>
            <a:ext cx="4610345" cy="301625"/>
          </a:xfrm>
          <a:prstGeom prst="rect">
            <a:avLst/>
          </a:prstGeom>
          <a:noFill/>
          <a:ln>
            <a:noFill/>
          </a:ln>
        </p:spPr>
        <p:txBody>
          <a:bodyPr spcFirstLastPara="1" wrap="square" lIns="68569" tIns="34275" rIns="68569" bIns="34275" anchor="ctr" anchorCtr="0">
            <a:noAutofit/>
          </a:bodyPr>
          <a:lstStyle/>
          <a:p>
            <a:pPr>
              <a:lnSpc>
                <a:spcPct val="90000"/>
              </a:lnSpc>
              <a:buSzPts val="2100"/>
            </a:pPr>
            <a:r>
              <a:rPr lang="es-EC" sz="1575">
                <a:latin typeface="Helvetica Neue"/>
                <a:ea typeface="Helvetica Neue"/>
                <a:cs typeface="Helvetica Neue"/>
                <a:sym typeface="Helvetica Neue"/>
              </a:rPr>
              <a:t>PRUEBAS DE EWBS EN LA CIUDAD DE QUITO</a:t>
            </a:r>
            <a:endParaRPr sz="1575">
              <a:latin typeface="Helvetica Neue"/>
              <a:ea typeface="Helvetica Neue"/>
              <a:cs typeface="Helvetica Neue"/>
              <a:sym typeface="Helvetica Neue"/>
            </a:endParaRPr>
          </a:p>
        </p:txBody>
      </p:sp>
      <p:pic>
        <p:nvPicPr>
          <p:cNvPr id="531" name="Google Shape;531;p11"/>
          <p:cNvPicPr preferRelativeResize="0"/>
          <p:nvPr/>
        </p:nvPicPr>
        <p:blipFill rotWithShape="1">
          <a:blip r:embed="rId3">
            <a:alphaModFix/>
          </a:blip>
          <a:srcRect/>
          <a:stretch/>
        </p:blipFill>
        <p:spPr>
          <a:xfrm>
            <a:off x="5493054" y="3691958"/>
            <a:ext cx="1344996" cy="1008747"/>
          </a:xfrm>
          <a:prstGeom prst="rect">
            <a:avLst/>
          </a:prstGeom>
          <a:noFill/>
          <a:ln>
            <a:noFill/>
          </a:ln>
        </p:spPr>
      </p:pic>
      <p:pic>
        <p:nvPicPr>
          <p:cNvPr id="532" name="Google Shape;532;p11"/>
          <p:cNvPicPr preferRelativeResize="0"/>
          <p:nvPr/>
        </p:nvPicPr>
        <p:blipFill rotWithShape="1">
          <a:blip r:embed="rId4">
            <a:alphaModFix/>
          </a:blip>
          <a:srcRect/>
          <a:stretch/>
        </p:blipFill>
        <p:spPr>
          <a:xfrm>
            <a:off x="5533258" y="4769404"/>
            <a:ext cx="1349507" cy="1012130"/>
          </a:xfrm>
          <a:prstGeom prst="rect">
            <a:avLst/>
          </a:prstGeom>
          <a:noFill/>
          <a:ln>
            <a:noFill/>
          </a:ln>
        </p:spPr>
      </p:pic>
      <p:pic>
        <p:nvPicPr>
          <p:cNvPr id="533" name="Google Shape;533;p11"/>
          <p:cNvPicPr preferRelativeResize="0"/>
          <p:nvPr/>
        </p:nvPicPr>
        <p:blipFill rotWithShape="1">
          <a:blip r:embed="rId5">
            <a:alphaModFix/>
          </a:blip>
          <a:srcRect/>
          <a:stretch/>
        </p:blipFill>
        <p:spPr>
          <a:xfrm>
            <a:off x="5533257" y="2573381"/>
            <a:ext cx="1318712" cy="989034"/>
          </a:xfrm>
          <a:prstGeom prst="rect">
            <a:avLst/>
          </a:prstGeom>
          <a:noFill/>
          <a:ln>
            <a:noFill/>
          </a:ln>
        </p:spPr>
      </p:pic>
      <p:sp>
        <p:nvSpPr>
          <p:cNvPr id="534" name="Google Shape;534;p11"/>
          <p:cNvSpPr/>
          <p:nvPr/>
        </p:nvSpPr>
        <p:spPr>
          <a:xfrm>
            <a:off x="1860384" y="2286305"/>
            <a:ext cx="3508355" cy="3808705"/>
          </a:xfrm>
          <a:prstGeom prst="rect">
            <a:avLst/>
          </a:prstGeom>
          <a:noFill/>
          <a:ln>
            <a:noFill/>
          </a:ln>
        </p:spPr>
        <p:txBody>
          <a:bodyPr spcFirstLastPara="1" wrap="square" lIns="68569" tIns="34275" rIns="68569" bIns="34275" anchor="t" anchorCtr="0">
            <a:spAutoFit/>
          </a:bodyPr>
          <a:lstStyle/>
          <a:p>
            <a:pPr marL="214313" indent="-214313">
              <a:buClr>
                <a:schemeClr val="dk1"/>
              </a:buClr>
              <a:buSzPts val="1800"/>
              <a:buFont typeface="Arial"/>
              <a:buChar char="•"/>
            </a:pPr>
            <a:r>
              <a:rPr lang="es-EC" sz="1350">
                <a:solidFill>
                  <a:schemeClr val="dk1"/>
                </a:solidFill>
                <a:latin typeface="Twentieth Century"/>
                <a:ea typeface="Twentieth Century"/>
                <a:cs typeface="Twentieth Century"/>
                <a:sym typeface="Twentieth Century"/>
              </a:rPr>
              <a:t>19 de diciembre de 2016</a:t>
            </a:r>
            <a:endParaRPr sz="1050"/>
          </a:p>
          <a:p>
            <a:pPr>
              <a:buSzPts val="1800"/>
            </a:pPr>
            <a:r>
              <a:rPr lang="es-EC" sz="1350">
                <a:solidFill>
                  <a:schemeClr val="dk1"/>
                </a:solidFill>
                <a:latin typeface="Twentieth Century"/>
                <a:ea typeface="Twentieth Century"/>
                <a:cs typeface="Twentieth Century"/>
                <a:sym typeface="Twentieth Century"/>
              </a:rPr>
              <a:t>	Desde el Cerro Pichincha</a:t>
            </a:r>
            <a:endParaRPr sz="1050"/>
          </a:p>
          <a:p>
            <a:pPr marL="214313" indent="-214313">
              <a:buClr>
                <a:schemeClr val="dk1"/>
              </a:buClr>
              <a:buSzPts val="1800"/>
              <a:buFont typeface="Arial"/>
              <a:buChar char="•"/>
            </a:pPr>
            <a:r>
              <a:rPr lang="es-EC" sz="1350">
                <a:solidFill>
                  <a:schemeClr val="dk1"/>
                </a:solidFill>
                <a:latin typeface="Twentieth Century"/>
                <a:ea typeface="Twentieth Century"/>
                <a:cs typeface="Twentieth Century"/>
                <a:sym typeface="Twentieth Century"/>
              </a:rPr>
              <a:t>15 de febrero de 2017</a:t>
            </a:r>
            <a:endParaRPr sz="1050"/>
          </a:p>
          <a:p>
            <a:pPr>
              <a:buSzPts val="1800"/>
            </a:pPr>
            <a:r>
              <a:rPr lang="es-EC" sz="1350">
                <a:solidFill>
                  <a:schemeClr val="dk1"/>
                </a:solidFill>
                <a:latin typeface="Twentieth Century"/>
                <a:ea typeface="Twentieth Century"/>
                <a:cs typeface="Twentieth Century"/>
                <a:sym typeface="Twentieth Century"/>
              </a:rPr>
              <a:t>	Desde Estudios</a:t>
            </a:r>
            <a:endParaRPr sz="1050"/>
          </a:p>
          <a:p>
            <a:pPr marL="214313" indent="-214313">
              <a:buClr>
                <a:schemeClr val="dk1"/>
              </a:buClr>
              <a:buSzPts val="1800"/>
              <a:buFont typeface="Arial"/>
              <a:buChar char="•"/>
            </a:pPr>
            <a:r>
              <a:rPr lang="es-EC" sz="1350">
                <a:solidFill>
                  <a:schemeClr val="dk1"/>
                </a:solidFill>
                <a:latin typeface="Twentieth Century"/>
                <a:ea typeface="Twentieth Century"/>
                <a:cs typeface="Twentieth Century"/>
                <a:sym typeface="Twentieth Century"/>
              </a:rPr>
              <a:t>1 de diciembre de 2017</a:t>
            </a:r>
            <a:endParaRPr sz="1050"/>
          </a:p>
          <a:p>
            <a:pPr>
              <a:buSzPts val="1800"/>
            </a:pPr>
            <a:r>
              <a:rPr lang="es-EC" sz="1350">
                <a:solidFill>
                  <a:schemeClr val="dk1"/>
                </a:solidFill>
                <a:latin typeface="Twentieth Century"/>
                <a:ea typeface="Twentieth Century"/>
                <a:cs typeface="Twentieth Century"/>
                <a:sym typeface="Twentieth Century"/>
              </a:rPr>
              <a:t>	Autoridades MINTEL, ARCOTEL, </a:t>
            </a:r>
            <a:endParaRPr sz="1050"/>
          </a:p>
          <a:p>
            <a:pPr>
              <a:buSzPts val="1800"/>
            </a:pPr>
            <a:r>
              <a:rPr lang="es-EC" sz="1350">
                <a:solidFill>
                  <a:schemeClr val="dk1"/>
                </a:solidFill>
                <a:latin typeface="Twentieth Century"/>
                <a:ea typeface="Twentieth Century"/>
                <a:cs typeface="Twentieth Century"/>
                <a:sym typeface="Twentieth Century"/>
              </a:rPr>
              <a:t>	Secretaria Nacional de Riesgos, 911.</a:t>
            </a:r>
            <a:endParaRPr sz="1050"/>
          </a:p>
          <a:p>
            <a:pPr marL="214313" indent="-214313">
              <a:buClr>
                <a:schemeClr val="dk1"/>
              </a:buClr>
              <a:buSzPts val="1800"/>
              <a:buFont typeface="Arial"/>
              <a:buChar char="•"/>
            </a:pPr>
            <a:r>
              <a:rPr lang="es-EC" sz="1350">
                <a:solidFill>
                  <a:schemeClr val="dk1"/>
                </a:solidFill>
                <a:latin typeface="Twentieth Century"/>
                <a:ea typeface="Twentieth Century"/>
                <a:cs typeface="Twentieth Century"/>
                <a:sym typeface="Twentieth Century"/>
              </a:rPr>
              <a:t>2 de agosto de 2018</a:t>
            </a:r>
            <a:endParaRPr sz="1050"/>
          </a:p>
          <a:p>
            <a:pPr>
              <a:buSzPts val="1800"/>
            </a:pPr>
            <a:r>
              <a:rPr lang="es-EC" sz="1350">
                <a:solidFill>
                  <a:schemeClr val="dk1"/>
                </a:solidFill>
                <a:latin typeface="Twentieth Century"/>
                <a:ea typeface="Twentieth Century"/>
                <a:cs typeface="Twentieth Century"/>
                <a:sym typeface="Twentieth Century"/>
              </a:rPr>
              <a:t>	Taller Regional con INICTEL </a:t>
            </a:r>
            <a:endParaRPr sz="1050"/>
          </a:p>
          <a:p>
            <a:pPr marL="214313" indent="-214313">
              <a:buClr>
                <a:schemeClr val="dk1"/>
              </a:buClr>
              <a:buSzPts val="1800"/>
              <a:buFont typeface="Arial"/>
              <a:buChar char="•"/>
            </a:pPr>
            <a:r>
              <a:rPr lang="es-EC" sz="1350">
                <a:solidFill>
                  <a:schemeClr val="dk1"/>
                </a:solidFill>
                <a:latin typeface="Twentieth Century"/>
                <a:ea typeface="Twentieth Century"/>
                <a:cs typeface="Twentieth Century"/>
                <a:sym typeface="Twentieth Century"/>
              </a:rPr>
              <a:t>18 de julio de 2019</a:t>
            </a:r>
            <a:endParaRPr sz="1050"/>
          </a:p>
          <a:p>
            <a:pPr>
              <a:buSzPts val="1800"/>
            </a:pPr>
            <a:r>
              <a:rPr lang="es-EC" sz="1350">
                <a:solidFill>
                  <a:schemeClr val="dk1"/>
                </a:solidFill>
                <a:latin typeface="Twentieth Century"/>
                <a:ea typeface="Twentieth Century"/>
                <a:cs typeface="Twentieth Century"/>
                <a:sym typeface="Twentieth Century"/>
              </a:rPr>
              <a:t>	Presidente de la República del 	Ecuador		</a:t>
            </a:r>
            <a:endParaRPr sz="1050"/>
          </a:p>
          <a:p>
            <a:pPr>
              <a:buSzPts val="1800"/>
            </a:pPr>
            <a:r>
              <a:rPr lang="es-EC" sz="1350">
                <a:solidFill>
                  <a:schemeClr val="dk1"/>
                </a:solidFill>
                <a:latin typeface="Twentieth Century"/>
                <a:ea typeface="Twentieth Century"/>
                <a:cs typeface="Twentieth Century"/>
                <a:sym typeface="Twentieth Century"/>
              </a:rPr>
              <a:t>	Ministro de Telecomunicaciones</a:t>
            </a:r>
            <a:endParaRPr sz="1050"/>
          </a:p>
          <a:p>
            <a:pPr>
              <a:buSzPts val="1800"/>
            </a:pPr>
            <a:r>
              <a:rPr lang="es-EC" sz="1350">
                <a:solidFill>
                  <a:schemeClr val="dk1"/>
                </a:solidFill>
                <a:latin typeface="Twentieth Century"/>
                <a:ea typeface="Twentieth Century"/>
                <a:cs typeface="Twentieth Century"/>
                <a:sym typeface="Twentieth Century"/>
              </a:rPr>
              <a:t>	Autoridades 911</a:t>
            </a:r>
            <a:endParaRPr sz="1050"/>
          </a:p>
          <a:p>
            <a:pPr marL="214313" indent="-214313">
              <a:buClr>
                <a:schemeClr val="dk1"/>
              </a:buClr>
              <a:buSzPts val="1800"/>
              <a:buFont typeface="Arial"/>
              <a:buChar char="•"/>
            </a:pPr>
            <a:r>
              <a:rPr lang="es-EC" sz="1350">
                <a:solidFill>
                  <a:schemeClr val="dk1"/>
                </a:solidFill>
                <a:latin typeface="Twentieth Century"/>
                <a:ea typeface="Twentieth Century"/>
                <a:cs typeface="Twentieth Century"/>
                <a:sym typeface="Twentieth Century"/>
              </a:rPr>
              <a:t>29 de julio de 2019</a:t>
            </a:r>
            <a:endParaRPr sz="1050"/>
          </a:p>
          <a:p>
            <a:pPr>
              <a:buSzPts val="1800"/>
            </a:pPr>
            <a:r>
              <a:rPr lang="es-EC" sz="1350">
                <a:solidFill>
                  <a:schemeClr val="dk1"/>
                </a:solidFill>
                <a:latin typeface="Twentieth Century"/>
                <a:ea typeface="Twentieth Century"/>
                <a:cs typeface="Twentieth Century"/>
                <a:sym typeface="Twentieth Century"/>
              </a:rPr>
              <a:t>	Acalde de Quito</a:t>
            </a:r>
            <a:endParaRPr sz="1350">
              <a:solidFill>
                <a:schemeClr val="dk1"/>
              </a:solidFill>
              <a:latin typeface="Twentieth Century"/>
              <a:ea typeface="Twentieth Century"/>
              <a:cs typeface="Twentieth Century"/>
              <a:sym typeface="Twentieth Century"/>
            </a:endParaRPr>
          </a:p>
        </p:txBody>
      </p:sp>
      <p:grpSp>
        <p:nvGrpSpPr>
          <p:cNvPr id="535" name="Google Shape;535;p11"/>
          <p:cNvGrpSpPr/>
          <p:nvPr/>
        </p:nvGrpSpPr>
        <p:grpSpPr>
          <a:xfrm>
            <a:off x="1371054" y="967358"/>
            <a:ext cx="3486539" cy="412099"/>
            <a:chOff x="256656" y="123688"/>
            <a:chExt cx="5043649" cy="596144"/>
          </a:xfrm>
        </p:grpSpPr>
        <p:pic>
          <p:nvPicPr>
            <p:cNvPr id="536" name="Google Shape;536;p11"/>
            <p:cNvPicPr preferRelativeResize="0"/>
            <p:nvPr/>
          </p:nvPicPr>
          <p:blipFill rotWithShape="1">
            <a:blip r:embed="rId6">
              <a:alphaModFix/>
            </a:blip>
            <a:srcRect t="52334" b="12599"/>
            <a:stretch/>
          </p:blipFill>
          <p:spPr>
            <a:xfrm>
              <a:off x="2281195" y="123688"/>
              <a:ext cx="3019110" cy="596144"/>
            </a:xfrm>
            <a:prstGeom prst="rect">
              <a:avLst/>
            </a:prstGeom>
            <a:noFill/>
            <a:ln>
              <a:noFill/>
            </a:ln>
          </p:spPr>
        </p:pic>
        <p:pic>
          <p:nvPicPr>
            <p:cNvPr id="537" name="Google Shape;537;p11"/>
            <p:cNvPicPr preferRelativeResize="0"/>
            <p:nvPr/>
          </p:nvPicPr>
          <p:blipFill rotWithShape="1">
            <a:blip r:embed="rId6">
              <a:alphaModFix/>
            </a:blip>
            <a:srcRect t="15938" r="25206" b="48958"/>
            <a:stretch/>
          </p:blipFill>
          <p:spPr>
            <a:xfrm>
              <a:off x="256656" y="134917"/>
              <a:ext cx="1901132" cy="502448"/>
            </a:xfrm>
            <a:prstGeom prst="rect">
              <a:avLst/>
            </a:prstGeom>
            <a:noFill/>
            <a:ln>
              <a:noFill/>
            </a:ln>
          </p:spPr>
        </p:pic>
        <p:cxnSp>
          <p:nvCxnSpPr>
            <p:cNvPr id="538" name="Google Shape;538;p11"/>
            <p:cNvCxnSpPr/>
            <p:nvPr/>
          </p:nvCxnSpPr>
          <p:spPr>
            <a:xfrm>
              <a:off x="2204993" y="150745"/>
              <a:ext cx="0" cy="503930"/>
            </a:xfrm>
            <a:prstGeom prst="straightConnector1">
              <a:avLst/>
            </a:prstGeom>
            <a:noFill/>
            <a:ln w="9525" cap="flat" cmpd="sng">
              <a:solidFill>
                <a:schemeClr val="lt1"/>
              </a:solidFill>
              <a:prstDash val="solid"/>
              <a:round/>
              <a:headEnd type="none" w="sm" len="sm"/>
              <a:tailEnd type="none" w="sm" len="sm"/>
            </a:ln>
          </p:spPr>
        </p:cxnSp>
      </p:grpSp>
    </p:spTree>
    <p:extLst>
      <p:ext uri="{BB962C8B-B14F-4D97-AF65-F5344CB8AC3E}">
        <p14:creationId xmlns:p14="http://schemas.microsoft.com/office/powerpoint/2010/main" val="569256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4"/>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pPr>
              <a:lnSpc>
                <a:spcPct val="90000"/>
              </a:lnSpc>
              <a:buSzPts val="2800"/>
            </a:pPr>
            <a:r>
              <a:rPr lang="es-EC" sz="2100" dirty="0">
                <a:latin typeface="Helvetica Neue"/>
                <a:ea typeface="Helvetica Neue"/>
                <a:cs typeface="Helvetica Neue"/>
                <a:sym typeface="Helvetica Neue"/>
              </a:rPr>
              <a:t>APLICACIÓN INTERACTIVA</a:t>
            </a:r>
            <a:endParaRPr sz="2100" dirty="0">
              <a:latin typeface="Helvetica Neue"/>
              <a:ea typeface="Helvetica Neue"/>
              <a:cs typeface="Helvetica Neue"/>
              <a:sym typeface="Helvetica Neue"/>
            </a:endParaRPr>
          </a:p>
        </p:txBody>
      </p:sp>
      <p:pic>
        <p:nvPicPr>
          <p:cNvPr id="568" name="Google Shape;568;p14"/>
          <p:cNvPicPr preferRelativeResize="0"/>
          <p:nvPr/>
        </p:nvPicPr>
        <p:blipFill rotWithShape="1">
          <a:blip r:embed="rId3">
            <a:alphaModFix/>
          </a:blip>
          <a:srcRect l="10325" t="16921" r="5560" b="7805"/>
          <a:stretch/>
        </p:blipFill>
        <p:spPr>
          <a:xfrm>
            <a:off x="1886318" y="2892882"/>
            <a:ext cx="6063882" cy="3342818"/>
          </a:xfrm>
          <a:prstGeom prst="rect">
            <a:avLst/>
          </a:prstGeom>
          <a:noFill/>
          <a:ln>
            <a:noFill/>
          </a:ln>
        </p:spPr>
      </p:pic>
      <p:sp>
        <p:nvSpPr>
          <p:cNvPr id="569" name="Google Shape;569;p14"/>
          <p:cNvSpPr txBox="1"/>
          <p:nvPr/>
        </p:nvSpPr>
        <p:spPr>
          <a:xfrm>
            <a:off x="706545" y="2134817"/>
            <a:ext cx="7389884" cy="859665"/>
          </a:xfrm>
          <a:prstGeom prst="rect">
            <a:avLst/>
          </a:prstGeom>
          <a:noFill/>
          <a:ln>
            <a:noFill/>
          </a:ln>
        </p:spPr>
        <p:txBody>
          <a:bodyPr spcFirstLastPara="1" wrap="square" lIns="68569" tIns="34275" rIns="68569" bIns="34275" anchor="ctr" anchorCtr="0">
            <a:noAutofit/>
          </a:bodyPr>
          <a:lstStyle/>
          <a:p>
            <a:pPr algn="just">
              <a:lnSpc>
                <a:spcPct val="90000"/>
              </a:lnSpc>
              <a:buClr>
                <a:schemeClr val="dk1"/>
              </a:buClr>
              <a:buSzPts val="2800"/>
            </a:pPr>
            <a:r>
              <a:rPr lang="es-EC" sz="2100" dirty="0">
                <a:solidFill>
                  <a:schemeClr val="dk1"/>
                </a:solidFill>
                <a:latin typeface="Twentieth Century"/>
                <a:ea typeface="Twentieth Century"/>
                <a:cs typeface="Twentieth Century"/>
                <a:sym typeface="Twentieth Century"/>
              </a:rPr>
              <a:t>Nueva interfaz desarrollada con OA, basada en contenidos del SNGRE y validada por personal del área de Fortalecimiento y Desarrollo de Capacidades en Gestión de Riesgos</a:t>
            </a:r>
            <a:endParaRPr sz="2100"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415445960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1269</Words>
  <Application>Microsoft Office PowerPoint</Application>
  <PresentationFormat>Presentación en pantalla (4:3)</PresentationFormat>
  <Paragraphs>121</Paragraphs>
  <Slides>20</Slides>
  <Notes>20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Helvetica Neue</vt:lpstr>
      <vt:lpstr>Twentieth Century</vt:lpstr>
      <vt:lpstr>Arial</vt:lpstr>
      <vt:lpstr>Open Sans</vt:lpstr>
      <vt:lpstr>Calibri</vt:lpstr>
      <vt:lpstr>Courier New</vt:lpstr>
      <vt:lpstr>Tema de Office</vt:lpstr>
      <vt:lpstr>Desarrollo de un Prototipo de Alerta Temprana usando EWBS y Contenidos Interactivos en TV Digital para Minimizar el Riesgo de Afección a la Población en caso de Fenómenos Naturales</vt:lpstr>
      <vt:lpstr>Presentación de PowerPoint</vt:lpstr>
      <vt:lpstr>Presentación de PowerPoint</vt:lpstr>
      <vt:lpstr>RESULTADOS</vt:lpstr>
      <vt:lpstr>SELECCIÓN Y VISUALIZACIÓN DEL ÁREA DE EMERGENCIA EN EL VISOR DE MAPAS IDE-UCUENCA</vt:lpstr>
      <vt:lpstr>PRUEBAS DE TRANSMISIÓN DESDE  ESTUDIOS TELESUCESOS</vt:lpstr>
      <vt:lpstr>PRUEBAS DE TRANSMISIÓN DESDE  ESTUDIOS TELESUCESOS</vt:lpstr>
      <vt:lpstr>PRUEBAS DE EWBS EN LA CIUDAD DE QUITO</vt:lpstr>
      <vt:lpstr>APLICACIÓN INTERACTIVA</vt:lpstr>
      <vt:lpstr>OBJETOS DE APRENDIZAJE - ADAPTACIÓN A TV DIGITAL</vt:lpstr>
      <vt:lpstr>DIRECTRICES PARA INTERFACES EN TV DIGITAL:</vt:lpstr>
      <vt:lpstr>ASPECTOS PARA EL DISEÑO DE LA INTERFAZ DE LA APLICACIÓN DE TDT</vt:lpstr>
      <vt:lpstr>OBJETOS DE APRENDIZAJE</vt:lpstr>
      <vt:lpstr>INTERFACES</vt:lpstr>
      <vt:lpstr>Resultado de evaluación de usabilidad</vt:lpstr>
      <vt:lpstr>Resultado de evaluación de usabilidad</vt:lpstr>
      <vt:lpstr>Resultado de evaluación de usabilidad</vt:lpstr>
      <vt:lpstr>PROTOCOLO DE ALERTA COMÚN (CAP)</vt:lpstr>
      <vt:lpstr>Conclusiones</vt:lpstr>
      <vt:lpstr>CONTINUIDAD Y RETOS DE LA INVESTIGACIÓN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un Prototipo de Alerta Temprana usando EWBS y Contenidos Interactivos en TV Digital para Minimizar el Riesgo de Afección a la Población en caso de Fenómenos Naturales</dc:title>
  <dc:creator>kquinde</dc:creator>
  <cp:lastModifiedBy>Villie</cp:lastModifiedBy>
  <cp:revision>10</cp:revision>
  <dcterms:created xsi:type="dcterms:W3CDTF">2012-10-01T15:22:53Z</dcterms:created>
  <dcterms:modified xsi:type="dcterms:W3CDTF">2020-06-29T22:47:29Z</dcterms:modified>
</cp:coreProperties>
</file>