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65" r:id="rId4"/>
    <p:sldId id="258" r:id="rId5"/>
    <p:sldId id="266" r:id="rId6"/>
    <p:sldId id="274" r:id="rId7"/>
    <p:sldId id="268" r:id="rId8"/>
    <p:sldId id="269" r:id="rId9"/>
    <p:sldId id="270" r:id="rId10"/>
    <p:sldId id="271" r:id="rId11"/>
    <p:sldId id="273" r:id="rId12"/>
    <p:sldId id="276" r:id="rId13"/>
    <p:sldId id="261" r:id="rId14"/>
    <p:sldId id="262"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Open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ihNlJcoHINrSpq9wJe/2mCYWPE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14" d="100"/>
          <a:sy n="114" d="100"/>
        </p:scale>
        <p:origin x="1446" y="102"/>
      </p:cViewPr>
      <p:guideLst>
        <p:guide orient="horz" pos="2160"/>
        <p:guide pos="2880"/>
      </p:guideLst>
    </p:cSldViewPr>
  </p:slideViewPr>
  <p:notesTextViewPr>
    <p:cViewPr>
      <p:scale>
        <a:sx n="25" d="100"/>
        <a:sy n="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6" name="Google Shape;6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529facad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529facad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467544" y="764704"/>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3F3F3F"/>
              </a:buClr>
              <a:buSzPts val="2800"/>
              <a:buChar char="•"/>
              <a:defRPr sz="2800"/>
            </a:lvl1pPr>
            <a:lvl2pPr marL="914400" lvl="1" indent="-381000" algn="l">
              <a:spcBef>
                <a:spcPts val="480"/>
              </a:spcBef>
              <a:spcAft>
                <a:spcPts val="0"/>
              </a:spcAft>
              <a:buClr>
                <a:srgbClr val="595959"/>
              </a:buClr>
              <a:buSzPts val="2400"/>
              <a:buChar char="–"/>
              <a:defRPr sz="2400"/>
            </a:lvl2pPr>
            <a:lvl3pPr marL="1371600" lvl="2" indent="-355600" algn="l">
              <a:spcBef>
                <a:spcPts val="400"/>
              </a:spcBef>
              <a:spcAft>
                <a:spcPts val="0"/>
              </a:spcAft>
              <a:buClr>
                <a:srgbClr val="595959"/>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 name="Google Shape;20;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3F3F3F"/>
              </a:buClr>
              <a:buSzPts val="2800"/>
              <a:buChar char="•"/>
              <a:defRPr sz="2800"/>
            </a:lvl1pPr>
            <a:lvl2pPr marL="914400" lvl="1" indent="-381000" algn="l">
              <a:spcBef>
                <a:spcPts val="480"/>
              </a:spcBef>
              <a:spcAft>
                <a:spcPts val="0"/>
              </a:spcAft>
              <a:buClr>
                <a:srgbClr val="595959"/>
              </a:buClr>
              <a:buSzPts val="2400"/>
              <a:buChar char="–"/>
              <a:defRPr sz="2400"/>
            </a:lvl2pPr>
            <a:lvl3pPr marL="1371600" lvl="2" indent="-355600" algn="l">
              <a:spcBef>
                <a:spcPts val="400"/>
              </a:spcBef>
              <a:spcAft>
                <a:spcPts val="0"/>
              </a:spcAft>
              <a:buClr>
                <a:srgbClr val="595959"/>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 name="Google Shape;2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4"/>
        <p:cNvGrpSpPr/>
        <p:nvPr/>
      </p:nvGrpSpPr>
      <p:grpSpPr>
        <a:xfrm>
          <a:off x="0" y="0"/>
          <a:ext cx="0" cy="0"/>
          <a:chOff x="0" y="0"/>
          <a:chExt cx="0" cy="0"/>
        </a:xfrm>
      </p:grpSpPr>
      <p:sp>
        <p:nvSpPr>
          <p:cNvPr id="25" name="Google Shape;25;p11"/>
          <p:cNvSpPr txBox="1">
            <a:spLocks noGrp="1"/>
          </p:cNvSpPr>
          <p:nvPr>
            <p:ph type="title"/>
          </p:nvPr>
        </p:nvSpPr>
        <p:spPr>
          <a:xfrm>
            <a:off x="467544" y="764704"/>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3F3F3F"/>
              </a:buClr>
              <a:buSzPts val="2400"/>
              <a:buNone/>
              <a:defRPr sz="2400" b="1"/>
            </a:lvl1pPr>
            <a:lvl2pPr marL="914400" lvl="1" indent="-228600" algn="l">
              <a:spcBef>
                <a:spcPts val="400"/>
              </a:spcBef>
              <a:spcAft>
                <a:spcPts val="0"/>
              </a:spcAft>
              <a:buClr>
                <a:srgbClr val="595959"/>
              </a:buClr>
              <a:buSzPts val="2000"/>
              <a:buNone/>
              <a:defRPr sz="2000" b="1"/>
            </a:lvl2pPr>
            <a:lvl3pPr marL="1371600" lvl="2" indent="-228600" algn="l">
              <a:spcBef>
                <a:spcPts val="360"/>
              </a:spcBef>
              <a:spcAft>
                <a:spcPts val="0"/>
              </a:spcAft>
              <a:buClr>
                <a:srgbClr val="595959"/>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 name="Google Shape;27;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3F3F3F"/>
              </a:buClr>
              <a:buSzPts val="2400"/>
              <a:buChar char="•"/>
              <a:defRPr sz="2400"/>
            </a:lvl1pPr>
            <a:lvl2pPr marL="914400" lvl="1" indent="-355600" algn="l">
              <a:spcBef>
                <a:spcPts val="400"/>
              </a:spcBef>
              <a:spcAft>
                <a:spcPts val="0"/>
              </a:spcAft>
              <a:buClr>
                <a:srgbClr val="595959"/>
              </a:buClr>
              <a:buSzPts val="2000"/>
              <a:buChar char="–"/>
              <a:defRPr sz="2000"/>
            </a:lvl2pPr>
            <a:lvl3pPr marL="1371600" lvl="2" indent="-342900" algn="l">
              <a:spcBef>
                <a:spcPts val="360"/>
              </a:spcBef>
              <a:spcAft>
                <a:spcPts val="0"/>
              </a:spcAft>
              <a:buClr>
                <a:srgbClr val="595959"/>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 name="Google Shape;28;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3F3F3F"/>
              </a:buClr>
              <a:buSzPts val="2400"/>
              <a:buNone/>
              <a:defRPr sz="2400" b="1"/>
            </a:lvl1pPr>
            <a:lvl2pPr marL="914400" lvl="1" indent="-228600" algn="l">
              <a:spcBef>
                <a:spcPts val="400"/>
              </a:spcBef>
              <a:spcAft>
                <a:spcPts val="0"/>
              </a:spcAft>
              <a:buClr>
                <a:srgbClr val="595959"/>
              </a:buClr>
              <a:buSzPts val="2000"/>
              <a:buNone/>
              <a:defRPr sz="2000" b="1"/>
            </a:lvl2pPr>
            <a:lvl3pPr marL="1371600" lvl="2" indent="-228600" algn="l">
              <a:spcBef>
                <a:spcPts val="360"/>
              </a:spcBef>
              <a:spcAft>
                <a:spcPts val="0"/>
              </a:spcAft>
              <a:buClr>
                <a:srgbClr val="595959"/>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 name="Google Shape;29;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3F3F3F"/>
              </a:buClr>
              <a:buSzPts val="2400"/>
              <a:buChar char="•"/>
              <a:defRPr sz="2400"/>
            </a:lvl1pPr>
            <a:lvl2pPr marL="914400" lvl="1" indent="-355600" algn="l">
              <a:spcBef>
                <a:spcPts val="400"/>
              </a:spcBef>
              <a:spcAft>
                <a:spcPts val="0"/>
              </a:spcAft>
              <a:buClr>
                <a:srgbClr val="595959"/>
              </a:buClr>
              <a:buSzPts val="2000"/>
              <a:buChar char="–"/>
              <a:defRPr sz="2000"/>
            </a:lvl2pPr>
            <a:lvl3pPr marL="1371600" lvl="2" indent="-342900" algn="l">
              <a:spcBef>
                <a:spcPts val="360"/>
              </a:spcBef>
              <a:spcAft>
                <a:spcPts val="0"/>
              </a:spcAft>
              <a:buClr>
                <a:srgbClr val="595959"/>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0" name="Google Shape;3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67544" y="764704"/>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3F3F3F"/>
              </a:buClr>
              <a:buSzPts val="3200"/>
              <a:buChar char="•"/>
              <a:defRPr sz="3200"/>
            </a:lvl1pPr>
            <a:lvl2pPr marL="914400" lvl="1" indent="-406400" algn="l">
              <a:spcBef>
                <a:spcPts val="560"/>
              </a:spcBef>
              <a:spcAft>
                <a:spcPts val="0"/>
              </a:spcAft>
              <a:buClr>
                <a:srgbClr val="595959"/>
              </a:buClr>
              <a:buSzPts val="2800"/>
              <a:buChar char="–"/>
              <a:defRPr sz="2800"/>
            </a:lvl2pPr>
            <a:lvl3pPr marL="1371600" lvl="2" indent="-381000" algn="l">
              <a:spcBef>
                <a:spcPts val="480"/>
              </a:spcBef>
              <a:spcAft>
                <a:spcPts val="0"/>
              </a:spcAft>
              <a:buClr>
                <a:srgbClr val="595959"/>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1" name="Google Shape;41;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3F3F3F"/>
              </a:buClr>
              <a:buSzPts val="1400"/>
              <a:buNone/>
              <a:defRPr sz="1400"/>
            </a:lvl1pPr>
            <a:lvl2pPr marL="914400" lvl="1" indent="-228600" algn="l">
              <a:spcBef>
                <a:spcPts val="240"/>
              </a:spcBef>
              <a:spcAft>
                <a:spcPts val="0"/>
              </a:spcAft>
              <a:buClr>
                <a:srgbClr val="595959"/>
              </a:buClr>
              <a:buSzPts val="1200"/>
              <a:buNone/>
              <a:defRPr sz="1200"/>
            </a:lvl2pPr>
            <a:lvl3pPr marL="1371600" lvl="2" indent="-228600" algn="l">
              <a:spcBef>
                <a:spcPts val="200"/>
              </a:spcBef>
              <a:spcAft>
                <a:spcPts val="0"/>
              </a:spcAft>
              <a:buClr>
                <a:srgbClr val="595959"/>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2" name="Google Shape;4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rgbClr val="3F3F3F"/>
              </a:buClr>
              <a:buSzPts val="3200"/>
              <a:buFont typeface="Arial"/>
              <a:buNone/>
              <a:defRPr sz="3200" b="0" i="0" u="none" strike="noStrike" cap="none">
                <a:solidFill>
                  <a:srgbClr val="3F3F3F"/>
                </a:solidFill>
                <a:latin typeface="Open Sans"/>
                <a:ea typeface="Open Sans"/>
                <a:cs typeface="Open Sans"/>
                <a:sym typeface="Open Sans"/>
              </a:defRPr>
            </a:lvl1pPr>
            <a:lvl2pPr marR="0" lvl="1" algn="l" rtl="0">
              <a:spcBef>
                <a:spcPts val="560"/>
              </a:spcBef>
              <a:spcAft>
                <a:spcPts val="0"/>
              </a:spcAft>
              <a:buClr>
                <a:srgbClr val="595959"/>
              </a:buClr>
              <a:buSzPts val="2800"/>
              <a:buFont typeface="Arial"/>
              <a:buNone/>
              <a:defRPr sz="28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 name="Google Shape;48;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3F3F3F"/>
              </a:buClr>
              <a:buSzPts val="1400"/>
              <a:buNone/>
              <a:defRPr sz="1400"/>
            </a:lvl1pPr>
            <a:lvl2pPr marL="914400" lvl="1" indent="-228600" algn="l">
              <a:spcBef>
                <a:spcPts val="240"/>
              </a:spcBef>
              <a:spcAft>
                <a:spcPts val="0"/>
              </a:spcAft>
              <a:buClr>
                <a:srgbClr val="595959"/>
              </a:buClr>
              <a:buSzPts val="1200"/>
              <a:buNone/>
              <a:defRPr sz="1200"/>
            </a:lvl2pPr>
            <a:lvl3pPr marL="1371600" lvl="2" indent="-228600" algn="l">
              <a:spcBef>
                <a:spcPts val="200"/>
              </a:spcBef>
              <a:spcAft>
                <a:spcPts val="0"/>
              </a:spcAft>
              <a:buClr>
                <a:srgbClr val="595959"/>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9" name="Google Shape;4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467544" y="764704"/>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5"/>
          <p:cNvSpPr txBox="1">
            <a:spLocks noGrp="1"/>
          </p:cNvSpPr>
          <p:nvPr>
            <p:ph type="body" idx="1"/>
          </p:nvPr>
        </p:nvSpPr>
        <p:spPr>
          <a:xfrm rot="5400000">
            <a:off x="2555775" y="-109736"/>
            <a:ext cx="4032449"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3F3F3F"/>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3F3F3F"/>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67544" y="764704"/>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457200" y="1988839"/>
            <a:ext cx="8229600" cy="403244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3F3F3F"/>
              </a:buClr>
              <a:buSzPts val="3200"/>
              <a:buFont typeface="Arial"/>
              <a:buChar char="•"/>
              <a:defRPr sz="3200" b="0" i="0" u="none" strike="noStrike" cap="none">
                <a:solidFill>
                  <a:srgbClr val="3F3F3F"/>
                </a:solidFill>
                <a:latin typeface="Open Sans"/>
                <a:ea typeface="Open Sans"/>
                <a:cs typeface="Open Sans"/>
                <a:sym typeface="Open Sans"/>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0" name="Google Shape;10;p8"/>
          <p:cNvPicPr preferRelativeResize="0"/>
          <p:nvPr/>
        </p:nvPicPr>
        <p:blipFill rotWithShape="1">
          <a:blip r:embed="rId10">
            <a:alphaModFix/>
          </a:blip>
          <a:srcRect/>
          <a:stretch/>
        </p:blipFill>
        <p:spPr>
          <a:xfrm>
            <a:off x="6444208" y="188640"/>
            <a:ext cx="2498978" cy="6787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7"/>
        <p:cNvGrpSpPr/>
        <p:nvPr/>
      </p:nvGrpSpPr>
      <p:grpSpPr>
        <a:xfrm>
          <a:off x="0" y="0"/>
          <a:ext cx="0" cy="0"/>
          <a:chOff x="0" y="0"/>
          <a:chExt cx="0" cy="0"/>
        </a:xfrm>
      </p:grpSpPr>
      <p:sp>
        <p:nvSpPr>
          <p:cNvPr id="68" name="Google Shape;68;p1"/>
          <p:cNvSpPr txBox="1">
            <a:spLocks noGrp="1"/>
          </p:cNvSpPr>
          <p:nvPr>
            <p:ph type="ctrTitle"/>
          </p:nvPr>
        </p:nvSpPr>
        <p:spPr>
          <a:xfrm>
            <a:off x="937828" y="2515643"/>
            <a:ext cx="7772400" cy="1656185"/>
          </a:xfrm>
          <a:prstGeom prst="rect">
            <a:avLst/>
          </a:prstGeom>
          <a:noFill/>
          <a:ln>
            <a:noFill/>
          </a:ln>
        </p:spPr>
        <p:txBody>
          <a:bodyPr spcFirstLastPara="1" wrap="square" lIns="91425" tIns="45700" rIns="91425" bIns="45700" anchor="ctr" anchorCtr="0">
            <a:noAutofit/>
          </a:bodyPr>
          <a:lstStyle/>
          <a:p>
            <a:pPr lvl="0">
              <a:buSzPts val="3959"/>
            </a:pPr>
            <a:br>
              <a:rPr lang="es-EC" sz="3200" dirty="0">
                <a:sym typeface="Open Sans"/>
              </a:rPr>
            </a:br>
            <a:r>
              <a:rPr lang="es-EC" sz="3200" dirty="0"/>
              <a:t>Sistema de Indicadores de Responsabilidad Social Empresarial en el Sector Hotelero </a:t>
            </a:r>
            <a:r>
              <a:rPr lang="es-EC" sz="3200" dirty="0" err="1"/>
              <a:t>microempresarial</a:t>
            </a:r>
            <a:r>
              <a:rPr lang="es-EC" sz="3200" dirty="0"/>
              <a:t> de la Ciudad de Cuenca</a:t>
            </a:r>
            <a:endParaRPr sz="3200" dirty="0">
              <a:sym typeface="Open Sans"/>
            </a:endParaRPr>
          </a:p>
        </p:txBody>
      </p:sp>
      <p:sp>
        <p:nvSpPr>
          <p:cNvPr id="69" name="Google Shape;69;p1"/>
          <p:cNvSpPr txBox="1"/>
          <p:nvPr/>
        </p:nvSpPr>
        <p:spPr>
          <a:xfrm>
            <a:off x="644704" y="4711107"/>
            <a:ext cx="7772400" cy="1656185"/>
          </a:xfrm>
          <a:prstGeom prst="rect">
            <a:avLst/>
          </a:prstGeom>
          <a:noFill/>
          <a:ln>
            <a:noFill/>
          </a:ln>
        </p:spPr>
        <p:txBody>
          <a:bodyPr spcFirstLastPara="1" wrap="square" lIns="91425" tIns="45700" rIns="91425" bIns="45700" anchor="ctr" anchorCtr="0">
            <a:normAutofit/>
          </a:bodyPr>
          <a:lstStyle/>
          <a:p>
            <a:pPr marL="0" marR="0" lvl="0" indent="0" algn="ctr" rtl="0">
              <a:lnSpc>
                <a:spcPct val="80000"/>
              </a:lnSpc>
              <a:spcBef>
                <a:spcPts val="0"/>
              </a:spcBef>
              <a:spcAft>
                <a:spcPts val="0"/>
              </a:spcAft>
              <a:buClr>
                <a:schemeClr val="dk1"/>
              </a:buClr>
              <a:buSzPts val="2310"/>
              <a:buFont typeface="Open Sans"/>
              <a:buNone/>
            </a:pPr>
            <a:br>
              <a:rPr lang="es-EC" sz="2310" b="0" i="0" u="none" strike="noStrike" cap="none" dirty="0">
                <a:solidFill>
                  <a:schemeClr val="dk1"/>
                </a:solidFill>
                <a:latin typeface="Open Sans"/>
                <a:ea typeface="Open Sans"/>
                <a:cs typeface="Open Sans"/>
                <a:sym typeface="Open Sans"/>
              </a:rPr>
            </a:br>
            <a:r>
              <a:rPr lang="es-EC" sz="2310" b="0" i="0" u="none" strike="noStrike" cap="none" dirty="0">
                <a:solidFill>
                  <a:schemeClr val="dk1"/>
                </a:solidFill>
                <a:latin typeface="Open Sans"/>
                <a:ea typeface="Open Sans"/>
                <a:cs typeface="Open Sans"/>
                <a:sym typeface="Open Sans"/>
              </a:rPr>
              <a:t>2019</a:t>
            </a:r>
            <a:br>
              <a:rPr lang="es-EC" sz="2310" b="0" i="0" u="none" strike="noStrike" cap="none" dirty="0">
                <a:solidFill>
                  <a:srgbClr val="17365D"/>
                </a:solidFill>
                <a:latin typeface="Open Sans"/>
                <a:ea typeface="Open Sans"/>
                <a:cs typeface="Open Sans"/>
                <a:sym typeface="Open Sans"/>
              </a:rPr>
            </a:br>
            <a:br>
              <a:rPr lang="es-EC" sz="2310" b="0" i="0" u="none" strike="noStrike" cap="none" dirty="0">
                <a:solidFill>
                  <a:schemeClr val="dk1"/>
                </a:solidFill>
                <a:latin typeface="Open Sans"/>
                <a:ea typeface="Open Sans"/>
                <a:cs typeface="Open Sans"/>
                <a:sym typeface="Open Sans"/>
              </a:rPr>
            </a:br>
            <a:endParaRPr sz="2310" b="0" i="0" u="none" strike="noStrike" cap="none" dirty="0">
              <a:solidFill>
                <a:schemeClr val="dk1"/>
              </a:solidFill>
              <a:latin typeface="Open Sans"/>
              <a:ea typeface="Open Sans"/>
              <a:cs typeface="Open Sans"/>
              <a:sym typeface="Open Sans"/>
            </a:endParaRPr>
          </a:p>
        </p:txBody>
      </p:sp>
      <p:pic>
        <p:nvPicPr>
          <p:cNvPr id="70" name="Google Shape;70;p1"/>
          <p:cNvPicPr preferRelativeResize="0"/>
          <p:nvPr/>
        </p:nvPicPr>
        <p:blipFill rotWithShape="1">
          <a:blip r:embed="rId3">
            <a:alphaModFix/>
          </a:blip>
          <a:srcRect/>
          <a:stretch/>
        </p:blipFill>
        <p:spPr>
          <a:xfrm>
            <a:off x="1691680" y="692696"/>
            <a:ext cx="6264696" cy="17016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25DA7-6BC5-4E38-92F9-D101146A0493}"/>
              </a:ext>
            </a:extLst>
          </p:cNvPr>
          <p:cNvSpPr>
            <a:spLocks noGrp="1"/>
          </p:cNvSpPr>
          <p:nvPr>
            <p:ph type="title"/>
          </p:nvPr>
        </p:nvSpPr>
        <p:spPr>
          <a:xfrm>
            <a:off x="361120" y="168356"/>
            <a:ext cx="8229600" cy="1143000"/>
          </a:xfrm>
        </p:spPr>
        <p:txBody>
          <a:bodyPr/>
          <a:lstStyle/>
          <a:p>
            <a:pPr algn="l"/>
            <a:r>
              <a:rPr lang="es-ES" sz="3000" b="1" dirty="0">
                <a:solidFill>
                  <a:srgbClr val="888888"/>
                </a:solidFill>
                <a:sym typeface="Arial"/>
              </a:rPr>
              <a:t>RESULTADOS Y DISCUSIÓN</a:t>
            </a:r>
            <a:endParaRPr lang="es-EC" sz="3000" b="1" dirty="0">
              <a:solidFill>
                <a:srgbClr val="888888"/>
              </a:solidFill>
              <a:sym typeface="Arial"/>
            </a:endParaRPr>
          </a:p>
        </p:txBody>
      </p:sp>
      <p:sp>
        <p:nvSpPr>
          <p:cNvPr id="3" name="Marcador de texto 2">
            <a:extLst>
              <a:ext uri="{FF2B5EF4-FFF2-40B4-BE49-F238E27FC236}">
                <a16:creationId xmlns:a16="http://schemas.microsoft.com/office/drawing/2014/main" id="{267989A4-1DA2-4664-B95A-6593837C39C1}"/>
              </a:ext>
            </a:extLst>
          </p:cNvPr>
          <p:cNvSpPr>
            <a:spLocks noGrp="1"/>
          </p:cNvSpPr>
          <p:nvPr>
            <p:ph type="body" idx="1"/>
          </p:nvPr>
        </p:nvSpPr>
        <p:spPr>
          <a:xfrm>
            <a:off x="457199" y="1311356"/>
            <a:ext cx="8037443" cy="5089444"/>
          </a:xfrm>
        </p:spPr>
        <p:txBody>
          <a:bodyPr>
            <a:normAutofit/>
          </a:bodyPr>
          <a:lstStyle/>
          <a:p>
            <a:pPr marL="50800" indent="0" algn="just">
              <a:spcBef>
                <a:spcPts val="0"/>
              </a:spcBef>
              <a:buClr>
                <a:schemeClr val="dk1"/>
              </a:buClr>
              <a:buSzPts val="2400"/>
              <a:buNone/>
            </a:pPr>
            <a:r>
              <a:rPr lang="es-ES" sz="2800" b="0" i="0" u="none" strike="noStrike" cap="none" dirty="0">
                <a:solidFill>
                  <a:schemeClr val="dk1"/>
                </a:solidFill>
                <a:latin typeface="Calibri"/>
                <a:ea typeface="Calibri"/>
                <a:cs typeface="Calibri"/>
                <a:sym typeface="Calibri"/>
              </a:rPr>
              <a:t>Finalmente, se agregaron los componentes obtenidos a través  de la media geométrica, obteniendo un índice que mide el desempeño de cada empresa de alojamiento en RSE. </a:t>
            </a:r>
          </a:p>
          <a:p>
            <a:pPr marL="50800" indent="0" algn="just">
              <a:spcBef>
                <a:spcPts val="0"/>
              </a:spcBef>
              <a:buClr>
                <a:schemeClr val="dk1"/>
              </a:buClr>
              <a:buSzPts val="2400"/>
              <a:buNone/>
            </a:pPr>
            <a:endParaRPr lang="es-ES" sz="2800" b="0" i="0" u="none" strike="noStrike" cap="none" dirty="0">
              <a:solidFill>
                <a:schemeClr val="dk1"/>
              </a:solidFill>
              <a:latin typeface="Calibri"/>
              <a:ea typeface="Calibri"/>
              <a:cs typeface="Calibri"/>
              <a:sym typeface="Calibri"/>
            </a:endParaRPr>
          </a:p>
          <a:p>
            <a:pPr marL="50800" indent="0" algn="just">
              <a:spcBef>
                <a:spcPts val="0"/>
              </a:spcBef>
              <a:buClr>
                <a:schemeClr val="dk1"/>
              </a:buClr>
              <a:buSzPts val="2400"/>
              <a:buNone/>
            </a:pPr>
            <a:r>
              <a:rPr lang="es-ES" sz="2800" b="0" i="0" u="none" strike="noStrike" cap="none" dirty="0">
                <a:solidFill>
                  <a:schemeClr val="dk1"/>
                </a:solidFill>
                <a:latin typeface="Calibri"/>
                <a:ea typeface="Calibri"/>
                <a:cs typeface="Calibri"/>
                <a:sym typeface="Calibri"/>
              </a:rPr>
              <a:t>Para analizar la robustez del modelo se utiliza también la media aritmética. Al comparar estas dos medidas de agregación se obtiene como resultado un coeficiente de correlación de 95%, lo que indica que entre estas medidas existen diferencias mínimas.</a:t>
            </a:r>
          </a:p>
          <a:p>
            <a:pPr marL="50800" marR="0" lvl="0" indent="0" algn="just" rtl="0">
              <a:lnSpc>
                <a:spcPct val="100000"/>
              </a:lnSpc>
              <a:spcBef>
                <a:spcPts val="0"/>
              </a:spcBef>
              <a:spcAft>
                <a:spcPts val="0"/>
              </a:spcAft>
              <a:buClr>
                <a:schemeClr val="dk1"/>
              </a:buClr>
              <a:buSzPts val="2000"/>
              <a:buNone/>
            </a:pPr>
            <a:endParaRPr lang="es-ES"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78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25DA7-6BC5-4E38-92F9-D101146A0493}"/>
              </a:ext>
            </a:extLst>
          </p:cNvPr>
          <p:cNvSpPr>
            <a:spLocks noGrp="1"/>
          </p:cNvSpPr>
          <p:nvPr>
            <p:ph type="title"/>
          </p:nvPr>
        </p:nvSpPr>
        <p:spPr>
          <a:xfrm>
            <a:off x="361120" y="168356"/>
            <a:ext cx="8229600" cy="1143000"/>
          </a:xfrm>
        </p:spPr>
        <p:txBody>
          <a:bodyPr/>
          <a:lstStyle/>
          <a:p>
            <a:pPr algn="l"/>
            <a:r>
              <a:rPr lang="es-ES" sz="3000" b="1" dirty="0">
                <a:solidFill>
                  <a:srgbClr val="888888"/>
                </a:solidFill>
                <a:sym typeface="Arial"/>
              </a:rPr>
              <a:t>RESULTADOS Y DISCUSIÓN</a:t>
            </a:r>
            <a:endParaRPr lang="es-EC" sz="3000" b="1" dirty="0">
              <a:solidFill>
                <a:srgbClr val="888888"/>
              </a:solidFill>
              <a:sym typeface="Arial"/>
            </a:endParaRPr>
          </a:p>
        </p:txBody>
      </p:sp>
      <p:sp>
        <p:nvSpPr>
          <p:cNvPr id="3" name="Marcador de texto 2">
            <a:extLst>
              <a:ext uri="{FF2B5EF4-FFF2-40B4-BE49-F238E27FC236}">
                <a16:creationId xmlns:a16="http://schemas.microsoft.com/office/drawing/2014/main" id="{267989A4-1DA2-4664-B95A-6593837C39C1}"/>
              </a:ext>
            </a:extLst>
          </p:cNvPr>
          <p:cNvSpPr>
            <a:spLocks noGrp="1"/>
          </p:cNvSpPr>
          <p:nvPr>
            <p:ph type="body" idx="1"/>
          </p:nvPr>
        </p:nvSpPr>
        <p:spPr>
          <a:xfrm>
            <a:off x="457199" y="1311356"/>
            <a:ext cx="8037443" cy="5089444"/>
          </a:xfrm>
        </p:spPr>
        <p:txBody>
          <a:bodyPr>
            <a:normAutofit/>
          </a:bodyPr>
          <a:lstStyle/>
          <a:p>
            <a:pPr marL="50800" marR="0" lvl="0" indent="0" algn="just" rtl="0">
              <a:lnSpc>
                <a:spcPct val="100000"/>
              </a:lnSpc>
              <a:spcBef>
                <a:spcPts val="0"/>
              </a:spcBef>
              <a:spcAft>
                <a:spcPts val="0"/>
              </a:spcAft>
              <a:buClr>
                <a:schemeClr val="dk1"/>
              </a:buClr>
              <a:buSzPts val="2400"/>
              <a:buNone/>
            </a:pPr>
            <a:endParaRPr lang="es-ES" sz="2800" b="0" i="0" u="none" strike="noStrike" cap="none" dirty="0">
              <a:solidFill>
                <a:schemeClr val="dk1"/>
              </a:solidFill>
              <a:latin typeface="Calibri"/>
              <a:ea typeface="Calibri"/>
              <a:cs typeface="Calibri"/>
              <a:sym typeface="Calibri"/>
            </a:endParaRPr>
          </a:p>
          <a:p>
            <a:pPr marL="50800" marR="0" lvl="0" indent="0" algn="just" rtl="0">
              <a:lnSpc>
                <a:spcPct val="100000"/>
              </a:lnSpc>
              <a:spcBef>
                <a:spcPts val="0"/>
              </a:spcBef>
              <a:spcAft>
                <a:spcPts val="0"/>
              </a:spcAft>
              <a:buClr>
                <a:schemeClr val="dk1"/>
              </a:buClr>
              <a:buSzPts val="2000"/>
              <a:buNone/>
            </a:pPr>
            <a:endParaRPr lang="es-ES" sz="2800" b="0" i="0" u="none" strike="noStrike" cap="none" dirty="0">
              <a:solidFill>
                <a:schemeClr val="dk1"/>
              </a:solidFill>
              <a:latin typeface="Calibri"/>
              <a:ea typeface="Calibri"/>
              <a:cs typeface="Calibri"/>
              <a:sym typeface="Calibri"/>
            </a:endParaRPr>
          </a:p>
        </p:txBody>
      </p:sp>
      <p:pic>
        <p:nvPicPr>
          <p:cNvPr id="9" name="Imagen 8">
            <a:extLst>
              <a:ext uri="{FF2B5EF4-FFF2-40B4-BE49-F238E27FC236}">
                <a16:creationId xmlns:a16="http://schemas.microsoft.com/office/drawing/2014/main" id="{972BEB9B-702B-4C73-977E-AC52202E0DB1}"/>
              </a:ext>
            </a:extLst>
          </p:cNvPr>
          <p:cNvPicPr>
            <a:picLocks noChangeAspect="1"/>
          </p:cNvPicPr>
          <p:nvPr/>
        </p:nvPicPr>
        <p:blipFill>
          <a:blip r:embed="rId2"/>
          <a:stretch>
            <a:fillRect/>
          </a:stretch>
        </p:blipFill>
        <p:spPr>
          <a:xfrm>
            <a:off x="361121" y="1311357"/>
            <a:ext cx="8037444" cy="4855285"/>
          </a:xfrm>
          <a:prstGeom prst="rect">
            <a:avLst/>
          </a:prstGeom>
        </p:spPr>
      </p:pic>
    </p:spTree>
    <p:extLst>
      <p:ext uri="{BB962C8B-B14F-4D97-AF65-F5344CB8AC3E}">
        <p14:creationId xmlns:p14="http://schemas.microsoft.com/office/powerpoint/2010/main" val="74392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25DA7-6BC5-4E38-92F9-D101146A0493}"/>
              </a:ext>
            </a:extLst>
          </p:cNvPr>
          <p:cNvSpPr>
            <a:spLocks noGrp="1"/>
          </p:cNvSpPr>
          <p:nvPr>
            <p:ph type="title"/>
          </p:nvPr>
        </p:nvSpPr>
        <p:spPr>
          <a:xfrm>
            <a:off x="361120" y="168356"/>
            <a:ext cx="8229600" cy="1143000"/>
          </a:xfrm>
        </p:spPr>
        <p:txBody>
          <a:bodyPr/>
          <a:lstStyle/>
          <a:p>
            <a:pPr algn="l"/>
            <a:r>
              <a:rPr lang="es-ES" sz="3000" b="1" dirty="0">
                <a:solidFill>
                  <a:srgbClr val="888888"/>
                </a:solidFill>
                <a:sym typeface="Arial"/>
              </a:rPr>
              <a:t>CONCLUSIONES</a:t>
            </a:r>
            <a:endParaRPr lang="es-EC" sz="3000" b="1" dirty="0">
              <a:solidFill>
                <a:srgbClr val="888888"/>
              </a:solidFill>
              <a:sym typeface="Arial"/>
            </a:endParaRPr>
          </a:p>
        </p:txBody>
      </p:sp>
      <p:sp>
        <p:nvSpPr>
          <p:cNvPr id="3" name="Marcador de texto 2">
            <a:extLst>
              <a:ext uri="{FF2B5EF4-FFF2-40B4-BE49-F238E27FC236}">
                <a16:creationId xmlns:a16="http://schemas.microsoft.com/office/drawing/2014/main" id="{267989A4-1DA2-4664-B95A-6593837C39C1}"/>
              </a:ext>
            </a:extLst>
          </p:cNvPr>
          <p:cNvSpPr>
            <a:spLocks noGrp="1"/>
          </p:cNvSpPr>
          <p:nvPr>
            <p:ph type="body" idx="1"/>
          </p:nvPr>
        </p:nvSpPr>
        <p:spPr>
          <a:xfrm>
            <a:off x="457199" y="1311356"/>
            <a:ext cx="8037443" cy="5089444"/>
          </a:xfrm>
        </p:spPr>
        <p:txBody>
          <a:bodyPr>
            <a:normAutofit fontScale="85000" lnSpcReduction="20000"/>
          </a:bodyPr>
          <a:lstStyle/>
          <a:p>
            <a:pPr marL="285750" indent="-285750" algn="just">
              <a:buFont typeface="Arial" panose="020B0604020202020204" pitchFamily="34" charset="0"/>
              <a:buChar char="•"/>
            </a:pPr>
            <a:r>
              <a:rPr lang="es-EC" sz="2800" dirty="0"/>
              <a:t>Se identifican 25 variables agrupadas en 6 dimensiones relevantes en la Responsabilidad Social Empresarial del sector hotelero </a:t>
            </a:r>
            <a:r>
              <a:rPr lang="es-EC" dirty="0"/>
              <a:t>microempresarial </a:t>
            </a:r>
            <a:r>
              <a:rPr lang="es-EC" sz="2800" dirty="0"/>
              <a:t>de la ciudad de Cuenca.</a:t>
            </a:r>
          </a:p>
          <a:p>
            <a:pPr marL="285750" indent="-285750" algn="just">
              <a:buFont typeface="Arial" panose="020B0604020202020204" pitchFamily="34" charset="0"/>
              <a:buChar char="•"/>
            </a:pPr>
            <a:r>
              <a:rPr lang="es-EC" sz="2800" dirty="0"/>
              <a:t>Una vez aplicadas las encuestas y procesados los datos, se obtienen 6 componentes de gran similitud con las dimensiones previamente identificadas.</a:t>
            </a:r>
          </a:p>
          <a:p>
            <a:pPr marL="285750" indent="-285750" algn="just">
              <a:buFont typeface="Arial" panose="020B0604020202020204" pitchFamily="34" charset="0"/>
              <a:buChar char="•"/>
            </a:pPr>
            <a:r>
              <a:rPr lang="es-EC" dirty="0"/>
              <a:t>Mediante la media geométrica se obtiene un indicador que revela el ranking de cada empresa de alojamiento en RSE.</a:t>
            </a:r>
          </a:p>
          <a:p>
            <a:pPr marL="285750" indent="-285750" algn="just">
              <a:buFont typeface="Arial" panose="020B0604020202020204" pitchFamily="34" charset="0"/>
              <a:buChar char="•"/>
            </a:pPr>
            <a:r>
              <a:rPr lang="es-EC" sz="2800" dirty="0"/>
              <a:t>La información obtenida puede ser de gran utilidad para los organismos gubernamentales, en cuanto a política pública se refiere; así como para las empresas de alojamiento, como herramienta para la toma de decisiones.</a:t>
            </a:r>
          </a:p>
          <a:p>
            <a:pPr marL="285750" indent="-285750">
              <a:buFont typeface="Arial" panose="020B0604020202020204" pitchFamily="34" charset="0"/>
              <a:buChar char="•"/>
            </a:pPr>
            <a:endParaRPr lang="es-ES" sz="28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185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8529facad2_0_12"/>
          <p:cNvSpPr txBox="1">
            <a:spLocks noGrp="1"/>
          </p:cNvSpPr>
          <p:nvPr>
            <p:ph type="ctrTitle"/>
          </p:nvPr>
        </p:nvSpPr>
        <p:spPr>
          <a:xfrm>
            <a:off x="790100" y="917875"/>
            <a:ext cx="7772400" cy="14700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C" sz="4000" b="1">
                <a:solidFill>
                  <a:srgbClr val="888888"/>
                </a:solidFill>
              </a:rPr>
              <a:t>CONTINUIDAD Y RETOS DE LA INVESTIGACIÓN</a:t>
            </a:r>
            <a:endParaRPr sz="4000" b="1">
              <a:solidFill>
                <a:srgbClr val="888888"/>
              </a:solidFill>
            </a:endParaRPr>
          </a:p>
        </p:txBody>
      </p:sp>
      <p:sp>
        <p:nvSpPr>
          <p:cNvPr id="105" name="Google Shape;105;g8529facad2_0_12"/>
          <p:cNvSpPr txBox="1">
            <a:spLocks noGrp="1"/>
          </p:cNvSpPr>
          <p:nvPr>
            <p:ph type="subTitle" idx="1"/>
          </p:nvPr>
        </p:nvSpPr>
        <p:spPr>
          <a:xfrm>
            <a:off x="790100" y="2387876"/>
            <a:ext cx="7772400" cy="1709020"/>
          </a:xfrm>
          <a:prstGeom prst="rect">
            <a:avLst/>
          </a:prstGeom>
        </p:spPr>
        <p:txBody>
          <a:bodyPr spcFirstLastPara="1" wrap="square" lIns="91425" tIns="45700" rIns="91425" bIns="45700" anchor="t" anchorCtr="0">
            <a:noAutofit/>
          </a:bodyPr>
          <a:lstStyle/>
          <a:p>
            <a:pPr marL="0" lvl="0" indent="0" algn="just" rtl="0">
              <a:spcBef>
                <a:spcPts val="640"/>
              </a:spcBef>
              <a:spcAft>
                <a:spcPts val="0"/>
              </a:spcAft>
            </a:pPr>
            <a:r>
              <a:rPr lang="es-EC" sz="2600" b="1" dirty="0"/>
              <a:t>Continuidad</a:t>
            </a:r>
            <a:r>
              <a:rPr lang="es-EC" sz="2600" dirty="0"/>
              <a:t>:</a:t>
            </a:r>
          </a:p>
          <a:p>
            <a:pPr lvl="0" indent="-457200" algn="just" rtl="0">
              <a:spcBef>
                <a:spcPts val="640"/>
              </a:spcBef>
              <a:spcAft>
                <a:spcPts val="0"/>
              </a:spcAft>
              <a:buFont typeface="Arial" panose="020B0604020202020204" pitchFamily="34" charset="0"/>
              <a:buChar char="•"/>
            </a:pPr>
            <a:endParaRPr lang="es-EC" sz="1800" dirty="0"/>
          </a:p>
          <a:p>
            <a:pPr marL="285750" lvl="0" indent="-285750" algn="just" rtl="0">
              <a:spcBef>
                <a:spcPts val="640"/>
              </a:spcBef>
              <a:spcAft>
                <a:spcPts val="0"/>
              </a:spcAft>
              <a:buFont typeface="Arial" panose="020B0604020202020204" pitchFamily="34" charset="0"/>
              <a:buChar char="•"/>
            </a:pPr>
            <a:r>
              <a:rPr lang="es-EC" sz="2400" dirty="0">
                <a:solidFill>
                  <a:srgbClr val="3F3F3F"/>
                </a:solidFill>
              </a:rPr>
              <a:t>Trabajar con los hoteleros de forma directa en planes de mejora en cuanto a RSE</a:t>
            </a:r>
          </a:p>
        </p:txBody>
      </p:sp>
      <p:sp>
        <p:nvSpPr>
          <p:cNvPr id="6" name="Google Shape;105;g8529facad2_0_12"/>
          <p:cNvSpPr txBox="1">
            <a:spLocks/>
          </p:cNvSpPr>
          <p:nvPr/>
        </p:nvSpPr>
        <p:spPr>
          <a:xfrm>
            <a:off x="922420" y="4305443"/>
            <a:ext cx="7640080"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Open Sans"/>
                <a:ea typeface="Open Sans"/>
                <a:cs typeface="Open Sans"/>
                <a:sym typeface="Open Sans"/>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lgn="just"/>
            <a:r>
              <a:rPr lang="es-ES" sz="2600" b="1" dirty="0"/>
              <a:t>Retos:</a:t>
            </a:r>
          </a:p>
          <a:p>
            <a:pPr marL="285750" indent="-285750" algn="just">
              <a:buFont typeface="Arial" panose="020B0604020202020204" pitchFamily="34" charset="0"/>
              <a:buChar char="•"/>
            </a:pPr>
            <a:r>
              <a:rPr lang="es-ES" sz="2400" dirty="0">
                <a:solidFill>
                  <a:srgbClr val="3F3F3F"/>
                </a:solidFill>
              </a:rPr>
              <a:t>Vinculación de la academia al sector de </a:t>
            </a:r>
            <a:r>
              <a:rPr lang="es-ES" sz="2400" dirty="0" err="1">
                <a:solidFill>
                  <a:srgbClr val="3F3F3F"/>
                </a:solidFill>
              </a:rPr>
              <a:t>mypimes</a:t>
            </a:r>
            <a:r>
              <a:rPr lang="es-ES" sz="2400" dirty="0">
                <a:solidFill>
                  <a:srgbClr val="3F3F3F"/>
                </a:solidFill>
              </a:rPr>
              <a:t> con el sector hotelero </a:t>
            </a:r>
          </a:p>
          <a:p>
            <a:pPr marL="285750" lvl="0" indent="-285750" algn="just">
              <a:buFont typeface="Arial" panose="020B0604020202020204" pitchFamily="34" charset="0"/>
              <a:buChar char="•"/>
            </a:pPr>
            <a:endParaRPr lang="es-E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84" y="718459"/>
            <a:ext cx="4786111" cy="2695974"/>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062" y="3743739"/>
            <a:ext cx="4814235" cy="28324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subTitle" idx="1"/>
          </p:nvPr>
        </p:nvSpPr>
        <p:spPr>
          <a:xfrm>
            <a:off x="1259632" y="1412776"/>
            <a:ext cx="6990369" cy="86409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s-EC" b="1" dirty="0">
                <a:solidFill>
                  <a:schemeClr val="bg2">
                    <a:lumMod val="50000"/>
                  </a:schemeClr>
                </a:solidFill>
                <a:latin typeface="Open Sans"/>
                <a:ea typeface="Open Sans"/>
                <a:cs typeface="Open Sans"/>
                <a:sym typeface="Open Sans"/>
              </a:rPr>
              <a:t>EQUIPO DE INVESTIGADORES:</a:t>
            </a:r>
            <a:endParaRPr dirty="0">
              <a:solidFill>
                <a:schemeClr val="bg2">
                  <a:lumMod val="50000"/>
                </a:schemeClr>
              </a:solidFill>
            </a:endParaRPr>
          </a:p>
        </p:txBody>
      </p:sp>
      <p:sp>
        <p:nvSpPr>
          <p:cNvPr id="76" name="Google Shape;76;p2"/>
          <p:cNvSpPr txBox="1"/>
          <p:nvPr/>
        </p:nvSpPr>
        <p:spPr>
          <a:xfrm>
            <a:off x="1475656" y="2276872"/>
            <a:ext cx="6840760" cy="49505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888888"/>
              </a:buClr>
              <a:buSzPts val="2800"/>
              <a:buFont typeface="Arial"/>
              <a:buNone/>
            </a:pPr>
            <a:r>
              <a:rPr lang="es-EC" sz="2800" b="1" dirty="0">
                <a:solidFill>
                  <a:schemeClr val="bg2">
                    <a:lumMod val="50000"/>
                  </a:schemeClr>
                </a:solidFill>
                <a:latin typeface="Open Sans"/>
                <a:ea typeface="Open Sans"/>
                <a:cs typeface="Open Sans"/>
                <a:sym typeface="Open Sans"/>
              </a:rPr>
              <a:t>DIRECTOR DEL PROYECTO</a:t>
            </a:r>
            <a:r>
              <a:rPr lang="es-EC" sz="2800" b="1" i="0" u="none" strike="noStrike" cap="none" dirty="0">
                <a:solidFill>
                  <a:schemeClr val="bg2">
                    <a:lumMod val="50000"/>
                  </a:schemeClr>
                </a:solidFill>
                <a:latin typeface="Open Sans"/>
                <a:ea typeface="Open Sans"/>
                <a:cs typeface="Open Sans"/>
                <a:sym typeface="Open Sans"/>
              </a:rPr>
              <a:t>:</a:t>
            </a:r>
            <a:endParaRPr dirty="0">
              <a:solidFill>
                <a:schemeClr val="bg2">
                  <a:lumMod val="50000"/>
                </a:schemeClr>
              </a:solidFill>
            </a:endParaRPr>
          </a:p>
        </p:txBody>
      </p:sp>
      <p:sp>
        <p:nvSpPr>
          <p:cNvPr id="77" name="Google Shape;77;p2"/>
          <p:cNvSpPr txBox="1"/>
          <p:nvPr/>
        </p:nvSpPr>
        <p:spPr>
          <a:xfrm>
            <a:off x="1475656" y="2942147"/>
            <a:ext cx="6990369" cy="585065"/>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17365D"/>
              </a:buClr>
              <a:buSzPts val="3700"/>
              <a:buFont typeface="Arial"/>
              <a:buNone/>
            </a:pPr>
            <a:r>
              <a:rPr lang="es-ES" sz="2000" dirty="0">
                <a:solidFill>
                  <a:srgbClr val="17365D"/>
                </a:solidFill>
                <a:latin typeface="+mn-lt"/>
                <a:ea typeface="Open Sans"/>
                <a:cs typeface="Open Sans"/>
                <a:sym typeface="Open Sans"/>
              </a:rPr>
              <a:t>I</a:t>
            </a:r>
            <a:r>
              <a:rPr lang="es-EC" sz="2000" dirty="0">
                <a:latin typeface="+mn-lt"/>
                <a:sym typeface="Open Sans"/>
              </a:rPr>
              <a:t>ng</a:t>
            </a:r>
            <a:r>
              <a:rPr lang="es-EC" sz="2000" dirty="0">
                <a:solidFill>
                  <a:srgbClr val="17365D"/>
                </a:solidFill>
                <a:latin typeface="+mn-lt"/>
                <a:ea typeface="Open Sans"/>
                <a:cs typeface="Open Sans"/>
                <a:sym typeface="Open Sans"/>
              </a:rPr>
              <a:t>. </a:t>
            </a:r>
            <a:r>
              <a:rPr lang="es-EC" sz="2000" dirty="0">
                <a:latin typeface="+mn-lt"/>
                <a:sym typeface="Open Sans"/>
              </a:rPr>
              <a:t>Diego</a:t>
            </a:r>
            <a:r>
              <a:rPr lang="es-EC" sz="2000" dirty="0">
                <a:solidFill>
                  <a:srgbClr val="17365D"/>
                </a:solidFill>
                <a:latin typeface="+mn-lt"/>
                <a:ea typeface="Open Sans"/>
                <a:cs typeface="Open Sans"/>
                <a:sym typeface="Open Sans"/>
              </a:rPr>
              <a:t> </a:t>
            </a:r>
            <a:r>
              <a:rPr lang="es-EC" sz="2000" dirty="0">
                <a:latin typeface="+mn-lt"/>
                <a:sym typeface="Open Sans"/>
              </a:rPr>
              <a:t>Roldán</a:t>
            </a:r>
            <a:r>
              <a:rPr lang="es-EC" sz="2000" dirty="0">
                <a:solidFill>
                  <a:srgbClr val="17365D"/>
                </a:solidFill>
                <a:latin typeface="+mn-lt"/>
                <a:ea typeface="Open Sans"/>
                <a:cs typeface="Open Sans"/>
                <a:sym typeface="Open Sans"/>
              </a:rPr>
              <a:t>, </a:t>
            </a:r>
            <a:r>
              <a:rPr lang="es-EC" sz="2000" dirty="0">
                <a:solidFill>
                  <a:schemeClr val="tx1"/>
                </a:solidFill>
                <a:latin typeface="+mn-lt"/>
                <a:ea typeface="Open Sans"/>
                <a:cs typeface="Open Sans"/>
                <a:sym typeface="Open Sans"/>
              </a:rPr>
              <a:t>PhD</a:t>
            </a:r>
            <a:endParaRPr sz="2000" dirty="0">
              <a:solidFill>
                <a:schemeClr val="tx1"/>
              </a:solidFill>
              <a:latin typeface="+mn-lt"/>
            </a:endParaRPr>
          </a:p>
        </p:txBody>
      </p:sp>
      <p:sp>
        <p:nvSpPr>
          <p:cNvPr id="78" name="Google Shape;78;p2"/>
          <p:cNvSpPr txBox="1"/>
          <p:nvPr/>
        </p:nvSpPr>
        <p:spPr>
          <a:xfrm>
            <a:off x="1475656" y="4005064"/>
            <a:ext cx="6990369" cy="54006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s-EC" sz="2800" b="1" dirty="0">
                <a:solidFill>
                  <a:schemeClr val="bg2">
                    <a:lumMod val="50000"/>
                  </a:schemeClr>
                </a:solidFill>
                <a:latin typeface="Open Sans"/>
                <a:ea typeface="Open Sans"/>
                <a:cs typeface="Open Sans"/>
                <a:sym typeface="Open Sans"/>
              </a:rPr>
              <a:t>INVESTIGADORES:</a:t>
            </a:r>
            <a:endParaRPr dirty="0">
              <a:solidFill>
                <a:schemeClr val="bg2">
                  <a:lumMod val="50000"/>
                </a:schemeClr>
              </a:solidFill>
            </a:endParaRPr>
          </a:p>
        </p:txBody>
      </p:sp>
      <p:sp>
        <p:nvSpPr>
          <p:cNvPr id="79" name="Google Shape;79;p2"/>
          <p:cNvSpPr txBox="1"/>
          <p:nvPr/>
        </p:nvSpPr>
        <p:spPr>
          <a:xfrm>
            <a:off x="1475656" y="4665094"/>
            <a:ext cx="5585306" cy="1440160"/>
          </a:xfrm>
          <a:prstGeom prst="rect">
            <a:avLst/>
          </a:prstGeom>
          <a:noFill/>
          <a:ln>
            <a:noFill/>
          </a:ln>
        </p:spPr>
        <p:txBody>
          <a:bodyPr spcFirstLastPara="1" wrap="square" lIns="91425" tIns="45700" rIns="91425" bIns="45700" anchor="t" anchorCtr="0">
            <a:noAutofit/>
          </a:bodyPr>
          <a:lstStyle/>
          <a:p>
            <a:r>
              <a:rPr lang="es-EC" sz="2000" dirty="0" err="1"/>
              <a:t>Mgst.Johanna</a:t>
            </a:r>
            <a:r>
              <a:rPr lang="es-EC" sz="2000" dirty="0"/>
              <a:t> Armijos Cordero</a:t>
            </a:r>
          </a:p>
          <a:p>
            <a:r>
              <a:rPr lang="es-EC" sz="2000" dirty="0" err="1"/>
              <a:t>Mgst.Gladys</a:t>
            </a:r>
            <a:r>
              <a:rPr lang="es-EC" sz="2000" dirty="0"/>
              <a:t> Fernández Avilés</a:t>
            </a:r>
          </a:p>
          <a:p>
            <a:r>
              <a:rPr lang="es-EC" sz="2000" dirty="0" err="1"/>
              <a:t>Mgst.Adrián</a:t>
            </a:r>
            <a:r>
              <a:rPr lang="es-EC" sz="2000" dirty="0"/>
              <a:t> Alvarado Guzmán</a:t>
            </a:r>
          </a:p>
          <a:p>
            <a:r>
              <a:rPr lang="es-EC" sz="2000" dirty="0" err="1"/>
              <a:t>Mgst</a:t>
            </a:r>
            <a:r>
              <a:rPr lang="es-EC" sz="2000" dirty="0"/>
              <a:t>. Ana Lucia Serrano </a:t>
            </a:r>
          </a:p>
          <a:p>
            <a:r>
              <a:rPr lang="es-EC" sz="2000" dirty="0" err="1"/>
              <a:t>Mgst</a:t>
            </a:r>
            <a:r>
              <a:rPr lang="es-EC" sz="2000" dirty="0"/>
              <a:t>. Segundo Amador Freire </a:t>
            </a:r>
            <a:r>
              <a:rPr lang="es-EC" sz="2000" dirty="0" err="1"/>
              <a:t>Chaglla</a:t>
            </a:r>
            <a:endParaRPr lang="es-EC"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FFAAD6-0CE7-4191-A6F9-9E76122EA265}"/>
              </a:ext>
            </a:extLst>
          </p:cNvPr>
          <p:cNvSpPr>
            <a:spLocks noGrp="1"/>
          </p:cNvSpPr>
          <p:nvPr>
            <p:ph type="title"/>
          </p:nvPr>
        </p:nvSpPr>
        <p:spPr>
          <a:xfrm>
            <a:off x="467544" y="764704"/>
            <a:ext cx="8229600" cy="719539"/>
          </a:xfrm>
        </p:spPr>
        <p:txBody>
          <a:bodyPr>
            <a:normAutofit/>
          </a:bodyPr>
          <a:lstStyle/>
          <a:p>
            <a:pPr algn="l"/>
            <a:r>
              <a:rPr lang="es-ES" sz="3200" b="1" dirty="0">
                <a:solidFill>
                  <a:srgbClr val="888888"/>
                </a:solidFill>
              </a:rPr>
              <a:t>I</a:t>
            </a:r>
            <a:r>
              <a:rPr lang="es-EC" sz="3200" b="1" dirty="0">
                <a:solidFill>
                  <a:srgbClr val="888888"/>
                </a:solidFill>
              </a:rPr>
              <a:t>NTRODUCCIÓN</a:t>
            </a:r>
            <a:endParaRPr lang="es-EC" sz="3200" dirty="0"/>
          </a:p>
        </p:txBody>
      </p:sp>
      <p:sp>
        <p:nvSpPr>
          <p:cNvPr id="3" name="Marcador de texto 2">
            <a:extLst>
              <a:ext uri="{FF2B5EF4-FFF2-40B4-BE49-F238E27FC236}">
                <a16:creationId xmlns:a16="http://schemas.microsoft.com/office/drawing/2014/main" id="{D80D1C6C-56A8-4A4B-B667-2C2638B7F28F}"/>
              </a:ext>
            </a:extLst>
          </p:cNvPr>
          <p:cNvSpPr>
            <a:spLocks noGrp="1"/>
          </p:cNvSpPr>
          <p:nvPr>
            <p:ph type="body" idx="1"/>
          </p:nvPr>
        </p:nvSpPr>
        <p:spPr>
          <a:xfrm>
            <a:off x="467544" y="1484243"/>
            <a:ext cx="7772400" cy="4525963"/>
          </a:xfrm>
        </p:spPr>
        <p:txBody>
          <a:bodyPr>
            <a:normAutofit fontScale="85000" lnSpcReduction="10000"/>
          </a:bodyPr>
          <a:lstStyle/>
          <a:p>
            <a:pPr algn="just"/>
            <a:r>
              <a:rPr lang="es-ES" sz="2800" b="0" i="0" u="none" strike="noStrike" cap="none" dirty="0">
                <a:solidFill>
                  <a:schemeClr val="dk1"/>
                </a:solidFill>
                <a:latin typeface="Calibri"/>
                <a:ea typeface="Calibri"/>
                <a:cs typeface="Calibri"/>
                <a:sym typeface="Calibri"/>
              </a:rPr>
              <a:t>La Responsabilidad Social Empresarial (RSE) es un modelo de gestión de aplicación voluntaria, cuyo fin es el mejoramiento de las relaciones de la empresa con su entorno social, económico y ambiental, a través de la generación de ventajas competitivas mediante la construcción de relaciones favorables con sus partes interesadas (</a:t>
            </a:r>
            <a:r>
              <a:rPr lang="es-ES" sz="2800" b="0" i="0" u="none" strike="noStrike" cap="none" dirty="0" err="1">
                <a:solidFill>
                  <a:schemeClr val="dk1"/>
                </a:solidFill>
                <a:latin typeface="Calibri"/>
                <a:ea typeface="Calibri"/>
                <a:cs typeface="Calibri"/>
                <a:sym typeface="Calibri"/>
              </a:rPr>
              <a:t>stakeholders</a:t>
            </a:r>
            <a:r>
              <a:rPr lang="es-ES" sz="2800" b="0" i="0" u="none" strike="noStrike" cap="none" dirty="0">
                <a:solidFill>
                  <a:schemeClr val="dk1"/>
                </a:solidFill>
                <a:latin typeface="Calibri"/>
                <a:ea typeface="Calibri"/>
                <a:cs typeface="Calibri"/>
                <a:sym typeface="Calibri"/>
              </a:rPr>
              <a:t>), alcanzando de esta forma sustentabilidad y sostenibilidad.  </a:t>
            </a:r>
          </a:p>
          <a:p>
            <a:pPr algn="just"/>
            <a:r>
              <a:rPr lang="es-ES" sz="2800" b="0" i="0" u="none" strike="noStrike" cap="none" dirty="0">
                <a:solidFill>
                  <a:schemeClr val="dk1"/>
                </a:solidFill>
                <a:latin typeface="Calibri"/>
                <a:ea typeface="Calibri"/>
                <a:cs typeface="Calibri"/>
                <a:sym typeface="Calibri"/>
              </a:rPr>
              <a:t>Pese al </a:t>
            </a:r>
            <a:r>
              <a:rPr lang="es-ES" sz="2800" b="0" i="0" u="none" strike="noStrike" cap="none" dirty="0">
                <a:solidFill>
                  <a:schemeClr val="bg2">
                    <a:lumMod val="50000"/>
                  </a:schemeClr>
                </a:solidFill>
                <a:latin typeface="Calibri"/>
                <a:ea typeface="Calibri"/>
                <a:cs typeface="Calibri"/>
                <a:sym typeface="Calibri"/>
              </a:rPr>
              <a:t>profundo</a:t>
            </a:r>
            <a:r>
              <a:rPr lang="es-ES" sz="2800" b="0" i="0" u="none" strike="noStrike" cap="none" dirty="0">
                <a:solidFill>
                  <a:schemeClr val="dk1"/>
                </a:solidFill>
                <a:latin typeface="Calibri"/>
                <a:ea typeface="Calibri"/>
                <a:cs typeface="Calibri"/>
                <a:sym typeface="Calibri"/>
              </a:rPr>
              <a:t> debate que este término ha tenido, en la práctica continúa resultando ambiguo, en especial para las microempresas de alojamiento de la Ciudad de Cuenca, estas empresas son de gran importancia para el desarrollo turístico y económico de la ciudad.</a:t>
            </a:r>
          </a:p>
          <a:p>
            <a:endParaRPr lang="es-EC" dirty="0"/>
          </a:p>
        </p:txBody>
      </p:sp>
    </p:spTree>
    <p:extLst>
      <p:ext uri="{BB962C8B-B14F-4D97-AF65-F5344CB8AC3E}">
        <p14:creationId xmlns:p14="http://schemas.microsoft.com/office/powerpoint/2010/main" val="28034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1259632" y="1124744"/>
            <a:ext cx="7128792" cy="8640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None/>
            </a:pPr>
            <a:r>
              <a:rPr lang="es-EC" sz="3000" b="1" dirty="0">
                <a:solidFill>
                  <a:srgbClr val="888888"/>
                </a:solidFill>
                <a:latin typeface="Open Sans"/>
                <a:ea typeface="Open Sans"/>
                <a:cs typeface="Open Sans"/>
                <a:sym typeface="Open Sans"/>
              </a:rPr>
              <a:t>OBJETIVO GENERAL:</a:t>
            </a:r>
            <a:endParaRPr sz="3000" dirty="0"/>
          </a:p>
        </p:txBody>
      </p:sp>
      <p:sp>
        <p:nvSpPr>
          <p:cNvPr id="85" name="Google Shape;85;p3"/>
          <p:cNvSpPr txBox="1"/>
          <p:nvPr/>
        </p:nvSpPr>
        <p:spPr>
          <a:xfrm>
            <a:off x="1259632" y="1844824"/>
            <a:ext cx="7128792" cy="936104"/>
          </a:xfrm>
          <a:prstGeom prst="rect">
            <a:avLst/>
          </a:prstGeom>
          <a:noFill/>
          <a:ln>
            <a:noFill/>
          </a:ln>
        </p:spPr>
        <p:txBody>
          <a:bodyPr spcFirstLastPara="1" wrap="square" lIns="91425" tIns="45700" rIns="91425" bIns="45700" anchor="t" anchorCtr="0">
            <a:noAutofit/>
          </a:bodyPr>
          <a:lstStyle/>
          <a:p>
            <a:r>
              <a:rPr lang="es-EC" sz="2000" dirty="0"/>
              <a:t>Establecer indicadores sustanciales que permitan medir la gestión en Responsabilidad Social Empresarial en las microempresas del sector hotelero de la ciudad de Cuenca.</a:t>
            </a:r>
          </a:p>
        </p:txBody>
      </p:sp>
      <p:sp>
        <p:nvSpPr>
          <p:cNvPr id="86" name="Google Shape;86;p3"/>
          <p:cNvSpPr txBox="1"/>
          <p:nvPr/>
        </p:nvSpPr>
        <p:spPr>
          <a:xfrm>
            <a:off x="1259632" y="2996952"/>
            <a:ext cx="7128792" cy="864096"/>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s-EC" sz="3000" b="1" dirty="0">
                <a:solidFill>
                  <a:srgbClr val="888888"/>
                </a:solidFill>
                <a:latin typeface="Open Sans"/>
                <a:ea typeface="Open Sans"/>
                <a:cs typeface="Open Sans"/>
                <a:sym typeface="Open Sans"/>
              </a:rPr>
              <a:t>OBJETIVOS ESPECÍFICOS:</a:t>
            </a:r>
            <a:endParaRPr sz="3000" dirty="0"/>
          </a:p>
        </p:txBody>
      </p:sp>
      <p:sp>
        <p:nvSpPr>
          <p:cNvPr id="87" name="Google Shape;87;p3"/>
          <p:cNvSpPr txBox="1"/>
          <p:nvPr/>
        </p:nvSpPr>
        <p:spPr>
          <a:xfrm>
            <a:off x="1259632" y="3617843"/>
            <a:ext cx="7416824" cy="2547461"/>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es-EC" sz="2000" dirty="0"/>
              <a:t>Identificar, evaluar y ponderar las dimensiones relevantes en la Responsabilidad Social Empresarial del sector hotelero de la ciudad de Cuenca.</a:t>
            </a:r>
          </a:p>
          <a:p>
            <a:pPr marL="285750" indent="-285750">
              <a:buFont typeface="Arial" panose="020B0604020202020204" pitchFamily="34" charset="0"/>
              <a:buChar char="•"/>
            </a:pPr>
            <a:r>
              <a:rPr lang="es-EC" sz="2000" dirty="0"/>
              <a:t>Formular indicadores de pertinencia, accesibles y financieramente factibles con énfasis en los pequeños establecimientos.</a:t>
            </a:r>
          </a:p>
          <a:p>
            <a:pPr marL="285750" indent="-285750">
              <a:buFont typeface="Arial" panose="020B0604020202020204" pitchFamily="34" charset="0"/>
              <a:buChar char="•"/>
            </a:pPr>
            <a:r>
              <a:rPr lang="es-EC" sz="2000" dirty="0"/>
              <a:t>Validar los indicadores en las microempresas del sector hotelero de Cuenca.</a:t>
            </a:r>
          </a:p>
          <a:p>
            <a:pPr marL="285750" indent="-285750">
              <a:buFont typeface="Arial" panose="020B0604020202020204" pitchFamily="34" charset="0"/>
              <a:buChar char="•"/>
            </a:pPr>
            <a:r>
              <a:rPr lang="es-EC" sz="2000" dirty="0"/>
              <a:t>Sintetizar los resultados.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25DA7-6BC5-4E38-92F9-D101146A0493}"/>
              </a:ext>
            </a:extLst>
          </p:cNvPr>
          <p:cNvSpPr>
            <a:spLocks noGrp="1"/>
          </p:cNvSpPr>
          <p:nvPr>
            <p:ph type="title"/>
          </p:nvPr>
        </p:nvSpPr>
        <p:spPr/>
        <p:txBody>
          <a:bodyPr/>
          <a:lstStyle/>
          <a:p>
            <a:pPr algn="l"/>
            <a:r>
              <a:rPr lang="es-ES" sz="3000" b="1" dirty="0">
                <a:solidFill>
                  <a:srgbClr val="888888"/>
                </a:solidFill>
                <a:sym typeface="Arial"/>
              </a:rPr>
              <a:t>METODOLOGÍA</a:t>
            </a:r>
            <a:endParaRPr lang="es-EC" sz="3000" b="1" dirty="0">
              <a:solidFill>
                <a:srgbClr val="888888"/>
              </a:solidFill>
              <a:sym typeface="Arial"/>
            </a:endParaRPr>
          </a:p>
        </p:txBody>
      </p:sp>
      <p:sp>
        <p:nvSpPr>
          <p:cNvPr id="3" name="Marcador de texto 2">
            <a:extLst>
              <a:ext uri="{FF2B5EF4-FFF2-40B4-BE49-F238E27FC236}">
                <a16:creationId xmlns:a16="http://schemas.microsoft.com/office/drawing/2014/main" id="{267989A4-1DA2-4664-B95A-6593837C39C1}"/>
              </a:ext>
            </a:extLst>
          </p:cNvPr>
          <p:cNvSpPr>
            <a:spLocks noGrp="1"/>
          </p:cNvSpPr>
          <p:nvPr>
            <p:ph type="body" idx="1"/>
          </p:nvPr>
        </p:nvSpPr>
        <p:spPr>
          <a:xfrm>
            <a:off x="457199" y="1600200"/>
            <a:ext cx="8037443" cy="4800600"/>
          </a:xfrm>
        </p:spPr>
        <p:txBody>
          <a:bodyPr>
            <a:normAutofit fontScale="77500" lnSpcReduction="20000"/>
          </a:bodyPr>
          <a:lstStyle/>
          <a:p>
            <a:pPr marR="0" lvl="0" algn="just" rtl="0">
              <a:lnSpc>
                <a:spcPct val="100000"/>
              </a:lnSpc>
              <a:spcBef>
                <a:spcPts val="0"/>
              </a:spcBef>
              <a:spcAft>
                <a:spcPts val="0"/>
              </a:spcAft>
              <a:buClr>
                <a:schemeClr val="dk1"/>
              </a:buClr>
              <a:buSzPts val="2000"/>
            </a:pPr>
            <a:r>
              <a:rPr lang="es-ES" sz="2800" b="0" i="0" u="none" strike="noStrike" cap="none" dirty="0">
                <a:solidFill>
                  <a:schemeClr val="dk1"/>
                </a:solidFill>
                <a:latin typeface="Calibri"/>
                <a:ea typeface="Calibri"/>
                <a:cs typeface="Calibri"/>
                <a:sym typeface="Calibri"/>
              </a:rPr>
              <a:t>Se toman las variables que más se repiten entre las propuestas por 8 organizaciones, tales como: </a:t>
            </a:r>
            <a:r>
              <a:rPr lang="es-ES" sz="2800" b="0" i="0" u="none" strike="noStrike" cap="none" dirty="0" err="1">
                <a:solidFill>
                  <a:schemeClr val="dk1"/>
                </a:solidFill>
                <a:latin typeface="Calibri"/>
                <a:ea typeface="Calibri"/>
                <a:cs typeface="Calibri"/>
                <a:sym typeface="Calibri"/>
              </a:rPr>
              <a:t>Adec</a:t>
            </a:r>
            <a:r>
              <a:rPr lang="es-ES" sz="2800" b="0" i="0" u="none" strike="noStrike" cap="none" dirty="0">
                <a:solidFill>
                  <a:schemeClr val="dk1"/>
                </a:solidFill>
                <a:latin typeface="Calibri"/>
                <a:ea typeface="Calibri"/>
                <a:cs typeface="Calibri"/>
                <a:sym typeface="Calibri"/>
              </a:rPr>
              <a:t> Ethos, ISO 26000, GRI, la Norma AA1000, las propuestas de </a:t>
            </a:r>
            <a:r>
              <a:rPr lang="es-ES" sz="2800" b="0" i="0" u="none" strike="noStrike" cap="none" dirty="0" err="1">
                <a:solidFill>
                  <a:schemeClr val="dk1"/>
                </a:solidFill>
                <a:latin typeface="Calibri"/>
                <a:ea typeface="Calibri"/>
                <a:cs typeface="Calibri"/>
                <a:sym typeface="Calibri"/>
              </a:rPr>
              <a:t>CentraRSE</a:t>
            </a:r>
            <a:r>
              <a:rPr lang="es-ES" sz="2800" b="0" i="0" u="none" strike="noStrike" cap="none" dirty="0">
                <a:solidFill>
                  <a:schemeClr val="dk1"/>
                </a:solidFill>
                <a:latin typeface="Calibri"/>
                <a:ea typeface="Calibri"/>
                <a:cs typeface="Calibri"/>
                <a:sym typeface="Calibri"/>
              </a:rPr>
              <a:t>, </a:t>
            </a:r>
            <a:r>
              <a:rPr lang="es-ES" sz="2800" b="0" i="0" u="none" strike="noStrike" cap="none" dirty="0" err="1">
                <a:solidFill>
                  <a:schemeClr val="dk1"/>
                </a:solidFill>
                <a:latin typeface="Calibri"/>
                <a:ea typeface="Calibri"/>
                <a:cs typeface="Calibri"/>
                <a:sym typeface="Calibri"/>
              </a:rPr>
              <a:t>ProHumana</a:t>
            </a:r>
            <a:r>
              <a:rPr lang="es-ES" sz="2800" dirty="0">
                <a:solidFill>
                  <a:schemeClr val="dk1"/>
                </a:solidFill>
                <a:latin typeface="Calibri"/>
                <a:ea typeface="Calibri"/>
                <a:cs typeface="Calibri"/>
                <a:sym typeface="Calibri"/>
              </a:rPr>
              <a:t>, la propuesta de Utrera y García de RSE para microempresas de alojamiento,</a:t>
            </a:r>
            <a:r>
              <a:rPr lang="es-ES" sz="2800" b="0" i="0" u="none" strike="noStrike" cap="none" dirty="0">
                <a:solidFill>
                  <a:schemeClr val="dk1"/>
                </a:solidFill>
                <a:latin typeface="Calibri"/>
                <a:ea typeface="Calibri"/>
                <a:cs typeface="Calibri"/>
                <a:sym typeface="Calibri"/>
              </a:rPr>
              <a:t> los Objetivos de Desarrollo Sostenible de las Naciones Unidas y el Plan de Desarrollo Toda Una Vida del Gobierno Nacional, obteniendo así un total de 25 variables distribuidas entre seis ámbitos. Se adopta la propuesta de </a:t>
            </a:r>
            <a:r>
              <a:rPr lang="es-ES" sz="2800" b="0" i="0" u="none" strike="noStrike" cap="none" dirty="0" err="1">
                <a:solidFill>
                  <a:schemeClr val="dk1"/>
                </a:solidFill>
                <a:latin typeface="Calibri"/>
                <a:ea typeface="Calibri"/>
                <a:cs typeface="Calibri"/>
                <a:sym typeface="Calibri"/>
              </a:rPr>
              <a:t>Adec</a:t>
            </a:r>
            <a:r>
              <a:rPr lang="es-ES" sz="2800" b="0" i="0" u="none" strike="noStrike" cap="none" dirty="0">
                <a:solidFill>
                  <a:schemeClr val="dk1"/>
                </a:solidFill>
                <a:latin typeface="Calibri"/>
                <a:ea typeface="Calibri"/>
                <a:cs typeface="Calibri"/>
                <a:sym typeface="Calibri"/>
              </a:rPr>
              <a:t> Ethos y el ciclo de Deming para medir el nivel de aplicación de cada variable a través de etapas.</a:t>
            </a:r>
          </a:p>
          <a:p>
            <a:pPr marR="0" lvl="0" algn="just" rtl="0">
              <a:lnSpc>
                <a:spcPct val="100000"/>
              </a:lnSpc>
              <a:spcBef>
                <a:spcPts val="0"/>
              </a:spcBef>
              <a:spcAft>
                <a:spcPts val="0"/>
              </a:spcAft>
              <a:buClr>
                <a:schemeClr val="dk1"/>
              </a:buClr>
              <a:buSzPts val="2000"/>
            </a:pPr>
            <a:endParaRPr lang="es-ES" sz="2800" b="0" i="0" u="none" strike="noStrike" cap="none" dirty="0">
              <a:solidFill>
                <a:schemeClr val="dk1"/>
              </a:solidFill>
              <a:latin typeface="Calibri"/>
              <a:ea typeface="Calibri"/>
              <a:cs typeface="Calibri"/>
              <a:sym typeface="Calibri"/>
            </a:endParaRPr>
          </a:p>
          <a:p>
            <a:pPr marR="0" lvl="0" algn="just" rtl="0">
              <a:lnSpc>
                <a:spcPct val="100000"/>
              </a:lnSpc>
              <a:spcBef>
                <a:spcPts val="0"/>
              </a:spcBef>
              <a:spcAft>
                <a:spcPts val="0"/>
              </a:spcAft>
              <a:buClr>
                <a:schemeClr val="dk1"/>
              </a:buClr>
              <a:buSzPts val="2000"/>
            </a:pPr>
            <a:r>
              <a:rPr lang="es-EC"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La población consiste en 194 empresas, el tamaño muestral se establece con un margen de error de 5%, nivel de confianza de 95% y una heterogeneidad de 20% (ya que existe un 20% de mipymes que no sobreviven periodos mayores de un año, según el INEC), dando un total de 109 mipymes.</a:t>
            </a:r>
            <a:endParaRPr lang="es-ES" sz="2800" b="0" i="0" u="none" strike="noStrike"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93999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o 7">
            <a:extLst>
              <a:ext uri="{FF2B5EF4-FFF2-40B4-BE49-F238E27FC236}">
                <a16:creationId xmlns:a16="http://schemas.microsoft.com/office/drawing/2014/main" id="{28D4FCAC-883B-4C28-8A4D-30FCC656298A}"/>
              </a:ext>
            </a:extLst>
          </p:cNvPr>
          <p:cNvGraphicFramePr>
            <a:graphicFrameLocks noChangeAspect="1"/>
          </p:cNvGraphicFramePr>
          <p:nvPr>
            <p:extLst>
              <p:ext uri="{D42A27DB-BD31-4B8C-83A1-F6EECF244321}">
                <p14:modId xmlns:p14="http://schemas.microsoft.com/office/powerpoint/2010/main" val="4136993861"/>
              </p:ext>
            </p:extLst>
          </p:nvPr>
        </p:nvGraphicFramePr>
        <p:xfrm>
          <a:off x="861391" y="718585"/>
          <a:ext cx="7633252" cy="5844139"/>
        </p:xfrm>
        <a:graphic>
          <a:graphicData uri="http://schemas.openxmlformats.org/presentationml/2006/ole">
            <mc:AlternateContent xmlns:mc="http://schemas.openxmlformats.org/markup-compatibility/2006">
              <mc:Choice xmlns:v="urn:schemas-microsoft-com:vml" Requires="v">
                <p:oleObj spid="_x0000_s1030" name="Worksheet" r:id="rId3" imgW="6772114" imgH="6267393" progId="Excel.Sheet.12">
                  <p:embed/>
                </p:oleObj>
              </mc:Choice>
              <mc:Fallback>
                <p:oleObj name="Worksheet" r:id="rId3" imgW="6772114" imgH="6267393" progId="Excel.Sheet.12">
                  <p:embed/>
                  <p:pic>
                    <p:nvPicPr>
                      <p:cNvPr id="0" name=""/>
                      <p:cNvPicPr/>
                      <p:nvPr/>
                    </p:nvPicPr>
                    <p:blipFill>
                      <a:blip r:embed="rId4"/>
                      <a:stretch>
                        <a:fillRect/>
                      </a:stretch>
                    </p:blipFill>
                    <p:spPr>
                      <a:xfrm>
                        <a:off x="861391" y="718585"/>
                        <a:ext cx="7633252" cy="5844139"/>
                      </a:xfrm>
                      <a:prstGeom prst="rect">
                        <a:avLst/>
                      </a:prstGeom>
                    </p:spPr>
                  </p:pic>
                </p:oleObj>
              </mc:Fallback>
            </mc:AlternateContent>
          </a:graphicData>
        </a:graphic>
      </p:graphicFrame>
    </p:spTree>
    <p:extLst>
      <p:ext uri="{BB962C8B-B14F-4D97-AF65-F5344CB8AC3E}">
        <p14:creationId xmlns:p14="http://schemas.microsoft.com/office/powerpoint/2010/main" val="91919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25DA7-6BC5-4E38-92F9-D101146A0493}"/>
              </a:ext>
            </a:extLst>
          </p:cNvPr>
          <p:cNvSpPr>
            <a:spLocks noGrp="1"/>
          </p:cNvSpPr>
          <p:nvPr>
            <p:ph type="title"/>
          </p:nvPr>
        </p:nvSpPr>
        <p:spPr/>
        <p:txBody>
          <a:bodyPr/>
          <a:lstStyle/>
          <a:p>
            <a:pPr algn="l"/>
            <a:r>
              <a:rPr lang="es-ES" sz="3000" b="1" dirty="0">
                <a:solidFill>
                  <a:srgbClr val="888888"/>
                </a:solidFill>
                <a:sym typeface="Arial"/>
              </a:rPr>
              <a:t>METODOLOGÍA</a:t>
            </a:r>
            <a:endParaRPr lang="es-EC" sz="3000" b="1" dirty="0">
              <a:solidFill>
                <a:srgbClr val="888888"/>
              </a:solidFill>
              <a:sym typeface="Arial"/>
            </a:endParaRPr>
          </a:p>
        </p:txBody>
      </p:sp>
      <p:sp>
        <p:nvSpPr>
          <p:cNvPr id="3" name="Marcador de texto 2">
            <a:extLst>
              <a:ext uri="{FF2B5EF4-FFF2-40B4-BE49-F238E27FC236}">
                <a16:creationId xmlns:a16="http://schemas.microsoft.com/office/drawing/2014/main" id="{267989A4-1DA2-4664-B95A-6593837C39C1}"/>
              </a:ext>
            </a:extLst>
          </p:cNvPr>
          <p:cNvSpPr>
            <a:spLocks noGrp="1"/>
          </p:cNvSpPr>
          <p:nvPr>
            <p:ph type="body" idx="1"/>
          </p:nvPr>
        </p:nvSpPr>
        <p:spPr>
          <a:xfrm>
            <a:off x="457199" y="1600200"/>
            <a:ext cx="8037443" cy="4800600"/>
          </a:xfrm>
        </p:spPr>
        <p:txBody>
          <a:bodyPr>
            <a:normAutofit/>
          </a:bodyPr>
          <a:lstStyle/>
          <a:p>
            <a:pPr algn="just">
              <a:spcBef>
                <a:spcPts val="0"/>
              </a:spcBef>
              <a:buClr>
                <a:schemeClr val="dk1"/>
              </a:buClr>
              <a:buSzPts val="2000"/>
            </a:pPr>
            <a:r>
              <a:rPr lang="es-ES" sz="2800" dirty="0">
                <a:effectLst/>
                <a:latin typeface="Calibri" panose="020F0502020204030204" pitchFamily="34" charset="0"/>
                <a:ea typeface="Calibri" panose="020F0502020204030204" pitchFamily="34" charset="0"/>
                <a:cs typeface="Calibri" panose="020F0502020204030204" pitchFamily="34" charset="0"/>
              </a:rPr>
              <a:t>Sobre los datos obtenidos, además de los estadísticos descriptivos, se aplica la técnica de Análisis de Componentes Principales (ACP), pues esta herramienta permite reducir múltiples variables correlacionadas en componentes no correlacionados, evitando así la subjetividad en la ponderación de cada una de las variables.</a:t>
            </a:r>
            <a:endParaRPr lang="es-ES" sz="2800" i="0" u="none" strike="noStrike" cap="none" dirty="0">
              <a:solidFill>
                <a:srgbClr val="000000"/>
              </a:solidFill>
              <a:latin typeface="Calibri" panose="020F0502020204030204" pitchFamily="34" charset="0"/>
              <a:cs typeface="Calibri" panose="020F0502020204030204" pitchFamily="34" charset="0"/>
              <a:sym typeface="Arial"/>
            </a:endParaRPr>
          </a:p>
          <a:p>
            <a:pPr marL="50800" marR="0" lvl="0" indent="0" algn="just" rtl="0">
              <a:lnSpc>
                <a:spcPct val="100000"/>
              </a:lnSpc>
              <a:spcBef>
                <a:spcPts val="0"/>
              </a:spcBef>
              <a:spcAft>
                <a:spcPts val="0"/>
              </a:spcAft>
              <a:buClr>
                <a:schemeClr val="dk1"/>
              </a:buClr>
              <a:buSzPts val="2000"/>
              <a:buNone/>
            </a:pPr>
            <a:endParaRPr lang="es-ES"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668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25DA7-6BC5-4E38-92F9-D101146A0493}"/>
              </a:ext>
            </a:extLst>
          </p:cNvPr>
          <p:cNvSpPr>
            <a:spLocks noGrp="1"/>
          </p:cNvSpPr>
          <p:nvPr>
            <p:ph type="title"/>
          </p:nvPr>
        </p:nvSpPr>
        <p:spPr>
          <a:xfrm>
            <a:off x="361120" y="168356"/>
            <a:ext cx="8229600" cy="1143000"/>
          </a:xfrm>
        </p:spPr>
        <p:txBody>
          <a:bodyPr/>
          <a:lstStyle/>
          <a:p>
            <a:pPr algn="l"/>
            <a:r>
              <a:rPr lang="es-ES" sz="3000" b="1" dirty="0">
                <a:solidFill>
                  <a:srgbClr val="888888"/>
                </a:solidFill>
                <a:sym typeface="Arial"/>
              </a:rPr>
              <a:t>RESULTADOS Y DISCUSIÓN</a:t>
            </a:r>
            <a:endParaRPr lang="es-EC" sz="3000" b="1" dirty="0">
              <a:solidFill>
                <a:srgbClr val="888888"/>
              </a:solidFill>
              <a:sym typeface="Arial"/>
            </a:endParaRPr>
          </a:p>
        </p:txBody>
      </p:sp>
      <p:sp>
        <p:nvSpPr>
          <p:cNvPr id="3" name="Marcador de texto 2">
            <a:extLst>
              <a:ext uri="{FF2B5EF4-FFF2-40B4-BE49-F238E27FC236}">
                <a16:creationId xmlns:a16="http://schemas.microsoft.com/office/drawing/2014/main" id="{267989A4-1DA2-4664-B95A-6593837C39C1}"/>
              </a:ext>
            </a:extLst>
          </p:cNvPr>
          <p:cNvSpPr>
            <a:spLocks noGrp="1"/>
          </p:cNvSpPr>
          <p:nvPr>
            <p:ph type="body" idx="1"/>
          </p:nvPr>
        </p:nvSpPr>
        <p:spPr>
          <a:xfrm>
            <a:off x="457199" y="1311356"/>
            <a:ext cx="8037443" cy="5089444"/>
          </a:xfrm>
        </p:spPr>
        <p:txBody>
          <a:bodyPr>
            <a:normAutofit fontScale="92500" lnSpcReduction="10000"/>
          </a:bodyPr>
          <a:lstStyle/>
          <a:p>
            <a:pPr algn="just">
              <a:buClr>
                <a:schemeClr val="dk1"/>
              </a:buClr>
              <a:buSzPts val="2400"/>
            </a:pPr>
            <a:r>
              <a:rPr lang="es-ES" sz="2800" dirty="0">
                <a:solidFill>
                  <a:schemeClr val="dk1"/>
                </a:solidFill>
                <a:latin typeface="Calibri"/>
                <a:ea typeface="Calibri"/>
                <a:cs typeface="Calibri"/>
                <a:sym typeface="Calibri"/>
              </a:rPr>
              <a:t>Mediante la aplicación de ACP se obtienen seis componentes:</a:t>
            </a:r>
          </a:p>
          <a:p>
            <a:pPr marL="50800" indent="0" algn="just">
              <a:buClr>
                <a:schemeClr val="dk1"/>
              </a:buClr>
              <a:buSzPts val="2400"/>
              <a:buNone/>
            </a:pPr>
            <a:endParaRPr lang="es-ES" sz="2800" dirty="0">
              <a:solidFill>
                <a:schemeClr val="dk1"/>
              </a:solidFill>
              <a:latin typeface="Calibri"/>
              <a:ea typeface="Calibri"/>
              <a:cs typeface="Calibri"/>
              <a:sym typeface="Calibri"/>
            </a:endParaRPr>
          </a:p>
          <a:p>
            <a:pPr marL="342900" lvl="0" indent="-342900">
              <a:lnSpc>
                <a:spcPct val="107000"/>
              </a:lnSpc>
              <a:buFont typeface="+mj-lt"/>
              <a:buAutoNum type="arabicPeriod"/>
            </a:pPr>
            <a:r>
              <a:rPr lang="es-E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Políticas encaminadas a satisfacer demandas de empleados, trabajadores y clientes.</a:t>
            </a:r>
            <a:endParaRPr lang="es-E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s-E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Aseguramiento de componentes éticos en la gestión.</a:t>
            </a:r>
            <a:endParaRPr lang="es-E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s-E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Gestión de la relación con proveedores y con la comunidad.</a:t>
            </a:r>
            <a:endParaRPr lang="es-E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s-E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Involucramiento con la comunidad y la ayuda social.</a:t>
            </a:r>
            <a:endParaRPr lang="es-E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s-E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Diálogo y transparencia con los grupos de interés.</a:t>
            </a:r>
            <a:endParaRPr lang="es-E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s-E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Liderazgo social y gestión ambiental.</a:t>
            </a:r>
            <a:endParaRPr lang="es-E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just" rtl="0">
              <a:lnSpc>
                <a:spcPct val="100000"/>
              </a:lnSpc>
              <a:spcBef>
                <a:spcPts val="0"/>
              </a:spcBef>
              <a:spcAft>
                <a:spcPts val="0"/>
              </a:spcAft>
              <a:buClr>
                <a:schemeClr val="dk1"/>
              </a:buClr>
              <a:buSzPts val="2400"/>
            </a:pPr>
            <a:endParaRPr lang="es-ES" sz="2800" b="0" i="0" u="none" strike="noStrike" cap="none" dirty="0">
              <a:solidFill>
                <a:schemeClr val="dk1"/>
              </a:solidFill>
              <a:latin typeface="Calibri"/>
              <a:ea typeface="Calibri"/>
              <a:cs typeface="Calibri"/>
              <a:sym typeface="Calibri"/>
            </a:endParaRPr>
          </a:p>
          <a:p>
            <a:pPr marL="50800" marR="0" lvl="0" indent="0" algn="just" rtl="0">
              <a:lnSpc>
                <a:spcPct val="100000"/>
              </a:lnSpc>
              <a:spcBef>
                <a:spcPts val="0"/>
              </a:spcBef>
              <a:spcAft>
                <a:spcPts val="0"/>
              </a:spcAft>
              <a:buClr>
                <a:schemeClr val="dk1"/>
              </a:buClr>
              <a:buSzPts val="2000"/>
              <a:buNone/>
            </a:pPr>
            <a:endParaRPr lang="es-ES"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428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25DA7-6BC5-4E38-92F9-D101146A0493}"/>
              </a:ext>
            </a:extLst>
          </p:cNvPr>
          <p:cNvSpPr>
            <a:spLocks noGrp="1"/>
          </p:cNvSpPr>
          <p:nvPr>
            <p:ph type="title"/>
          </p:nvPr>
        </p:nvSpPr>
        <p:spPr>
          <a:xfrm>
            <a:off x="361120" y="168356"/>
            <a:ext cx="8229600" cy="1143000"/>
          </a:xfrm>
        </p:spPr>
        <p:txBody>
          <a:bodyPr/>
          <a:lstStyle/>
          <a:p>
            <a:pPr algn="l"/>
            <a:r>
              <a:rPr lang="es-ES" sz="3000" b="1" dirty="0">
                <a:solidFill>
                  <a:srgbClr val="888888"/>
                </a:solidFill>
                <a:sym typeface="Arial"/>
              </a:rPr>
              <a:t>RESULTADOS Y DISCUSIÓN</a:t>
            </a:r>
            <a:endParaRPr lang="es-EC" sz="3000" b="1" dirty="0">
              <a:solidFill>
                <a:srgbClr val="888888"/>
              </a:solidFill>
              <a:sym typeface="Arial"/>
            </a:endParaRPr>
          </a:p>
        </p:txBody>
      </p:sp>
      <p:pic>
        <p:nvPicPr>
          <p:cNvPr id="9" name="Imagen 8">
            <a:extLst>
              <a:ext uri="{FF2B5EF4-FFF2-40B4-BE49-F238E27FC236}">
                <a16:creationId xmlns:a16="http://schemas.microsoft.com/office/drawing/2014/main" id="{8B737F44-61AB-4AC2-828A-68E7BEFAE311}"/>
              </a:ext>
            </a:extLst>
          </p:cNvPr>
          <p:cNvPicPr>
            <a:picLocks noChangeAspect="1"/>
          </p:cNvPicPr>
          <p:nvPr/>
        </p:nvPicPr>
        <p:blipFill>
          <a:blip r:embed="rId2"/>
          <a:stretch>
            <a:fillRect/>
          </a:stretch>
        </p:blipFill>
        <p:spPr>
          <a:xfrm>
            <a:off x="1014911" y="1188195"/>
            <a:ext cx="6803871" cy="4695769"/>
          </a:xfrm>
          <a:prstGeom prst="rect">
            <a:avLst/>
          </a:prstGeom>
        </p:spPr>
      </p:pic>
    </p:spTree>
    <p:extLst>
      <p:ext uri="{BB962C8B-B14F-4D97-AF65-F5344CB8AC3E}">
        <p14:creationId xmlns:p14="http://schemas.microsoft.com/office/powerpoint/2010/main" val="289639245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774</Words>
  <Application>Microsoft Office PowerPoint</Application>
  <PresentationFormat>Presentación en pantalla (4:3)</PresentationFormat>
  <Paragraphs>53</Paragraphs>
  <Slides>14</Slides>
  <Notes>5</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20" baseType="lpstr">
      <vt:lpstr>Open Sans</vt:lpstr>
      <vt:lpstr>Arial</vt:lpstr>
      <vt:lpstr>Times New Roman</vt:lpstr>
      <vt:lpstr>Calibri</vt:lpstr>
      <vt:lpstr>Tema de Office</vt:lpstr>
      <vt:lpstr>Worksheet</vt:lpstr>
      <vt:lpstr> Sistema de Indicadores de Responsabilidad Social Empresarial en el Sector Hotelero microempresarial de la Ciudad de Cuenca</vt:lpstr>
      <vt:lpstr>Presentación de PowerPoint</vt:lpstr>
      <vt:lpstr>INTRODUCCIÓN</vt:lpstr>
      <vt:lpstr>Presentación de PowerPoint</vt:lpstr>
      <vt:lpstr>METODOLOGÍA</vt:lpstr>
      <vt:lpstr>Presentación de PowerPoint</vt:lpstr>
      <vt:lpstr>METODOLOGÍA</vt:lpstr>
      <vt:lpstr>RESULTADOS Y DISCUSIÓN</vt:lpstr>
      <vt:lpstr>RESULTADOS Y DISCUSIÓN</vt:lpstr>
      <vt:lpstr>RESULTADOS Y DISCUSIÓN</vt:lpstr>
      <vt:lpstr>RESULTADOS Y DISCUSIÓN</vt:lpstr>
      <vt:lpstr>CONCLUSIONES</vt:lpstr>
      <vt:lpstr>CONTINUIDAD Y RETOS DE LA INVESTIGACIÓN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Indicadores de Responsabilidad Social Empresarial en el Sector Hotelero microempresarial de la Ciudad de Cuenca</dc:title>
  <dc:creator>kquinde</dc:creator>
  <cp:lastModifiedBy>Diego Roldan</cp:lastModifiedBy>
  <cp:revision>31</cp:revision>
  <dcterms:created xsi:type="dcterms:W3CDTF">2012-10-01T15:22:53Z</dcterms:created>
  <dcterms:modified xsi:type="dcterms:W3CDTF">2020-10-29T21:25:20Z</dcterms:modified>
</cp:coreProperties>
</file>