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j1aJZ6v/ZhyQw26CEbau14o9zh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D4A5C5-1E0F-4629-9CBF-8CF2A88F1DF9}">
  <a:tblStyle styleId="{8ED4A5C5-1E0F-4629-9CBF-8CF2A88F1D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97770beb5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97770beb5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97770beb5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97770beb5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97770beb5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97770beb5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97770be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97770be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529facad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8529facad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7770beb5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97770beb5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9730a4bf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9730a4bf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97770beb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97770beb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9730a4bf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9730a4bf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989b6154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989b6154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97770beb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97770beb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 rot="5400000">
            <a:off x="2555775" y="-109736"/>
            <a:ext cx="403244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988839"/>
            <a:ext cx="8229600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44208" y="188640"/>
            <a:ext cx="2498978" cy="6787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85800" y="2534475"/>
            <a:ext cx="7772400" cy="1876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Open Sans"/>
              <a:buNone/>
            </a:pPr>
            <a:r>
              <a:rPr lang="es-EC" sz="3959" dirty="0">
                <a:solidFill>
                  <a:srgbClr val="1155CC"/>
                </a:solidFill>
              </a:rPr>
              <a:t/>
            </a:r>
            <a:br>
              <a:rPr lang="es-EC" sz="3959" dirty="0">
                <a:solidFill>
                  <a:srgbClr val="1155CC"/>
                </a:solidFill>
              </a:rPr>
            </a:br>
            <a:r>
              <a:rPr lang="es-EC" sz="3200" b="1" dirty="0">
                <a:solidFill>
                  <a:srgbClr val="1155CC"/>
                </a:solidFill>
              </a:rPr>
              <a:t>Percepción de docentes y estudiantes sobre culturas, políticas y prácticas inclusivas en educación superior</a:t>
            </a:r>
            <a:r>
              <a:rPr lang="es-EC" sz="4359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s-EC" sz="4359" dirty="0">
                <a:latin typeface="Open Sans"/>
                <a:ea typeface="Open Sans"/>
                <a:cs typeface="Open Sans"/>
                <a:sym typeface="Open Sans"/>
              </a:rPr>
            </a:br>
            <a:endParaRPr sz="4359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827584" y="4704080"/>
            <a:ext cx="7772400" cy="7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Open Sans"/>
              <a:buNone/>
            </a:pPr>
            <a: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s-EC" sz="231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Septiembre 201</a:t>
            </a:r>
            <a:r>
              <a:rPr lang="es-EC" sz="231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lang="es-EC" sz="231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 – Agosto 2020</a:t>
            </a:r>
            <a:br>
              <a:rPr lang="es-EC" sz="231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31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692696"/>
            <a:ext cx="6264696" cy="170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97770beb5_2_10"/>
          <p:cNvSpPr txBox="1">
            <a:spLocks noGrp="1"/>
          </p:cNvSpPr>
          <p:nvPr>
            <p:ph type="title"/>
          </p:nvPr>
        </p:nvSpPr>
        <p:spPr>
          <a:xfrm>
            <a:off x="467550" y="764701"/>
            <a:ext cx="8229600" cy="85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500" b="1" dirty="0">
                <a:solidFill>
                  <a:srgbClr val="002060"/>
                </a:solidFill>
              </a:rPr>
              <a:t>Culturas, políticas y prácticas según sexo de docentes</a:t>
            </a:r>
            <a:endParaRPr sz="3500" b="1" dirty="0">
              <a:solidFill>
                <a:srgbClr val="002060"/>
              </a:solidFill>
            </a:endParaRPr>
          </a:p>
        </p:txBody>
      </p:sp>
      <p:sp>
        <p:nvSpPr>
          <p:cNvPr id="141" name="Google Shape;141;g897770beb5_2_10"/>
          <p:cNvSpPr txBox="1">
            <a:spLocks noGrp="1"/>
          </p:cNvSpPr>
          <p:nvPr>
            <p:ph type="body" idx="4"/>
          </p:nvPr>
        </p:nvSpPr>
        <p:spPr>
          <a:xfrm>
            <a:off x="6037050" y="1818640"/>
            <a:ext cx="2649900" cy="309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docente de género masculino logra medias más altas en las tres dimensiones en comparación que sus colegas de género femenino.</a:t>
            </a:r>
            <a:endParaRPr sz="3600" dirty="0">
              <a:solidFill>
                <a:schemeClr val="dk2"/>
              </a:solidFill>
            </a:endParaRPr>
          </a:p>
        </p:txBody>
      </p:sp>
      <p:pic>
        <p:nvPicPr>
          <p:cNvPr id="142" name="Google Shape;142;g897770beb5_2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00" y="1621200"/>
            <a:ext cx="5799250" cy="36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897770beb5_2_10"/>
          <p:cNvSpPr txBox="1"/>
          <p:nvPr/>
        </p:nvSpPr>
        <p:spPr>
          <a:xfrm>
            <a:off x="467550" y="5442988"/>
            <a:ext cx="8492700" cy="10695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Avramidis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Norwich, 2004 y </a:t>
            </a:r>
            <a:r>
              <a:rPr lang="es-EC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Boer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et al., 2010 existe cierta tendencia  marginal de las mujeres a tener mejores actitudes hacia la inclusión. Castellanos et al., 2018  encuentra que las mujeres presentan una tendencia positiva hacia la inclusión.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 build="p" animBg="1"/>
      <p:bldP spid="1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97770beb5_2_20"/>
          <p:cNvSpPr txBox="1">
            <a:spLocks noGrp="1"/>
          </p:cNvSpPr>
          <p:nvPr>
            <p:ph type="title"/>
          </p:nvPr>
        </p:nvSpPr>
        <p:spPr>
          <a:xfrm>
            <a:off x="457194" y="74242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3500" b="1" dirty="0">
                <a:solidFill>
                  <a:srgbClr val="002060"/>
                </a:solidFill>
              </a:rPr>
              <a:t>Culturas, políticas y prácticas según nivel de estudios de los docentes </a:t>
            </a:r>
            <a:endParaRPr sz="3500" b="1" dirty="0">
              <a:solidFill>
                <a:srgbClr val="002060"/>
              </a:solidFill>
            </a:endParaRPr>
          </a:p>
        </p:txBody>
      </p:sp>
      <p:sp>
        <p:nvSpPr>
          <p:cNvPr id="149" name="Google Shape;149;g897770beb5_2_20"/>
          <p:cNvSpPr txBox="1">
            <a:spLocks noGrp="1"/>
          </p:cNvSpPr>
          <p:nvPr>
            <p:ph type="body" idx="4"/>
          </p:nvPr>
        </p:nvSpPr>
        <p:spPr>
          <a:xfrm>
            <a:off x="5856400" y="2066250"/>
            <a:ext cx="2952900" cy="2725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20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Docentes con título de maestría, tanto en la dimensión de culturas como prácticas inclusivas dicen estar bastante de acuerdo con los ítems que se plantean en estas dos dimensiones.  </a:t>
            </a:r>
            <a:endParaRPr sz="3600" dirty="0">
              <a:solidFill>
                <a:schemeClr val="dk2"/>
              </a:solidFill>
            </a:endParaRPr>
          </a:p>
        </p:txBody>
      </p:sp>
      <p:pic>
        <p:nvPicPr>
          <p:cNvPr id="150" name="Google Shape;150;g897770beb5_2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00" y="1802837"/>
            <a:ext cx="5413050" cy="32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897770beb5_2_20"/>
          <p:cNvSpPr txBox="1"/>
          <p:nvPr/>
        </p:nvSpPr>
        <p:spPr>
          <a:xfrm>
            <a:off x="408225" y="5184325"/>
            <a:ext cx="8511300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Castellanos et al, 2018.- La formación los docentes presentan mejores actitudes hacia la inclusión. El nivel de formación de los profesores evidencia un factor de calidad en la educación universitaria.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 build="p" animBg="1"/>
      <p:bldP spid="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97770beb5_2_30"/>
          <p:cNvSpPr txBox="1">
            <a:spLocks noGrp="1"/>
          </p:cNvSpPr>
          <p:nvPr>
            <p:ph type="title"/>
          </p:nvPr>
        </p:nvSpPr>
        <p:spPr>
          <a:xfrm>
            <a:off x="-434896" y="305838"/>
            <a:ext cx="7186215" cy="85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3300" b="1" dirty="0">
                <a:solidFill>
                  <a:srgbClr val="002060"/>
                </a:solidFill>
              </a:rPr>
              <a:t>Culturas, políticas y prácticas según sexo de estudiantes </a:t>
            </a:r>
            <a:endParaRPr sz="3300" b="1" dirty="0">
              <a:solidFill>
                <a:srgbClr val="002060"/>
              </a:solidFill>
            </a:endParaRPr>
          </a:p>
        </p:txBody>
      </p:sp>
      <p:sp>
        <p:nvSpPr>
          <p:cNvPr id="157" name="Google Shape;157;g897770beb5_2_30"/>
          <p:cNvSpPr txBox="1">
            <a:spLocks noGrp="1"/>
          </p:cNvSpPr>
          <p:nvPr>
            <p:ph type="body" idx="4"/>
          </p:nvPr>
        </p:nvSpPr>
        <p:spPr>
          <a:xfrm>
            <a:off x="5956550" y="1261350"/>
            <a:ext cx="3016200" cy="3248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C" sz="20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Puntuaciones medias entre hombres y mujeres varían ligeramente.</a:t>
            </a: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C" sz="20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Hombres y mujeres dicen estar bastante de acuerdo con las culturas y prácticas establecidas en la universidad</a:t>
            </a:r>
            <a:r>
              <a:rPr lang="es-EC" sz="1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s-EC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g897770beb5_2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25" y="1261350"/>
            <a:ext cx="5526575" cy="374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897770beb5_2_30"/>
          <p:cNvSpPr txBox="1"/>
          <p:nvPr/>
        </p:nvSpPr>
        <p:spPr>
          <a:xfrm>
            <a:off x="346975" y="5204750"/>
            <a:ext cx="8511000" cy="13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Ocampo, (2011) en su estudio sobre inclusión de estudiantes  en situaciones de discapacidad a la ES, observa que el 92,8% de estudiantes señalan que deben existir facilidades de acceso, por tanto desde la Universidad se debe generar políticas inclusivas que regule la atención a estudiantes en situación de discapacidad -diversidad.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 build="p" animBg="1"/>
      <p:bldP spid="1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97770beb5_0_0"/>
          <p:cNvSpPr txBox="1">
            <a:spLocks noGrp="1"/>
          </p:cNvSpPr>
          <p:nvPr>
            <p:ph type="ctrTitle"/>
          </p:nvPr>
        </p:nvSpPr>
        <p:spPr>
          <a:xfrm>
            <a:off x="685800" y="863975"/>
            <a:ext cx="77724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Open Sans"/>
              <a:buNone/>
            </a:pPr>
            <a:r>
              <a:rPr lang="es-EC" sz="4000" b="1" dirty="0">
                <a:solidFill>
                  <a:schemeClr val="bg2"/>
                </a:solidFill>
              </a:rPr>
              <a:t>CONCLUSIONES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65" name="Google Shape;165;g897770beb5_0_0"/>
          <p:cNvSpPr txBox="1">
            <a:spLocks noGrp="1"/>
          </p:cNvSpPr>
          <p:nvPr>
            <p:ph type="subTitle" idx="1"/>
          </p:nvPr>
        </p:nvSpPr>
        <p:spPr>
          <a:xfrm>
            <a:off x="346975" y="1826375"/>
            <a:ext cx="8494500" cy="467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just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700"/>
              <a:buAutoNum type="arabicPeriod"/>
            </a:pPr>
            <a:r>
              <a:rPr lang="es-EC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Docentes y estudiantes están muy de acuerdo con las culturas y prácticas inclusivas.</a:t>
            </a:r>
          </a:p>
          <a:p>
            <a:pPr marL="457200" lvl="0" indent="-400050" algn="just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700"/>
              <a:buAutoNum type="arabicPeriod"/>
            </a:pP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AutoNum type="arabicPeriod"/>
            </a:pPr>
            <a:r>
              <a:rPr lang="es-EC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dimensión de desarrollar políticas inclusivas es la menos puntuada  a pesar de ser un elemento importante para la instauración de prácticas y culturas. </a:t>
            </a: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AutoNum type="arabicPeriod"/>
            </a:pP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AutoNum type="arabicPeriod"/>
            </a:pPr>
            <a:r>
              <a:rPr lang="es-EC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Generar políticas, prácticas y crear culturas inclusivas dentro de los IES es una exigencia de la sociedad del siglo XXI en apoyo a la construcción de una sociedad sostenible y de paz.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529facad2_0_12"/>
          <p:cNvSpPr txBox="1">
            <a:spLocks noGrp="1"/>
          </p:cNvSpPr>
          <p:nvPr>
            <p:ph type="ctrTitle"/>
          </p:nvPr>
        </p:nvSpPr>
        <p:spPr>
          <a:xfrm>
            <a:off x="790100" y="9178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C" sz="4000" b="1" dirty="0">
                <a:solidFill>
                  <a:srgbClr val="002060"/>
                </a:solidFill>
              </a:rPr>
              <a:t>CONTINUIDAD Y RETOS DE LA INVESTIGACIÓN</a:t>
            </a:r>
            <a:endParaRPr sz="4000" b="1" dirty="0">
              <a:solidFill>
                <a:srgbClr val="002060"/>
              </a:solidFill>
            </a:endParaRPr>
          </a:p>
        </p:txBody>
      </p:sp>
      <p:sp>
        <p:nvSpPr>
          <p:cNvPr id="171" name="Google Shape;171;g8529facad2_0_12"/>
          <p:cNvSpPr txBox="1">
            <a:spLocks noGrp="1"/>
          </p:cNvSpPr>
          <p:nvPr>
            <p:ph type="subTitle" idx="1"/>
          </p:nvPr>
        </p:nvSpPr>
        <p:spPr>
          <a:xfrm>
            <a:off x="363750" y="2280150"/>
            <a:ext cx="8416500" cy="4179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300"/>
              <a:buAutoNum type="arabicPeriod"/>
            </a:pPr>
            <a:r>
              <a:rPr lang="es-EC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Mayoría de docentes dicen carecer de formación en EI   contemplar planes de formación y concienciación sobre EI en ES. 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s-EC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Valorar políticas, culturas y prácticas desde la visión de perspectivas de grupos vulnerables. </a:t>
            </a:r>
          </a:p>
          <a:p>
            <a:pPr marL="45720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s-EC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Analizar las situación de permanencia y eficiencia terminal de estudiantes con discapacidad en su formación de ES. 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chemeClr val="dk2"/>
              </a:solidFill>
            </a:endParaRPr>
          </a:p>
        </p:txBody>
      </p:sp>
      <p:cxnSp>
        <p:nvCxnSpPr>
          <p:cNvPr id="172" name="Google Shape;172;g8529facad2_0_12"/>
          <p:cNvCxnSpPr/>
          <p:nvPr/>
        </p:nvCxnSpPr>
        <p:spPr>
          <a:xfrm>
            <a:off x="3907800" y="3049500"/>
            <a:ext cx="501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BB00D-DFFF-48E0-A170-9732B8E9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922" y="561294"/>
            <a:ext cx="5466272" cy="8049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sz="13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C" sz="13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C" sz="13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C" sz="13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C" sz="13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C" sz="13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C" sz="13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C" sz="13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C" sz="13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C" sz="13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C" sz="13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C" sz="13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C" sz="13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C" sz="13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C" sz="1300" b="1" dirty="0">
                <a:solidFill>
                  <a:schemeClr val="bg2">
                    <a:lumMod val="75000"/>
                  </a:schemeClr>
                </a:solidFill>
              </a:rPr>
              <a:t>EQUIPO DE INVESTIGACION</a:t>
            </a:r>
            <a:br>
              <a:rPr lang="es-EC" sz="13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C" sz="1300" dirty="0"/>
              <a:t>Grupo de investigación: “Universidad y Educación”</a:t>
            </a:r>
            <a:br>
              <a:rPr lang="es-EC" sz="1300" dirty="0"/>
            </a:br>
            <a:r>
              <a:rPr lang="es-EC" sz="1300" dirty="0"/>
              <a:t>                    UN_EDU</a:t>
            </a:r>
            <a:br>
              <a:rPr lang="es-EC" sz="1300" dirty="0"/>
            </a:br>
            <a:r>
              <a:rPr lang="es-EC" sz="1300" dirty="0"/>
              <a:t>Facultades participantes: Filosofía y Psicología</a:t>
            </a:r>
            <a:r>
              <a:rPr lang="es-EC" dirty="0"/>
              <a:t/>
            </a:r>
            <a:br>
              <a:rPr lang="es-EC" dirty="0"/>
            </a:br>
            <a:r>
              <a:rPr lang="es-EC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C" b="1" dirty="0">
                <a:solidFill>
                  <a:schemeClr val="bg2">
                    <a:lumMod val="75000"/>
                  </a:schemeClr>
                </a:solidFill>
              </a:rPr>
            </a:br>
            <a:endParaRPr lang="es-EC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48E1E4A-BF36-43A8-9FB9-721CC1643171}"/>
              </a:ext>
            </a:extLst>
          </p:cNvPr>
          <p:cNvSpPr/>
          <p:nvPr/>
        </p:nvSpPr>
        <p:spPr>
          <a:xfrm>
            <a:off x="1160054" y="1639050"/>
            <a:ext cx="2079363" cy="1922424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000" b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36C5FE8-B5AE-44FB-9BFB-0EC1CDE10FEF}"/>
              </a:ext>
            </a:extLst>
          </p:cNvPr>
          <p:cNvSpPr/>
          <p:nvPr/>
        </p:nvSpPr>
        <p:spPr>
          <a:xfrm>
            <a:off x="1229065" y="4249649"/>
            <a:ext cx="1945456" cy="159906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C33A6FC-E0ED-4735-B2C7-D29B89E82EEE}"/>
              </a:ext>
            </a:extLst>
          </p:cNvPr>
          <p:cNvSpPr/>
          <p:nvPr/>
        </p:nvSpPr>
        <p:spPr>
          <a:xfrm>
            <a:off x="5452178" y="1438993"/>
            <a:ext cx="1932033" cy="199000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97AE5A6-E774-4F5F-B22D-1F1F630E8957}"/>
              </a:ext>
            </a:extLst>
          </p:cNvPr>
          <p:cNvSpPr/>
          <p:nvPr/>
        </p:nvSpPr>
        <p:spPr>
          <a:xfrm>
            <a:off x="5696951" y="4034533"/>
            <a:ext cx="1825283" cy="168478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E774D7-A96C-4BEF-8ECB-E18B4A92CD3F}"/>
              </a:ext>
            </a:extLst>
          </p:cNvPr>
          <p:cNvSpPr/>
          <p:nvPr/>
        </p:nvSpPr>
        <p:spPr>
          <a:xfrm>
            <a:off x="1302788" y="3584309"/>
            <a:ext cx="1793893" cy="519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Ms. Ruth Clavijo</a:t>
            </a:r>
          </a:p>
          <a:p>
            <a:pPr algn="ctr"/>
            <a:r>
              <a:rPr lang="es-EC" dirty="0"/>
              <a:t>Directora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A14C60-9C9A-4BCB-884D-6C8613BC9613}"/>
              </a:ext>
            </a:extLst>
          </p:cNvPr>
          <p:cNvSpPr/>
          <p:nvPr/>
        </p:nvSpPr>
        <p:spPr>
          <a:xfrm>
            <a:off x="5696951" y="3471872"/>
            <a:ext cx="1659789" cy="519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Ms. Ángel Japón </a:t>
            </a:r>
          </a:p>
          <a:p>
            <a:pPr algn="ctr"/>
            <a:r>
              <a:rPr lang="es-EC" dirty="0"/>
              <a:t>Codirector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6AC835C-F220-40AA-A7D7-630122E80B92}"/>
              </a:ext>
            </a:extLst>
          </p:cNvPr>
          <p:cNvSpPr/>
          <p:nvPr/>
        </p:nvSpPr>
        <p:spPr>
          <a:xfrm>
            <a:off x="1227007" y="5871544"/>
            <a:ext cx="1945456" cy="48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Ms. Cristina Cedillo</a:t>
            </a:r>
          </a:p>
          <a:p>
            <a:pPr algn="ctr"/>
            <a:r>
              <a:rPr lang="es-EC" dirty="0"/>
              <a:t>Investigadora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52B4F61-03C1-4D83-A451-116258D4B69B}"/>
              </a:ext>
            </a:extLst>
          </p:cNvPr>
          <p:cNvSpPr/>
          <p:nvPr/>
        </p:nvSpPr>
        <p:spPr>
          <a:xfrm>
            <a:off x="5588299" y="5747014"/>
            <a:ext cx="1945456" cy="519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Ms. Freddy Cabrera</a:t>
            </a:r>
          </a:p>
          <a:p>
            <a:pPr algn="ctr"/>
            <a:r>
              <a:rPr lang="es-EC" dirty="0"/>
              <a:t>Investigador</a:t>
            </a:r>
          </a:p>
        </p:txBody>
      </p:sp>
    </p:spTree>
    <p:extLst>
      <p:ext uri="{BB962C8B-B14F-4D97-AF65-F5344CB8AC3E}">
        <p14:creationId xmlns:p14="http://schemas.microsoft.com/office/powerpoint/2010/main" val="397900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784" y="2684944"/>
            <a:ext cx="8229600" cy="1143000"/>
          </a:xfrm>
        </p:spPr>
        <p:txBody>
          <a:bodyPr>
            <a:noAutofit/>
          </a:bodyPr>
          <a:lstStyle/>
          <a:p>
            <a:r>
              <a:rPr lang="es-EC" sz="7200" b="1" dirty="0" smtClean="0">
                <a:solidFill>
                  <a:schemeClr val="bg2">
                    <a:lumMod val="75000"/>
                  </a:schemeClr>
                </a:solidFill>
              </a:rPr>
              <a:t>GRACIAS</a:t>
            </a:r>
            <a:endParaRPr lang="es-ES" sz="7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8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1002157" y="1358751"/>
            <a:ext cx="69903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C" b="1" dirty="0">
                <a:solidFill>
                  <a:srgbClr val="002060"/>
                </a:solidFill>
                <a:sym typeface="Open Sans"/>
              </a:rPr>
              <a:t>EQUIPO DE INVESTIGADORES: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1151618" y="2222847"/>
            <a:ext cx="68409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es-EC" sz="2800" b="1" i="0" u="none" strike="noStrike" cap="none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DIRECTORA DEL PROYECTO: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1187624" y="3068960"/>
            <a:ext cx="699036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700"/>
              <a:buFont typeface="Arial"/>
              <a:buNone/>
            </a:pPr>
            <a:r>
              <a:rPr lang="es-EC" sz="320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Ms. Ruth Clavijo Castillo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475656" y="4005064"/>
            <a:ext cx="699036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C" sz="2800" b="1" i="0" u="none" strike="noStrike" cap="none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INVESTIGADORES: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1259632" y="4797152"/>
            <a:ext cx="7128792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100"/>
              <a:buFont typeface="Arial"/>
              <a:buChar char="•"/>
            </a:pPr>
            <a:r>
              <a:rPr lang="es-EC" sz="310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Ms. Cristina Cedillo </a:t>
            </a:r>
            <a:r>
              <a:rPr lang="es-EC" sz="310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Quizhpe</a:t>
            </a:r>
            <a:endParaRPr sz="3100" b="0" i="0" u="none" strike="noStrike" cap="none" dirty="0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100"/>
              <a:buFont typeface="Open Sans"/>
              <a:buChar char="•"/>
            </a:pPr>
            <a:r>
              <a:rPr lang="es-EC" sz="310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Ms. Freddy Cabrera Ortiz</a:t>
            </a:r>
            <a:endParaRPr sz="3100" b="0" i="0" u="none" strike="noStrike" cap="none" dirty="0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100"/>
              <a:buFont typeface="Open Sans"/>
              <a:buChar char="•"/>
            </a:pPr>
            <a:r>
              <a:rPr lang="es-EC" sz="310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Ms. Ángel Japón Gualán </a:t>
            </a:r>
            <a:endParaRPr sz="3100" b="0" i="0" u="none" strike="noStrike" cap="none" dirty="0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  <p:bldP spid="76" grpId="0"/>
      <p:bldP spid="77" grpId="0"/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97770beb5_2_43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rgbClr val="002060"/>
                </a:solidFill>
              </a:rPr>
              <a:t>OBJETIVOS 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85" name="Google Shape;85;g897770beb5_2_43"/>
          <p:cNvSpPr txBox="1">
            <a:spLocks noGrp="1"/>
          </p:cNvSpPr>
          <p:nvPr>
            <p:ph type="body" idx="2"/>
          </p:nvPr>
        </p:nvSpPr>
        <p:spPr>
          <a:xfrm>
            <a:off x="467550" y="1757679"/>
            <a:ext cx="8304000" cy="4494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s-EC" sz="2500" b="1" dirty="0">
                <a:solidFill>
                  <a:schemeClr val="dk2"/>
                </a:solidFill>
              </a:rPr>
              <a:t>General: </a:t>
            </a:r>
            <a:endParaRPr sz="2500" b="1" dirty="0">
              <a:solidFill>
                <a:schemeClr val="dk2"/>
              </a:solidFill>
            </a:endParaRPr>
          </a:p>
          <a:p>
            <a:pPr marL="50800" lvl="0" indent="0" algn="just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s-EC" sz="1400" dirty="0" smtClean="0">
                <a:solidFill>
                  <a:schemeClr val="dk2"/>
                </a:solidFill>
              </a:rPr>
              <a:t>D</a:t>
            </a:r>
            <a:r>
              <a:rPr lang="es-EC" sz="1700" dirty="0" smtClean="0">
                <a:solidFill>
                  <a:schemeClr val="dk2"/>
                </a:solidFill>
              </a:rPr>
              <a:t>escribir </a:t>
            </a:r>
            <a:r>
              <a:rPr lang="es-EC" sz="1700" dirty="0">
                <a:solidFill>
                  <a:schemeClr val="dk2"/>
                </a:solidFill>
              </a:rPr>
              <a:t>la per</a:t>
            </a:r>
            <a:r>
              <a:rPr lang="es-EC" sz="1800" dirty="0">
                <a:solidFill>
                  <a:schemeClr val="dk2"/>
                </a:solidFill>
              </a:rPr>
              <a:t>ce</a:t>
            </a:r>
            <a:r>
              <a:rPr lang="es-EC" sz="1700" dirty="0">
                <a:solidFill>
                  <a:schemeClr val="dk2"/>
                </a:solidFill>
              </a:rPr>
              <a:t>pción de docentes y estudiantes universitarios sobre </a:t>
            </a:r>
            <a:r>
              <a:rPr lang="es-EC" sz="1700" dirty="0" smtClean="0">
                <a:solidFill>
                  <a:schemeClr val="dk2"/>
                </a:solidFill>
              </a:rPr>
              <a:t>culturas</a:t>
            </a:r>
            <a:r>
              <a:rPr lang="es-EC" sz="1700" dirty="0">
                <a:solidFill>
                  <a:schemeClr val="dk2"/>
                </a:solidFill>
              </a:rPr>
              <a:t>, políticas y prácticas inclusivas para ofrecer líneas de </a:t>
            </a:r>
            <a:r>
              <a:rPr lang="es-EC" sz="1700" dirty="0" smtClean="0">
                <a:solidFill>
                  <a:schemeClr val="dk2"/>
                </a:solidFill>
              </a:rPr>
              <a:t>formación </a:t>
            </a:r>
            <a:r>
              <a:rPr lang="es-EC" sz="1700" dirty="0">
                <a:solidFill>
                  <a:schemeClr val="dk2"/>
                </a:solidFill>
              </a:rPr>
              <a:t>que potencien la intervención de los docentes universitarios de forma inclusiva atendiendo a la diversidad en el aula.</a:t>
            </a:r>
          </a:p>
          <a:p>
            <a:pPr marL="457200" lvl="0" indent="-406400" algn="just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Char char="-"/>
            </a:pPr>
            <a:endParaRPr sz="17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s-EC" sz="2500" b="1" dirty="0">
                <a:solidFill>
                  <a:schemeClr val="dk2"/>
                </a:solidFill>
              </a:rPr>
              <a:t>Específicos </a:t>
            </a:r>
            <a:endParaRPr sz="2500" b="1" dirty="0">
              <a:solidFill>
                <a:schemeClr val="dk2"/>
              </a:solidFill>
            </a:endParaRPr>
          </a:p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AutoNum type="arabicPeriod"/>
            </a:pPr>
            <a:r>
              <a:rPr lang="es-EC" sz="1700" dirty="0">
                <a:solidFill>
                  <a:schemeClr val="dk2"/>
                </a:solidFill>
              </a:rPr>
              <a:t>Relacionar la percepción de los docentes y estudiantes universitarios sobre culturas, políticas y prácticas inclusivas según la edad y género.</a:t>
            </a:r>
            <a:endParaRPr sz="1700" dirty="0">
              <a:solidFill>
                <a:schemeClr val="dk2"/>
              </a:solidFill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AutoNum type="arabicPeriod"/>
            </a:pPr>
            <a:r>
              <a:rPr lang="es-EC" sz="1700" dirty="0">
                <a:solidFill>
                  <a:schemeClr val="dk2"/>
                </a:solidFill>
              </a:rPr>
              <a:t>Relacionar la percepción de docentes referidas a culturas, políticas y prácticas inclusivas en función de la formación docente y los años de experiencia.</a:t>
            </a:r>
            <a:endParaRPr sz="1700" dirty="0">
              <a:solidFill>
                <a:schemeClr val="dk2"/>
              </a:solidFill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AutoNum type="arabicPeriod"/>
            </a:pPr>
            <a:r>
              <a:rPr lang="es-EC" sz="1700" dirty="0">
                <a:solidFill>
                  <a:schemeClr val="dk2"/>
                </a:solidFill>
              </a:rPr>
              <a:t>Enlazar la percepción de docentes y estudiantes sobre culturas, políticas y prácticas inclusivas en relación a las áreas de conocimiento.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9730a4bf9_0_15"/>
          <p:cNvSpPr txBox="1">
            <a:spLocks noGrp="1"/>
          </p:cNvSpPr>
          <p:nvPr>
            <p:ph type="title"/>
          </p:nvPr>
        </p:nvSpPr>
        <p:spPr>
          <a:xfrm>
            <a:off x="381100" y="1009074"/>
            <a:ext cx="8229600" cy="7884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rgbClr val="002060"/>
                </a:solidFill>
              </a:rPr>
              <a:t>EDUCACIÓN INCLUSIVA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91" name="Google Shape;91;g89730a4bf9_0_15"/>
          <p:cNvSpPr txBox="1">
            <a:spLocks noGrp="1"/>
          </p:cNvSpPr>
          <p:nvPr>
            <p:ph type="body" idx="1"/>
          </p:nvPr>
        </p:nvSpPr>
        <p:spPr>
          <a:xfrm>
            <a:off x="320250" y="2035775"/>
            <a:ext cx="8503500" cy="426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s-EC" sz="2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UNESCO (2005) la educación inclusiva es: “un </a:t>
            </a:r>
            <a:r>
              <a:rPr lang="es-EC" sz="2500" b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s-EC" sz="2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que permite abordar y responder a la </a:t>
            </a:r>
            <a:r>
              <a:rPr lang="es-EC" sz="2500" b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diversidad</a:t>
            </a:r>
            <a:r>
              <a:rPr lang="es-EC" sz="2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de todos los educandos a través de una mayor </a:t>
            </a:r>
            <a:r>
              <a:rPr lang="es-EC" sz="2500" b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s-EC" sz="2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en el aprendizaje, las actividades culturales y comunitarias y </a:t>
            </a:r>
            <a:r>
              <a:rPr lang="es-EC" sz="2500" b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reducir la exclusión dentro y fuera </a:t>
            </a:r>
            <a:r>
              <a:rPr lang="es-EC" sz="2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del sistema educativo”.</a:t>
            </a:r>
          </a:p>
          <a:p>
            <a:pPr marL="45720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endParaRPr sz="25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s-EC" sz="25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Educación inclusiva </a:t>
            </a:r>
            <a:r>
              <a:rPr lang="es-EC" sz="25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 sido respaldada por una serie de declaraciones, informes, foros, conferencias internacionales e investigaciones. </a:t>
            </a:r>
            <a:endParaRPr sz="25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560"/>
              </a:spcBef>
              <a:spcAft>
                <a:spcPts val="0"/>
              </a:spcAft>
              <a:buNone/>
            </a:pPr>
            <a:endParaRPr sz="3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97770beb5_1_0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rgbClr val="002060"/>
                </a:solidFill>
              </a:rPr>
              <a:t>UNIVERSIDAD E INCLUSIÓN 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97" name="Google Shape;97;g897770beb5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600" y="4318100"/>
            <a:ext cx="2310401" cy="229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897770beb5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25" y="3372950"/>
            <a:ext cx="23983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897770beb5_1_0"/>
          <p:cNvSpPr txBox="1"/>
          <p:nvPr/>
        </p:nvSpPr>
        <p:spPr>
          <a:xfrm>
            <a:off x="206868" y="1856827"/>
            <a:ext cx="2371249" cy="13363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Expansión acceso a la universidad</a:t>
            </a:r>
            <a:r>
              <a:rPr lang="es-EC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0" name="Google Shape;100;g897770beb5_1_0"/>
          <p:cNvCxnSpPr/>
          <p:nvPr/>
        </p:nvCxnSpPr>
        <p:spPr>
          <a:xfrm rot="10800000" flipH="1">
            <a:off x="2550750" y="2637475"/>
            <a:ext cx="1354500" cy="5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" name="Google Shape;101;g897770beb5_1_0"/>
          <p:cNvSpPr txBox="1"/>
          <p:nvPr/>
        </p:nvSpPr>
        <p:spPr>
          <a:xfrm>
            <a:off x="3987400" y="2025199"/>
            <a:ext cx="2371249" cy="13980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Mayor diversidad en las aulas universitarias </a:t>
            </a:r>
            <a:endParaRPr sz="21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2" name="Google Shape;102;g897770beb5_1_0"/>
          <p:cNvCxnSpPr/>
          <p:nvPr/>
        </p:nvCxnSpPr>
        <p:spPr>
          <a:xfrm rot="-5400000" flipH="1">
            <a:off x="6264425" y="2447675"/>
            <a:ext cx="2045400" cy="2018400"/>
          </a:xfrm>
          <a:prstGeom prst="bentConnector3">
            <a:avLst>
              <a:gd name="adj1" fmla="val -66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g897770beb5_1_0"/>
          <p:cNvSpPr txBox="1"/>
          <p:nvPr/>
        </p:nvSpPr>
        <p:spPr>
          <a:xfrm>
            <a:off x="6833600" y="3193175"/>
            <a:ext cx="21009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g897770beb5_1_0"/>
          <p:cNvSpPr txBox="1"/>
          <p:nvPr/>
        </p:nvSpPr>
        <p:spPr>
          <a:xfrm>
            <a:off x="6792988" y="2958587"/>
            <a:ext cx="1932812" cy="10748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 dirty="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No garantiza permanencia y éxito de estudiantes </a:t>
            </a:r>
            <a:endParaRPr sz="1700" b="1" dirty="0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5" name="Google Shape;105;g897770beb5_1_0"/>
          <p:cNvCxnSpPr/>
          <p:nvPr/>
        </p:nvCxnSpPr>
        <p:spPr>
          <a:xfrm flipH="1">
            <a:off x="6516675" y="5453050"/>
            <a:ext cx="1197900" cy="28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6" name="Google Shape;106;g897770beb5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4775" y="4992500"/>
            <a:ext cx="2720489" cy="158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897770beb5_1_0"/>
          <p:cNvSpPr txBox="1"/>
          <p:nvPr/>
        </p:nvSpPr>
        <p:spPr>
          <a:xfrm>
            <a:off x="3598525" y="3813908"/>
            <a:ext cx="2805600" cy="106894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Culturas, políticas y prácticas orientadas a disminuir barreras de participación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9" grpId="0" animBg="1"/>
      <p:bldP spid="101" grpId="0" animBg="1"/>
      <p:bldP spid="104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9730a4bf9_0_23"/>
          <p:cNvSpPr txBox="1">
            <a:spLocks noGrp="1"/>
          </p:cNvSpPr>
          <p:nvPr>
            <p:ph type="title"/>
          </p:nvPr>
        </p:nvSpPr>
        <p:spPr>
          <a:xfrm>
            <a:off x="1751775" y="282750"/>
            <a:ext cx="4724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rgbClr val="002060"/>
                </a:solidFill>
              </a:rPr>
              <a:t>METODOLOGÍA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113" name="Google Shape;113;g89730a4bf9_0_23"/>
          <p:cNvSpPr txBox="1">
            <a:spLocks noGrp="1"/>
          </p:cNvSpPr>
          <p:nvPr>
            <p:ph type="body" idx="1"/>
          </p:nvPr>
        </p:nvSpPr>
        <p:spPr>
          <a:xfrm>
            <a:off x="699050" y="1571250"/>
            <a:ext cx="8090100" cy="4890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Enfoque: </a:t>
            </a:r>
            <a:r>
              <a:rPr lang="es-EC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cuantitativo, con un diseño transversal y alcance descriptivo - correlacional. 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Participantes: </a:t>
            </a:r>
            <a:r>
              <a:rPr lang="es-EC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trabajó con una muestra representativa de 428 docentes y 848 estudiantes.  Seleccionados con muestreo probabilístico estratificado.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Instrumento:  </a:t>
            </a:r>
            <a:r>
              <a:rPr lang="es-EC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cuestionario propuesto por Salceda &amp; Ibáñez (2015) del </a:t>
            </a:r>
            <a:r>
              <a:rPr lang="es-EC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r>
              <a:rPr lang="es-EC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C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EC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C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Inclusion</a:t>
            </a:r>
            <a:r>
              <a:rPr lang="es-EC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que deriva del instrumento original (</a:t>
            </a:r>
            <a:r>
              <a:rPr lang="es-EC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Booth</a:t>
            </a:r>
            <a:r>
              <a:rPr lang="es-EC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s-EC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Ainscow</a:t>
            </a:r>
            <a:r>
              <a:rPr lang="es-EC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2002).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Análisis de datos: </a:t>
            </a:r>
            <a:r>
              <a:rPr lang="es-EC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empleó estadística descriptiva e inferencial para responder a aquellos objetivos que implican correlaciones. 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989b61540_0_2"/>
          <p:cNvSpPr txBox="1">
            <a:spLocks noGrp="1"/>
          </p:cNvSpPr>
          <p:nvPr>
            <p:ph type="title"/>
          </p:nvPr>
        </p:nvSpPr>
        <p:spPr>
          <a:xfrm>
            <a:off x="-563880" y="0"/>
            <a:ext cx="7578355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 b="1" dirty="0">
                <a:solidFill>
                  <a:srgbClr val="002060"/>
                </a:solidFill>
              </a:rPr>
              <a:t>PERFIL DE PARTICIPANTES </a:t>
            </a:r>
            <a:endParaRPr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119" name="Google Shape;119;g8989b61540_0_2"/>
          <p:cNvGraphicFramePr/>
          <p:nvPr>
            <p:extLst>
              <p:ext uri="{D42A27DB-BD31-4B8C-83A1-F6EECF244321}">
                <p14:modId xmlns:p14="http://schemas.microsoft.com/office/powerpoint/2010/main" val="192079214"/>
              </p:ext>
            </p:extLst>
          </p:nvPr>
        </p:nvGraphicFramePr>
        <p:xfrm>
          <a:off x="778202" y="1032350"/>
          <a:ext cx="6016779" cy="5620533"/>
        </p:xfrm>
        <a:graphic>
          <a:graphicData uri="http://schemas.openxmlformats.org/drawingml/2006/table">
            <a:tbl>
              <a:tblPr>
                <a:noFill/>
                <a:tableStyleId>{8ED4A5C5-1E0F-4629-9CBF-8CF2A88F1DF9}</a:tableStyleId>
              </a:tblPr>
              <a:tblGrid>
                <a:gridCol w="1319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060">
                <a:tc rowSpan="2"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Variable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Valor final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Estudiantes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Profesores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Frecuencia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Porcentaje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Frecuencia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Porcentaje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60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Género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Hombre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300" b="1">
                          <a:solidFill>
                            <a:schemeClr val="dk2"/>
                          </a:solidFill>
                        </a:rPr>
                        <a:t>329</a:t>
                      </a:r>
                      <a:endParaRPr sz="13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 dirty="0">
                          <a:solidFill>
                            <a:schemeClr val="dk2"/>
                          </a:solidFill>
                        </a:rPr>
                        <a:t>39,0</a:t>
                      </a:r>
                      <a:endParaRPr b="1" dirty="0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233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55,2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Mujer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300" b="1">
                          <a:solidFill>
                            <a:schemeClr val="dk2"/>
                          </a:solidFill>
                        </a:rPr>
                        <a:t>509</a:t>
                      </a:r>
                      <a:endParaRPr sz="13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60,3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188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44,5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Otro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300" b="1">
                          <a:solidFill>
                            <a:schemeClr val="dk2"/>
                          </a:solidFill>
                        </a:rPr>
                        <a:t>6</a:t>
                      </a:r>
                      <a:endParaRPr sz="13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0,7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1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0,2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83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Discapacidad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No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300" b="1">
                          <a:solidFill>
                            <a:schemeClr val="dk2"/>
                          </a:solidFill>
                        </a:rPr>
                        <a:t>1193</a:t>
                      </a:r>
                      <a:endParaRPr sz="13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97,4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Sí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300" b="1">
                          <a:solidFill>
                            <a:schemeClr val="dk2"/>
                          </a:solidFill>
                        </a:rPr>
                        <a:t>32</a:t>
                      </a:r>
                      <a:endParaRPr sz="13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 dirty="0">
                          <a:solidFill>
                            <a:schemeClr val="dk2"/>
                          </a:solidFill>
                        </a:rPr>
                        <a:t>2,6</a:t>
                      </a:r>
                      <a:endParaRPr b="1" dirty="0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060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Capacitación en educación inclusiva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No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9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9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240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59,6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4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Si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9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9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163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40,4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060">
                <a:tc rowSpan="4"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Nivel de estudios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Tercer Nivel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9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9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24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6,0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Maestría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9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9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295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73,8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Doctorado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9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9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70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17,5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7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Posdoctorado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b="1">
                          <a:solidFill>
                            <a:schemeClr val="dk2"/>
                          </a:solidFill>
                        </a:rPr>
                        <a:t> 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chemeClr val="dk2"/>
                          </a:solidFill>
                        </a:rPr>
                        <a:t>11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 dirty="0">
                          <a:solidFill>
                            <a:schemeClr val="dk2"/>
                          </a:solidFill>
                        </a:rPr>
                        <a:t>2,8</a:t>
                      </a:r>
                      <a:endParaRPr b="1" dirty="0">
                        <a:solidFill>
                          <a:schemeClr val="dk2"/>
                        </a:solidFill>
                      </a:endParaRPr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0" name="Google Shape;120;g8989b61540_0_2"/>
          <p:cNvSpPr txBox="1"/>
          <p:nvPr/>
        </p:nvSpPr>
        <p:spPr>
          <a:xfrm>
            <a:off x="6896100" y="2921001"/>
            <a:ext cx="2024850" cy="1828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La edad promedio de los estudiantes es de 21,17 años, la de los docentes es de 42,19 años. </a:t>
            </a:r>
            <a:endParaRPr sz="2400" dirty="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1187624" y="764704"/>
            <a:ext cx="691276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Open Sans"/>
              <a:buNone/>
            </a:pPr>
            <a:r>
              <a:rPr lang="es-EC" sz="4000" b="1" dirty="0">
                <a:solidFill>
                  <a:srgbClr val="002060"/>
                </a:solidFill>
              </a:rPr>
              <a:t>RESULTADOS Y DISCUSIÓN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26" name="Google Shape;126;p4"/>
          <p:cNvSpPr txBox="1">
            <a:spLocks noGrp="1"/>
          </p:cNvSpPr>
          <p:nvPr>
            <p:ph type="subTitle" idx="1"/>
          </p:nvPr>
        </p:nvSpPr>
        <p:spPr>
          <a:xfrm>
            <a:off x="233200" y="1775150"/>
            <a:ext cx="8499900" cy="3978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25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100"/>
              <a:buChar char="●"/>
            </a:pPr>
            <a:r>
              <a:rPr lang="es-EC" sz="3100" dirty="0">
                <a:solidFill>
                  <a:srgbClr val="17365D"/>
                </a:solidFill>
              </a:rPr>
              <a:t>Resultados preliminares correspondientes al análisis descriptivo de los datos para lo cual se han considerado variables sociodemográficas de docentes y estudiantes. </a:t>
            </a:r>
            <a:endParaRPr sz="3100" dirty="0">
              <a:solidFill>
                <a:srgbClr val="17365D"/>
              </a:solidFill>
            </a:endParaRPr>
          </a:p>
          <a:p>
            <a:pPr marL="457200" lvl="0" indent="-425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100"/>
              <a:buChar char="●"/>
            </a:pPr>
            <a:r>
              <a:rPr lang="es-EC" sz="3100" dirty="0">
                <a:solidFill>
                  <a:srgbClr val="17365D"/>
                </a:solidFill>
              </a:rPr>
              <a:t>Resultados referidos a los análisis correlacionales se presentarán en los artículos que están en construcción. </a:t>
            </a:r>
            <a:endParaRPr sz="3100" dirty="0">
              <a:solidFill>
                <a:srgbClr val="17365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sz="3100" dirty="0">
              <a:solidFill>
                <a:srgbClr val="1736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97770beb5_2_0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500" b="1" dirty="0">
                <a:solidFill>
                  <a:srgbClr val="002060"/>
                </a:solidFill>
              </a:rPr>
              <a:t>Culturas, políticas y prácticas según docentes y estudiantes </a:t>
            </a:r>
            <a:endParaRPr sz="3500" b="1" dirty="0">
              <a:solidFill>
                <a:srgbClr val="002060"/>
              </a:solidFill>
            </a:endParaRPr>
          </a:p>
        </p:txBody>
      </p:sp>
      <p:sp>
        <p:nvSpPr>
          <p:cNvPr id="132" name="Google Shape;132;g897770beb5_2_0"/>
          <p:cNvSpPr txBox="1">
            <a:spLocks noGrp="1"/>
          </p:cNvSpPr>
          <p:nvPr>
            <p:ph type="body" idx="4"/>
          </p:nvPr>
        </p:nvSpPr>
        <p:spPr>
          <a:xfrm>
            <a:off x="6105660" y="2095979"/>
            <a:ext cx="2326765" cy="2955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C" sz="19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Diferencias significativas en las que los docentes obtienen una puntuación mayor que los estudiantes.</a:t>
            </a:r>
            <a:endParaRPr sz="19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g897770beb5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5" y="2047475"/>
            <a:ext cx="5650405" cy="326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897770beb5_2_0"/>
          <p:cNvSpPr txBox="1"/>
          <p:nvPr/>
        </p:nvSpPr>
        <p:spPr>
          <a:xfrm>
            <a:off x="987700" y="5497575"/>
            <a:ext cx="7350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897770beb5_2_0"/>
          <p:cNvSpPr txBox="1"/>
          <p:nvPr/>
        </p:nvSpPr>
        <p:spPr>
          <a:xfrm>
            <a:off x="467544" y="5457950"/>
            <a:ext cx="7799700" cy="9547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Castellanos et al. 2018, encuentra en los docentes están totalmente de acuerdo con las actitudes positivas hacia la educación inclusiva.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build="p" animBg="1"/>
      <p:bldP spid="13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913</Words>
  <Application>Microsoft Office PowerPoint</Application>
  <PresentationFormat>Presentación en pantalla (4:3)</PresentationFormat>
  <Paragraphs>136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Open Sans</vt:lpstr>
      <vt:lpstr>Calibri</vt:lpstr>
      <vt:lpstr>Tema de Office</vt:lpstr>
      <vt:lpstr> Percepción de docentes y estudiantes sobre culturas, políticas y prácticas inclusivas en educación superior </vt:lpstr>
      <vt:lpstr>Presentación de PowerPoint</vt:lpstr>
      <vt:lpstr>OBJETIVOS </vt:lpstr>
      <vt:lpstr>EDUCACIÓN INCLUSIVA</vt:lpstr>
      <vt:lpstr>UNIVERSIDAD E INCLUSIÓN </vt:lpstr>
      <vt:lpstr>METODOLOGÍA</vt:lpstr>
      <vt:lpstr>PERFIL DE PARTICIPANTES </vt:lpstr>
      <vt:lpstr>RESULTADOS Y DISCUSIÓN </vt:lpstr>
      <vt:lpstr>Culturas, políticas y prácticas según docentes y estudiantes </vt:lpstr>
      <vt:lpstr>Culturas, políticas y prácticas según sexo de docentes</vt:lpstr>
      <vt:lpstr>Culturas, políticas y prácticas según nivel de estudios de los docentes </vt:lpstr>
      <vt:lpstr>Culturas, políticas y prácticas según sexo de estudiantes </vt:lpstr>
      <vt:lpstr>CONCLUSIONES</vt:lpstr>
      <vt:lpstr>CONTINUIDAD Y RETOS DE LA INVESTIGACIÓN</vt:lpstr>
      <vt:lpstr>       EQUIPO DE INVESTIGACION Grupo de investigación: “Universidad y Educación”                     UN_EDU Facultades participantes: Filosofía y Psicología  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Percepción de docentes y estudiantes sobre culturas, políticas y prácticas inclusivas en educación superior</dc:title>
  <dc:creator>kquinde</dc:creator>
  <cp:lastModifiedBy>MARTIN FRANCISCO</cp:lastModifiedBy>
  <cp:revision>14</cp:revision>
  <dcterms:created xsi:type="dcterms:W3CDTF">2012-10-01T15:22:53Z</dcterms:created>
  <dcterms:modified xsi:type="dcterms:W3CDTF">2020-06-10T16:59:38Z</dcterms:modified>
</cp:coreProperties>
</file>