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12192000"/>
  <p:notesSz cx="6858000" cy="9144000"/>
  <p:embeddedFontLst>
    <p:embeddedFont>
      <p:font typeface="Helvetica Neue"/>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gt/Dtk6qzjDJcCnp83qTSiLVhN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HelveticaNeue-bold.fntdata"/><Relationship Id="rId10" Type="http://schemas.openxmlformats.org/officeDocument/2006/relationships/slide" Target="slides/slide6.xml"/><Relationship Id="rId32" Type="http://schemas.openxmlformats.org/officeDocument/2006/relationships/font" Target="fonts/HelveticaNeue-regular.fntdata"/><Relationship Id="rId13" Type="http://schemas.openxmlformats.org/officeDocument/2006/relationships/slide" Target="slides/slide9.xml"/><Relationship Id="rId35" Type="http://schemas.openxmlformats.org/officeDocument/2006/relationships/font" Target="fonts/HelveticaNeue-boldItalic.fntdata"/><Relationship Id="rId12" Type="http://schemas.openxmlformats.org/officeDocument/2006/relationships/slide" Target="slides/slide8.xml"/><Relationship Id="rId34" Type="http://schemas.openxmlformats.org/officeDocument/2006/relationships/font" Target="fonts/HelveticaNeue-italic.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98" name="Google Shape;29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07" name="Google Shape;30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16" name="Google Shape;31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36" name="Google Shape;33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Revisar validación en casos reales</a:t>
            </a:r>
            <a:endParaRPr/>
          </a:p>
        </p:txBody>
      </p:sp>
      <p:sp>
        <p:nvSpPr>
          <p:cNvPr id="349" name="Google Shape;34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70" name="Google Shape;37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82" name="Google Shape;38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96" name="Google Shape;39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07" name="Google Shape;40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Eliminar cuadros de centros de costo</a:t>
            </a:r>
            <a:endParaRPr/>
          </a:p>
        </p:txBody>
      </p:sp>
      <p:sp>
        <p:nvSpPr>
          <p:cNvPr id="418" name="Google Shape;41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25" name="Google Shape;42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38" name="Google Shape;43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51" name="Google Shape;45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64" name="Google Shape;46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80" name="Google Shape;48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Incluir los años</a:t>
            </a:r>
            <a:endParaRPr/>
          </a:p>
        </p:txBody>
      </p:sp>
      <p:sp>
        <p:nvSpPr>
          <p:cNvPr id="519" name="Google Shape;51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Incluir agradecimiento a la DIUC y a las empresas colaboradoras</a:t>
            </a:r>
            <a:endParaRPr/>
          </a:p>
          <a:p>
            <a:pPr indent="0" lvl="0" marL="0" rtl="0" algn="l">
              <a:spcBef>
                <a:spcPts val="0"/>
              </a:spcBef>
              <a:spcAft>
                <a:spcPts val="0"/>
              </a:spcAft>
              <a:buClr>
                <a:schemeClr val="dk1"/>
              </a:buClr>
              <a:buSzPts val="1200"/>
              <a:buFont typeface="Calibri"/>
              <a:buNone/>
            </a:pPr>
            <a:r>
              <a:t/>
            </a:r>
            <a:endParaRPr/>
          </a:p>
        </p:txBody>
      </p:sp>
      <p:sp>
        <p:nvSpPr>
          <p:cNvPr id="545" name="Google Shape;54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Incluir agradecimiento a la DIUC y a las empresas colaboradoras</a:t>
            </a:r>
            <a:endParaRPr/>
          </a:p>
          <a:p>
            <a:pPr indent="0" lvl="0" marL="0" rtl="0" algn="l">
              <a:spcBef>
                <a:spcPts val="0"/>
              </a:spcBef>
              <a:spcAft>
                <a:spcPts val="0"/>
              </a:spcAft>
              <a:buClr>
                <a:schemeClr val="dk1"/>
              </a:buClr>
              <a:buSzPts val="1200"/>
              <a:buFont typeface="Calibri"/>
              <a:buNone/>
            </a:pPr>
            <a:r>
              <a:t/>
            </a:r>
            <a:endParaRPr/>
          </a:p>
        </p:txBody>
      </p:sp>
      <p:sp>
        <p:nvSpPr>
          <p:cNvPr id="554" name="Google Shape;55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Levantamiento -&gt; todo</a:t>
            </a:r>
            <a:endParaRPr/>
          </a:p>
          <a:p>
            <a:pPr indent="0" lvl="0" marL="0" rtl="0" algn="l">
              <a:spcBef>
                <a:spcPts val="0"/>
              </a:spcBef>
              <a:spcAft>
                <a:spcPts val="0"/>
              </a:spcAft>
              <a:buNone/>
            </a:pPr>
            <a:r>
              <a:rPr lang="en-US"/>
              <a:t>Costeo -&gt; Solo una línea</a:t>
            </a:r>
            <a:endParaRPr/>
          </a:p>
        </p:txBody>
      </p:sp>
      <p:sp>
        <p:nvSpPr>
          <p:cNvPr id="153" name="Google Shape;15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Agregar numeros</a:t>
            </a:r>
            <a:endParaRPr/>
          </a:p>
        </p:txBody>
      </p:sp>
      <p:sp>
        <p:nvSpPr>
          <p:cNvPr id="182" name="Google Shape;18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600"/>
              <a:buFont typeface="Calibri"/>
              <a:buNone/>
            </a:pPr>
            <a:r>
              <a:rPr b="1" lang="en-US" sz="1600"/>
              <a:t>TÉCNICAS DE ESTUDIO DE TIEMPOS UTILIZADOS.</a:t>
            </a:r>
            <a:endParaRPr/>
          </a:p>
          <a:p>
            <a:pPr indent="0" lvl="0" marL="0" rtl="0" algn="l">
              <a:spcBef>
                <a:spcPts val="0"/>
              </a:spcBef>
              <a:spcAft>
                <a:spcPts val="0"/>
              </a:spcAft>
              <a:buClr>
                <a:schemeClr val="dk1"/>
              </a:buClr>
              <a:buSzPts val="1600"/>
              <a:buFont typeface="Calibri"/>
              <a:buNone/>
            </a:pPr>
            <a:r>
              <a:rPr lang="en-US" sz="1600"/>
              <a:t>Inputs requeridos:</a:t>
            </a:r>
            <a:endParaRPr/>
          </a:p>
          <a:p>
            <a:pPr indent="-285750" lvl="0" marL="285750" rtl="0" algn="l">
              <a:spcBef>
                <a:spcPts val="0"/>
              </a:spcBef>
              <a:spcAft>
                <a:spcPts val="0"/>
              </a:spcAft>
              <a:buClr>
                <a:schemeClr val="dk1"/>
              </a:buClr>
              <a:buSzPts val="1400"/>
              <a:buFont typeface="Calibri"/>
              <a:buChar char="-"/>
            </a:pPr>
            <a:r>
              <a:rPr lang="en-US" sz="1400"/>
              <a:t>Registros históricos.</a:t>
            </a:r>
            <a:endParaRPr/>
          </a:p>
          <a:p>
            <a:pPr indent="-285750" lvl="0" marL="285750" rtl="0" algn="l">
              <a:spcBef>
                <a:spcPts val="0"/>
              </a:spcBef>
              <a:spcAft>
                <a:spcPts val="0"/>
              </a:spcAft>
              <a:buClr>
                <a:schemeClr val="dk1"/>
              </a:buClr>
              <a:buSzPts val="1400"/>
              <a:buFont typeface="Calibri"/>
              <a:buChar char="-"/>
            </a:pPr>
            <a:r>
              <a:rPr lang="en-US" sz="1400"/>
              <a:t>Estudio de tiempos con cronómetro.</a:t>
            </a:r>
            <a:endParaRPr/>
          </a:p>
          <a:p>
            <a:pPr indent="-196850" lvl="0" marL="285750" rtl="0" algn="l">
              <a:spcBef>
                <a:spcPts val="0"/>
              </a:spcBef>
              <a:spcAft>
                <a:spcPts val="0"/>
              </a:spcAft>
              <a:buClr>
                <a:schemeClr val="dk1"/>
              </a:buClr>
              <a:buSzPts val="1400"/>
              <a:buFont typeface="Calibri"/>
              <a:buNone/>
            </a:pPr>
            <a:r>
              <a:t/>
            </a:r>
            <a:endParaRPr sz="1400"/>
          </a:p>
          <a:p>
            <a:pPr indent="-228600" lvl="0" marL="228600" rtl="0" algn="l">
              <a:spcBef>
                <a:spcPts val="0"/>
              </a:spcBef>
              <a:spcAft>
                <a:spcPts val="0"/>
              </a:spcAft>
              <a:buClr>
                <a:schemeClr val="dk1"/>
              </a:buClr>
              <a:buSzPts val="1200"/>
              <a:buFont typeface="Calibri"/>
              <a:buAutoNum type="arabicPeriod"/>
            </a:pPr>
            <a:r>
              <a:rPr lang="en-US" sz="1200"/>
              <a:t>Selección de trabajo a estudiar.</a:t>
            </a:r>
            <a:endParaRPr/>
          </a:p>
          <a:p>
            <a:pPr indent="-228600" lvl="0" marL="228600" rtl="0" algn="l">
              <a:spcBef>
                <a:spcPts val="0"/>
              </a:spcBef>
              <a:spcAft>
                <a:spcPts val="0"/>
              </a:spcAft>
              <a:buClr>
                <a:schemeClr val="dk1"/>
              </a:buClr>
              <a:buSzPts val="1200"/>
              <a:buFont typeface="Calibri"/>
              <a:buAutoNum type="arabicPeriod"/>
            </a:pPr>
            <a:r>
              <a:rPr lang="en-US" sz="1200"/>
              <a:t>Registro por observación directa del proceso.</a:t>
            </a:r>
            <a:endParaRPr/>
          </a:p>
          <a:p>
            <a:pPr indent="-228600" lvl="0" marL="228600" rtl="0" algn="l">
              <a:spcBef>
                <a:spcPts val="0"/>
              </a:spcBef>
              <a:spcAft>
                <a:spcPts val="0"/>
              </a:spcAft>
              <a:buClr>
                <a:schemeClr val="dk1"/>
              </a:buClr>
              <a:buSzPts val="1200"/>
              <a:buFont typeface="Calibri"/>
              <a:buAutoNum type="arabicPeriod"/>
            </a:pPr>
            <a:r>
              <a:rPr lang="en-US" sz="1200"/>
              <a:t>Cálculo del tiempo estándar.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Metodología CPM para cálculo de tiempos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Simulación en BIZAGI</a:t>
            </a:r>
            <a:endParaRPr/>
          </a:p>
          <a:p>
            <a:pPr indent="0" lvl="0" marL="0" rtl="0" algn="l">
              <a:spcBef>
                <a:spcPts val="0"/>
              </a:spcBef>
              <a:spcAft>
                <a:spcPts val="0"/>
              </a:spcAft>
              <a:buNone/>
            </a:pPr>
            <a:r>
              <a:rPr lang="en-US" sz="1200">
                <a:latin typeface="Calibri"/>
                <a:ea typeface="Calibri"/>
                <a:cs typeface="Calibri"/>
                <a:sym typeface="Calibri"/>
              </a:rPr>
              <a:t>Para obtener un tiempo resultante o estándar que otorgue una mayor comprensión al organizar la información de la estructura y funcionamiento del sistema compuesto de entradas, procesos y salidas. </a:t>
            </a:r>
            <a:endParaRPr/>
          </a:p>
          <a:p>
            <a:pPr indent="0" lvl="0" marL="0" rtl="0" algn="l">
              <a:spcBef>
                <a:spcPts val="0"/>
              </a:spcBef>
              <a:spcAft>
                <a:spcPts val="0"/>
              </a:spcAft>
              <a:buNone/>
            </a:pPr>
            <a:r>
              <a:rPr lang="en-US" sz="1200">
                <a:latin typeface="Calibri"/>
                <a:ea typeface="Calibri"/>
                <a:cs typeface="Calibri"/>
                <a:sym typeface="Calibri"/>
              </a:rPr>
              <a:t>Además de permitir visualizar los flujos de trabajo, así como la interacción entre recursos que intervienen en los mismos</a:t>
            </a:r>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Tiempos Estándar</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rPr>
              <a:t>En el mecanismo de inferencia o “Defuzzyfication” se planteó factores de confianza de las dos variables de entrada, donde dependiendo el grado de pertenencia de las mismas se puede obtener un grado de confianza por cada regla para el T Estándar. Para mejor resultado se dispuso de un AND lógico para combinar los resultados y tener T Estándar cómo un valor mínimo</a:t>
            </a:r>
            <a:r>
              <a:rPr lang="en-US">
                <a:solidFill>
                  <a:schemeClr val="dk1"/>
                </a:solidFill>
              </a:rPr>
              <a:t>. </a:t>
            </a:r>
            <a:endParaRPr/>
          </a:p>
        </p:txBody>
      </p:sp>
      <p:sp>
        <p:nvSpPr>
          <p:cNvPr id="239" name="Google Shape;23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Cambiar graficos sin valores privados</a:t>
            </a:r>
            <a:endParaRPr/>
          </a:p>
        </p:txBody>
      </p:sp>
      <p:sp>
        <p:nvSpPr>
          <p:cNvPr id="265" name="Google Shape;26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Cambiar gráficos sin valores privados</a:t>
            </a:r>
            <a:endParaRPr/>
          </a:p>
        </p:txBody>
      </p:sp>
      <p:sp>
        <p:nvSpPr>
          <p:cNvPr id="284" name="Google Shape;28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5" name="Shape 15"/>
        <p:cNvGrpSpPr/>
        <p:nvPr/>
      </p:nvGrpSpPr>
      <p:grpSpPr>
        <a:xfrm>
          <a:off x="0" y="0"/>
          <a:ext cx="0" cy="0"/>
          <a:chOff x="0" y="0"/>
          <a:chExt cx="0" cy="0"/>
        </a:xfrm>
      </p:grpSpPr>
      <p:sp>
        <p:nvSpPr>
          <p:cNvPr id="16" name="Google Shape;16;p2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3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1" name="Shape 21"/>
        <p:cNvGrpSpPr/>
        <p:nvPr/>
      </p:nvGrpSpPr>
      <p:grpSpPr>
        <a:xfrm>
          <a:off x="0" y="0"/>
          <a:ext cx="0" cy="0"/>
          <a:chOff x="0" y="0"/>
          <a:chExt cx="0" cy="0"/>
        </a:xfrm>
      </p:grpSpPr>
      <p:sp>
        <p:nvSpPr>
          <p:cNvPr id="22" name="Google Shape;22;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7" name="Shape 27"/>
        <p:cNvGrpSpPr/>
        <p:nvPr/>
      </p:nvGrpSpPr>
      <p:grpSpPr>
        <a:xfrm>
          <a:off x="0" y="0"/>
          <a:ext cx="0" cy="0"/>
          <a:chOff x="0" y="0"/>
          <a:chExt cx="0" cy="0"/>
        </a:xfrm>
      </p:grpSpPr>
      <p:sp>
        <p:nvSpPr>
          <p:cNvPr id="28" name="Google Shape;28;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 name="Shape 33"/>
        <p:cNvGrpSpPr/>
        <p:nvPr/>
      </p:nvGrpSpPr>
      <p:grpSpPr>
        <a:xfrm>
          <a:off x="0" y="0"/>
          <a:ext cx="0" cy="0"/>
          <a:chOff x="0" y="0"/>
          <a:chExt cx="0" cy="0"/>
        </a:xfrm>
      </p:grpSpPr>
      <p:sp>
        <p:nvSpPr>
          <p:cNvPr id="34" name="Google Shape;34;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0" name="Shape 40"/>
        <p:cNvGrpSpPr/>
        <p:nvPr/>
      </p:nvGrpSpPr>
      <p:grpSpPr>
        <a:xfrm>
          <a:off x="0" y="0"/>
          <a:ext cx="0" cy="0"/>
          <a:chOff x="0" y="0"/>
          <a:chExt cx="0" cy="0"/>
        </a:xfrm>
      </p:grpSpPr>
      <p:sp>
        <p:nvSpPr>
          <p:cNvPr id="41" name="Google Shape;41;p3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9" name="Shape 49"/>
        <p:cNvGrpSpPr/>
        <p:nvPr/>
      </p:nvGrpSpPr>
      <p:grpSpPr>
        <a:xfrm>
          <a:off x="0" y="0"/>
          <a:ext cx="0" cy="0"/>
          <a:chOff x="0" y="0"/>
          <a:chExt cx="0" cy="0"/>
        </a:xfrm>
      </p:grpSpPr>
      <p:sp>
        <p:nvSpPr>
          <p:cNvPr id="50" name="Google Shape;5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4" name="Shape 54"/>
        <p:cNvGrpSpPr/>
        <p:nvPr/>
      </p:nvGrpSpPr>
      <p:grpSpPr>
        <a:xfrm>
          <a:off x="0" y="0"/>
          <a:ext cx="0" cy="0"/>
          <a:chOff x="0" y="0"/>
          <a:chExt cx="0" cy="0"/>
        </a:xfrm>
      </p:grpSpPr>
      <p:sp>
        <p:nvSpPr>
          <p:cNvPr id="55" name="Google Shape;5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7"/>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3.png"/><Relationship Id="rId4" Type="http://schemas.openxmlformats.org/officeDocument/2006/relationships/image" Target="../media/image29.png"/><Relationship Id="rId5"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33.pn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7.png"/><Relationship Id="rId8" Type="http://schemas.openxmlformats.org/officeDocument/2006/relationships/hyperlink" Target="http://cidi.ingenieria.ucuenca.edu.ec/imagine-platfor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40.png"/><Relationship Id="rId5" Type="http://schemas.openxmlformats.org/officeDocument/2006/relationships/image" Target="../media/image42.png"/><Relationship Id="rId6" Type="http://schemas.openxmlformats.org/officeDocument/2006/relationships/image" Target="../media/image39.png"/><Relationship Id="rId7"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image" Target="../media/image45.png"/><Relationship Id="rId6"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52.png"/><Relationship Id="rId5" Type="http://schemas.openxmlformats.org/officeDocument/2006/relationships/image" Target="../media/image5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0.png"/><Relationship Id="rId4" Type="http://schemas.openxmlformats.org/officeDocument/2006/relationships/image" Target="../media/image55.png"/><Relationship Id="rId5"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0.jpg"/><Relationship Id="rId4" Type="http://schemas.openxmlformats.org/officeDocument/2006/relationships/image" Target="../media/image58.jpg"/><Relationship Id="rId10" Type="http://schemas.openxmlformats.org/officeDocument/2006/relationships/image" Target="../media/image61.jpg"/><Relationship Id="rId9" Type="http://schemas.openxmlformats.org/officeDocument/2006/relationships/image" Target="../media/image68.jpg"/><Relationship Id="rId5" Type="http://schemas.openxmlformats.org/officeDocument/2006/relationships/image" Target="../media/image59.jpg"/><Relationship Id="rId6" Type="http://schemas.openxmlformats.org/officeDocument/2006/relationships/image" Target="../media/image74.jpg"/><Relationship Id="rId7" Type="http://schemas.openxmlformats.org/officeDocument/2006/relationships/image" Target="../media/image69.jpg"/><Relationship Id="rId8" Type="http://schemas.openxmlformats.org/officeDocument/2006/relationships/image" Target="../media/image67.jpg"/></Relationships>
</file>

<file path=ppt/slides/_rels/slide24.xml.rels><?xml version="1.0" encoding="UTF-8" standalone="yes"?><Relationships xmlns="http://schemas.openxmlformats.org/package/2006/relationships"><Relationship Id="rId20" Type="http://schemas.openxmlformats.org/officeDocument/2006/relationships/image" Target="../media/image78.png"/><Relationship Id="rId11" Type="http://schemas.openxmlformats.org/officeDocument/2006/relationships/image" Target="../media/image71.jpg"/><Relationship Id="rId22" Type="http://schemas.openxmlformats.org/officeDocument/2006/relationships/image" Target="../media/image84.png"/><Relationship Id="rId10" Type="http://schemas.openxmlformats.org/officeDocument/2006/relationships/image" Target="../media/image77.png"/><Relationship Id="rId21" Type="http://schemas.openxmlformats.org/officeDocument/2006/relationships/image" Target="../media/image80.jpg"/><Relationship Id="rId13" Type="http://schemas.openxmlformats.org/officeDocument/2006/relationships/oleObject" Target="../embeddings/oleObject1.bin"/><Relationship Id="rId12" Type="http://schemas.openxmlformats.org/officeDocument/2006/relationships/oleObject" Target="../embeddings/oleObject1.bin"/><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vmlDrawing" Target="../drawings/vmlDrawing1.vml"/><Relationship Id="rId4" Type="http://schemas.openxmlformats.org/officeDocument/2006/relationships/image" Target="../media/image65.jpg"/><Relationship Id="rId9" Type="http://schemas.openxmlformats.org/officeDocument/2006/relationships/image" Target="../media/image75.png"/><Relationship Id="rId15" Type="http://schemas.openxmlformats.org/officeDocument/2006/relationships/image" Target="../media/image79.png"/><Relationship Id="rId14" Type="http://schemas.openxmlformats.org/officeDocument/2006/relationships/image" Target="../media/image73.png"/><Relationship Id="rId17" Type="http://schemas.openxmlformats.org/officeDocument/2006/relationships/image" Target="../media/image82.png"/><Relationship Id="rId16" Type="http://schemas.openxmlformats.org/officeDocument/2006/relationships/image" Target="../media/image81.jpg"/><Relationship Id="rId5" Type="http://schemas.openxmlformats.org/officeDocument/2006/relationships/image" Target="../media/image64.png"/><Relationship Id="rId19" Type="http://schemas.openxmlformats.org/officeDocument/2006/relationships/image" Target="../media/image76.png"/><Relationship Id="rId6" Type="http://schemas.openxmlformats.org/officeDocument/2006/relationships/image" Target="../media/image66.jpg"/><Relationship Id="rId18" Type="http://schemas.openxmlformats.org/officeDocument/2006/relationships/image" Target="../media/image83.png"/><Relationship Id="rId7" Type="http://schemas.openxmlformats.org/officeDocument/2006/relationships/image" Target="../media/image72.jpg"/><Relationship Id="rId8" Type="http://schemas.openxmlformats.org/officeDocument/2006/relationships/image" Target="../media/image7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7.png"/><Relationship Id="rId4" Type="http://schemas.openxmlformats.org/officeDocument/2006/relationships/hyperlink" Target="http://www.imagineresearch.org/" TargetMode="External"/><Relationship Id="rId5" Type="http://schemas.openxmlformats.org/officeDocument/2006/relationships/image" Target="../media/image8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www.imagineresearch.org/" TargetMode="External"/><Relationship Id="rId4" Type="http://schemas.openxmlformats.org/officeDocument/2006/relationships/image" Target="../media/image85.png"/><Relationship Id="rId5"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27.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8.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about:blank" TargetMode="External"/><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0.jpg"/><Relationship Id="rId5" Type="http://schemas.openxmlformats.org/officeDocument/2006/relationships/image" Target="../media/image24.jpg"/><Relationship Id="rId6" Type="http://schemas.openxmlformats.org/officeDocument/2006/relationships/image" Target="../media/image23.jpg"/><Relationship Id="rId7" Type="http://schemas.openxmlformats.org/officeDocument/2006/relationships/image" Target="../media/image19.jpg"/><Relationship Id="rId8"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en-US">
                <a:latin typeface="Arial"/>
                <a:ea typeface="Arial"/>
                <a:cs typeface="Arial"/>
                <a:sym typeface="Arial"/>
              </a:rPr>
              <a:t>Título de la Presentación</a:t>
            </a:r>
            <a:endParaRPr>
              <a:latin typeface="Arial"/>
              <a:ea typeface="Arial"/>
              <a:cs typeface="Arial"/>
              <a:sym typeface="Arial"/>
            </a:endParaRPr>
          </a:p>
        </p:txBody>
      </p:sp>
      <p:sp>
        <p:nvSpPr>
          <p:cNvPr id="89" name="Google Shape;89;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latin typeface="Arial"/>
                <a:ea typeface="Arial"/>
                <a:cs typeface="Arial"/>
                <a:sym typeface="Arial"/>
              </a:rPr>
              <a:t>PORTADA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299" name="Shape 299"/>
        <p:cNvGrpSpPr/>
        <p:nvPr/>
      </p:nvGrpSpPr>
      <p:grpSpPr>
        <a:xfrm>
          <a:off x="0" y="0"/>
          <a:ext cx="0" cy="0"/>
          <a:chOff x="0" y="0"/>
          <a:chExt cx="0" cy="0"/>
        </a:xfrm>
      </p:grpSpPr>
      <p:sp>
        <p:nvSpPr>
          <p:cNvPr id="300" name="Google Shape;300;p10"/>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Costeo TDABC</a:t>
            </a:r>
            <a:endParaRPr sz="3600">
              <a:latin typeface="Arial"/>
              <a:ea typeface="Arial"/>
              <a:cs typeface="Arial"/>
              <a:sym typeface="Arial"/>
            </a:endParaRPr>
          </a:p>
        </p:txBody>
      </p:sp>
      <p:pic>
        <p:nvPicPr>
          <p:cNvPr id="301" name="Google Shape;301;p10"/>
          <p:cNvPicPr preferRelativeResize="0"/>
          <p:nvPr/>
        </p:nvPicPr>
        <p:blipFill rotWithShape="1">
          <a:blip r:embed="rId3">
            <a:alphaModFix/>
          </a:blip>
          <a:srcRect b="0" l="0" r="0" t="0"/>
          <a:stretch/>
        </p:blipFill>
        <p:spPr>
          <a:xfrm>
            <a:off x="1829579" y="1262212"/>
            <a:ext cx="8675444" cy="2300245"/>
          </a:xfrm>
          <a:prstGeom prst="rect">
            <a:avLst/>
          </a:prstGeom>
          <a:noFill/>
          <a:ln>
            <a:noFill/>
          </a:ln>
        </p:spPr>
      </p:pic>
      <p:pic>
        <p:nvPicPr>
          <p:cNvPr id="302" name="Google Shape;302;p10"/>
          <p:cNvPicPr preferRelativeResize="0"/>
          <p:nvPr/>
        </p:nvPicPr>
        <p:blipFill rotWithShape="1">
          <a:blip r:embed="rId4">
            <a:alphaModFix/>
          </a:blip>
          <a:srcRect b="0" l="0" r="0" t="0"/>
          <a:stretch/>
        </p:blipFill>
        <p:spPr>
          <a:xfrm>
            <a:off x="4186656" y="3856245"/>
            <a:ext cx="6318367" cy="2661520"/>
          </a:xfrm>
          <a:prstGeom prst="rect">
            <a:avLst/>
          </a:prstGeom>
          <a:noFill/>
          <a:ln>
            <a:noFill/>
          </a:ln>
        </p:spPr>
      </p:pic>
      <p:sp>
        <p:nvSpPr>
          <p:cNvPr id="303" name="Google Shape;303;p10"/>
          <p:cNvSpPr txBox="1"/>
          <p:nvPr/>
        </p:nvSpPr>
        <p:spPr>
          <a:xfrm>
            <a:off x="909501" y="4817673"/>
            <a:ext cx="36195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Utilización de Recursos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308" name="Shape 308"/>
        <p:cNvGrpSpPr/>
        <p:nvPr/>
      </p:nvGrpSpPr>
      <p:grpSpPr>
        <a:xfrm>
          <a:off x="0" y="0"/>
          <a:ext cx="0" cy="0"/>
          <a:chOff x="0" y="0"/>
          <a:chExt cx="0" cy="0"/>
        </a:xfrm>
      </p:grpSpPr>
      <p:sp>
        <p:nvSpPr>
          <p:cNvPr id="309" name="Google Shape;309;p11"/>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Costeo TDABC</a:t>
            </a:r>
            <a:endParaRPr sz="3600">
              <a:latin typeface="Arial"/>
              <a:ea typeface="Arial"/>
              <a:cs typeface="Arial"/>
              <a:sym typeface="Arial"/>
            </a:endParaRPr>
          </a:p>
        </p:txBody>
      </p:sp>
      <p:pic>
        <p:nvPicPr>
          <p:cNvPr id="310" name="Google Shape;310;p11"/>
          <p:cNvPicPr preferRelativeResize="0"/>
          <p:nvPr/>
        </p:nvPicPr>
        <p:blipFill rotWithShape="1">
          <a:blip r:embed="rId3">
            <a:alphaModFix/>
          </a:blip>
          <a:srcRect b="0" l="0" r="0" t="0"/>
          <a:stretch/>
        </p:blipFill>
        <p:spPr>
          <a:xfrm>
            <a:off x="342900" y="1979172"/>
            <a:ext cx="5563225" cy="4376658"/>
          </a:xfrm>
          <a:prstGeom prst="rect">
            <a:avLst/>
          </a:prstGeom>
          <a:noFill/>
          <a:ln>
            <a:noFill/>
          </a:ln>
        </p:spPr>
      </p:pic>
      <p:pic>
        <p:nvPicPr>
          <p:cNvPr id="311" name="Google Shape;311;p11"/>
          <p:cNvPicPr preferRelativeResize="0"/>
          <p:nvPr/>
        </p:nvPicPr>
        <p:blipFill rotWithShape="1">
          <a:blip r:embed="rId4">
            <a:alphaModFix/>
          </a:blip>
          <a:srcRect b="0" l="0" r="0" t="0"/>
          <a:stretch/>
        </p:blipFill>
        <p:spPr>
          <a:xfrm>
            <a:off x="6167301" y="1979171"/>
            <a:ext cx="5563225" cy="4511569"/>
          </a:xfrm>
          <a:prstGeom prst="rect">
            <a:avLst/>
          </a:prstGeom>
          <a:noFill/>
          <a:ln>
            <a:noFill/>
          </a:ln>
        </p:spPr>
      </p:pic>
      <p:sp>
        <p:nvSpPr>
          <p:cNvPr id="312" name="Google Shape;312;p11"/>
          <p:cNvSpPr txBox="1"/>
          <p:nvPr/>
        </p:nvSpPr>
        <p:spPr>
          <a:xfrm>
            <a:off x="506630" y="1328045"/>
            <a:ext cx="65393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Cálculo de ineficiencias y costos unitarios por producto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317" name="Shape 317"/>
        <p:cNvGrpSpPr/>
        <p:nvPr/>
      </p:nvGrpSpPr>
      <p:grpSpPr>
        <a:xfrm>
          <a:off x="0" y="0"/>
          <a:ext cx="0" cy="0"/>
          <a:chOff x="0" y="0"/>
          <a:chExt cx="0" cy="0"/>
        </a:xfrm>
      </p:grpSpPr>
      <p:sp>
        <p:nvSpPr>
          <p:cNvPr id="318" name="Google Shape;318;p12"/>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Optimización</a:t>
            </a:r>
            <a:endParaRPr sz="3600">
              <a:latin typeface="Arial"/>
              <a:ea typeface="Arial"/>
              <a:cs typeface="Arial"/>
              <a:sym typeface="Arial"/>
            </a:endParaRPr>
          </a:p>
        </p:txBody>
      </p:sp>
      <p:grpSp>
        <p:nvGrpSpPr>
          <p:cNvPr id="319" name="Google Shape;319;p12"/>
          <p:cNvGrpSpPr/>
          <p:nvPr/>
        </p:nvGrpSpPr>
        <p:grpSpPr>
          <a:xfrm>
            <a:off x="2286555" y="1120227"/>
            <a:ext cx="8411954" cy="2648744"/>
            <a:chOff x="9055" y="0"/>
            <a:chExt cx="8411954" cy="2648744"/>
          </a:xfrm>
        </p:grpSpPr>
        <p:sp>
          <p:nvSpPr>
            <p:cNvPr id="320" name="Google Shape;320;p12"/>
            <p:cNvSpPr/>
            <p:nvPr/>
          </p:nvSpPr>
          <p:spPr>
            <a:xfrm>
              <a:off x="632254" y="0"/>
              <a:ext cx="7165555" cy="2648744"/>
            </a:xfrm>
            <a:prstGeom prst="rightArrow">
              <a:avLst>
                <a:gd fmla="val 50000" name="adj1"/>
                <a:gd fmla="val 50000" name="adj2"/>
              </a:avLst>
            </a:prstGeom>
            <a:solidFill>
              <a:srgbClr val="CACA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
            <p:cNvSpPr/>
            <p:nvPr/>
          </p:nvSpPr>
          <p:spPr>
            <a:xfrm>
              <a:off x="9055" y="794623"/>
              <a:ext cx="2713427" cy="1059497"/>
            </a:xfrm>
            <a:prstGeom prst="roundRect">
              <a:avLst>
                <a:gd fmla="val 16667" name="adj"/>
              </a:avLst>
            </a:prstGeom>
            <a:solidFill>
              <a:schemeClr val="lt1"/>
            </a:solid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2"/>
            <p:cNvSpPr txBox="1"/>
            <p:nvPr/>
          </p:nvSpPr>
          <p:spPr>
            <a:xfrm>
              <a:off x="60775" y="846343"/>
              <a:ext cx="2609987" cy="956057"/>
            </a:xfrm>
            <a:prstGeom prst="rect">
              <a:avLst/>
            </a:prstGeom>
            <a:noFill/>
            <a:ln>
              <a:noFill/>
            </a:ln>
          </p:spPr>
          <p:txBody>
            <a:bodyPr anchorCtr="0" anchor="ctr" bIns="102850" lIns="102850" spcFirstLastPara="1" rIns="102850" wrap="square" tIns="102850">
              <a:noAutofit/>
            </a:bodyPr>
            <a:lstStyle/>
            <a:p>
              <a:pPr indent="0" lvl="0" marL="0" marR="0" rtl="0" algn="ctr">
                <a:lnSpc>
                  <a:spcPct val="90000"/>
                </a:lnSpc>
                <a:spcBef>
                  <a:spcPts val="0"/>
                </a:spcBef>
                <a:spcAft>
                  <a:spcPts val="0"/>
                </a:spcAft>
                <a:buClr>
                  <a:schemeClr val="lt1"/>
                </a:buClr>
                <a:buSzPts val="2700"/>
                <a:buFont typeface="Verdana"/>
                <a:buNone/>
              </a:pPr>
              <a:r>
                <a:rPr lang="en-US" sz="2700">
                  <a:solidFill>
                    <a:schemeClr val="lt1"/>
                  </a:solidFill>
                  <a:latin typeface="Verdana"/>
                  <a:ea typeface="Verdana"/>
                  <a:cs typeface="Verdana"/>
                  <a:sym typeface="Verdana"/>
                </a:rPr>
                <a:t>Identificación desperdicios</a:t>
              </a:r>
              <a:endParaRPr/>
            </a:p>
          </p:txBody>
        </p:sp>
        <p:sp>
          <p:nvSpPr>
            <p:cNvPr id="323" name="Google Shape;323;p12"/>
            <p:cNvSpPr/>
            <p:nvPr/>
          </p:nvSpPr>
          <p:spPr>
            <a:xfrm>
              <a:off x="2858318" y="794623"/>
              <a:ext cx="2713427" cy="1059497"/>
            </a:xfrm>
            <a:prstGeom prst="roundRect">
              <a:avLst>
                <a:gd fmla="val 16667" name="adj"/>
              </a:avLst>
            </a:prstGeom>
            <a:solidFill>
              <a:schemeClr val="lt1"/>
            </a:solid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2"/>
            <p:cNvSpPr txBox="1"/>
            <p:nvPr/>
          </p:nvSpPr>
          <p:spPr>
            <a:xfrm>
              <a:off x="2910038" y="846343"/>
              <a:ext cx="2609987" cy="956057"/>
            </a:xfrm>
            <a:prstGeom prst="rect">
              <a:avLst/>
            </a:prstGeom>
            <a:noFill/>
            <a:ln>
              <a:noFill/>
            </a:ln>
          </p:spPr>
          <p:txBody>
            <a:bodyPr anchorCtr="0" anchor="ctr" bIns="102850" lIns="102850" spcFirstLastPara="1" rIns="102850" wrap="square" tIns="102850">
              <a:noAutofit/>
            </a:bodyPr>
            <a:lstStyle/>
            <a:p>
              <a:pPr indent="0" lvl="0" marL="0" marR="0" rtl="0" algn="ctr">
                <a:lnSpc>
                  <a:spcPct val="90000"/>
                </a:lnSpc>
                <a:spcBef>
                  <a:spcPts val="0"/>
                </a:spcBef>
                <a:spcAft>
                  <a:spcPts val="0"/>
                </a:spcAft>
                <a:buClr>
                  <a:schemeClr val="lt1"/>
                </a:buClr>
                <a:buSzPts val="2700"/>
                <a:buFont typeface="Verdana"/>
                <a:buNone/>
              </a:pPr>
              <a:r>
                <a:rPr lang="en-US" sz="2700">
                  <a:solidFill>
                    <a:schemeClr val="lt1"/>
                  </a:solidFill>
                  <a:latin typeface="Verdana"/>
                  <a:ea typeface="Verdana"/>
                  <a:cs typeface="Verdana"/>
                  <a:sym typeface="Verdana"/>
                </a:rPr>
                <a:t>Propuesta Optimización</a:t>
              </a:r>
              <a:endParaRPr/>
            </a:p>
          </p:txBody>
        </p:sp>
        <p:sp>
          <p:nvSpPr>
            <p:cNvPr id="325" name="Google Shape;325;p12"/>
            <p:cNvSpPr/>
            <p:nvPr/>
          </p:nvSpPr>
          <p:spPr>
            <a:xfrm>
              <a:off x="5707582" y="794623"/>
              <a:ext cx="2713427" cy="1059497"/>
            </a:xfrm>
            <a:prstGeom prst="roundRect">
              <a:avLst>
                <a:gd fmla="val 16667" name="adj"/>
              </a:avLst>
            </a:prstGeom>
            <a:solidFill>
              <a:schemeClr val="lt1"/>
            </a:solid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2"/>
            <p:cNvSpPr txBox="1"/>
            <p:nvPr/>
          </p:nvSpPr>
          <p:spPr>
            <a:xfrm>
              <a:off x="5759302" y="846343"/>
              <a:ext cx="2609987" cy="956057"/>
            </a:xfrm>
            <a:prstGeom prst="rect">
              <a:avLst/>
            </a:prstGeom>
            <a:noFill/>
            <a:ln>
              <a:noFill/>
            </a:ln>
          </p:spPr>
          <p:txBody>
            <a:bodyPr anchorCtr="0" anchor="ctr" bIns="102850" lIns="102850" spcFirstLastPara="1" rIns="102850" wrap="square" tIns="102850">
              <a:noAutofit/>
            </a:bodyPr>
            <a:lstStyle/>
            <a:p>
              <a:pPr indent="0" lvl="0" marL="0" marR="0" rtl="0" algn="ctr">
                <a:lnSpc>
                  <a:spcPct val="90000"/>
                </a:lnSpc>
                <a:spcBef>
                  <a:spcPts val="0"/>
                </a:spcBef>
                <a:spcAft>
                  <a:spcPts val="0"/>
                </a:spcAft>
                <a:buClr>
                  <a:schemeClr val="lt1"/>
                </a:buClr>
                <a:buSzPts val="2700"/>
                <a:buFont typeface="Verdana"/>
                <a:buNone/>
              </a:pPr>
              <a:r>
                <a:rPr lang="en-US" sz="2700">
                  <a:solidFill>
                    <a:schemeClr val="lt1"/>
                  </a:solidFill>
                  <a:latin typeface="Verdana"/>
                  <a:ea typeface="Verdana"/>
                  <a:cs typeface="Verdana"/>
                  <a:sym typeface="Verdana"/>
                </a:rPr>
                <a:t>Simulación estado futuro</a:t>
              </a:r>
              <a:endParaRPr/>
            </a:p>
          </p:txBody>
        </p:sp>
      </p:grpSp>
      <p:sp>
        <p:nvSpPr>
          <p:cNvPr id="327" name="Google Shape;327;p12"/>
          <p:cNvSpPr txBox="1"/>
          <p:nvPr/>
        </p:nvSpPr>
        <p:spPr>
          <a:xfrm>
            <a:off x="520135" y="1285475"/>
            <a:ext cx="45339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Metodología aplicada</a:t>
            </a:r>
            <a:endParaRPr/>
          </a:p>
        </p:txBody>
      </p:sp>
      <p:pic>
        <p:nvPicPr>
          <p:cNvPr id="328" name="Google Shape;328;p12"/>
          <p:cNvPicPr preferRelativeResize="0"/>
          <p:nvPr/>
        </p:nvPicPr>
        <p:blipFill rotWithShape="1">
          <a:blip r:embed="rId3">
            <a:alphaModFix/>
          </a:blip>
          <a:srcRect b="0" l="0" r="0" t="0"/>
          <a:stretch/>
        </p:blipFill>
        <p:spPr>
          <a:xfrm>
            <a:off x="591574" y="4184750"/>
            <a:ext cx="3371851" cy="2214569"/>
          </a:xfrm>
          <a:prstGeom prst="rect">
            <a:avLst/>
          </a:prstGeom>
          <a:noFill/>
          <a:ln>
            <a:noFill/>
          </a:ln>
        </p:spPr>
      </p:pic>
      <p:pic>
        <p:nvPicPr>
          <p:cNvPr id="329" name="Google Shape;329;p12"/>
          <p:cNvPicPr preferRelativeResize="0"/>
          <p:nvPr/>
        </p:nvPicPr>
        <p:blipFill rotWithShape="1">
          <a:blip r:embed="rId4">
            <a:alphaModFix/>
          </a:blip>
          <a:srcRect b="30041" l="4060" r="1819" t="37055"/>
          <a:stretch/>
        </p:blipFill>
        <p:spPr>
          <a:xfrm>
            <a:off x="8424574" y="4200792"/>
            <a:ext cx="3276600" cy="2195074"/>
          </a:xfrm>
          <a:prstGeom prst="rect">
            <a:avLst/>
          </a:prstGeom>
          <a:noFill/>
          <a:ln>
            <a:noFill/>
          </a:ln>
        </p:spPr>
      </p:pic>
      <p:pic>
        <p:nvPicPr>
          <p:cNvPr id="330" name="Google Shape;330;p12"/>
          <p:cNvPicPr preferRelativeResize="0"/>
          <p:nvPr/>
        </p:nvPicPr>
        <p:blipFill rotWithShape="1">
          <a:blip r:embed="rId5">
            <a:alphaModFix/>
          </a:blip>
          <a:srcRect b="0" l="0" r="0" t="0"/>
          <a:stretch/>
        </p:blipFill>
        <p:spPr>
          <a:xfrm>
            <a:off x="4444657" y="4056316"/>
            <a:ext cx="3514726" cy="2552214"/>
          </a:xfrm>
          <a:prstGeom prst="rect">
            <a:avLst/>
          </a:prstGeom>
          <a:noFill/>
          <a:ln>
            <a:noFill/>
          </a:ln>
        </p:spPr>
      </p:pic>
      <p:sp>
        <p:nvSpPr>
          <p:cNvPr id="331" name="Google Shape;331;p12"/>
          <p:cNvSpPr txBox="1"/>
          <p:nvPr/>
        </p:nvSpPr>
        <p:spPr>
          <a:xfrm>
            <a:off x="281357" y="3727017"/>
            <a:ext cx="81355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Identificación de desperdicios (Esperas, Transporte y Procesamiento)</a:t>
            </a:r>
            <a:endParaRPr/>
          </a:p>
        </p:txBody>
      </p:sp>
      <p:sp>
        <p:nvSpPr>
          <p:cNvPr id="332" name="Google Shape;332;p12"/>
          <p:cNvSpPr txBox="1"/>
          <p:nvPr/>
        </p:nvSpPr>
        <p:spPr>
          <a:xfrm>
            <a:off x="8528542" y="3727018"/>
            <a:ext cx="3260558" cy="3996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chemeClr val="dk1"/>
                </a:solidFill>
                <a:latin typeface="Arial"/>
                <a:ea typeface="Arial"/>
                <a:cs typeface="Arial"/>
                <a:sym typeface="Arial"/>
              </a:rPr>
              <a:t>Actualización de Layout</a:t>
            </a:r>
            <a:endParaRPr sz="190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337" name="Shape 337"/>
        <p:cNvGrpSpPr/>
        <p:nvPr/>
      </p:nvGrpSpPr>
      <p:grpSpPr>
        <a:xfrm>
          <a:off x="0" y="0"/>
          <a:ext cx="0" cy="0"/>
          <a:chOff x="0" y="0"/>
          <a:chExt cx="0" cy="0"/>
        </a:xfrm>
      </p:grpSpPr>
      <p:sp>
        <p:nvSpPr>
          <p:cNvPr id="338" name="Google Shape;338;p13"/>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Plataforma Informática</a:t>
            </a:r>
            <a:endParaRPr sz="3600">
              <a:latin typeface="Arial"/>
              <a:ea typeface="Arial"/>
              <a:cs typeface="Arial"/>
              <a:sym typeface="Arial"/>
            </a:endParaRPr>
          </a:p>
        </p:txBody>
      </p:sp>
      <p:pic>
        <p:nvPicPr>
          <p:cNvPr id="339" name="Google Shape;339;p13"/>
          <p:cNvPicPr preferRelativeResize="0"/>
          <p:nvPr/>
        </p:nvPicPr>
        <p:blipFill rotWithShape="1">
          <a:blip r:embed="rId3">
            <a:alphaModFix/>
          </a:blip>
          <a:srcRect b="2570" l="54807" r="3838" t="49018"/>
          <a:stretch/>
        </p:blipFill>
        <p:spPr>
          <a:xfrm>
            <a:off x="8820150" y="3465515"/>
            <a:ext cx="3181350" cy="2304000"/>
          </a:xfrm>
          <a:prstGeom prst="rect">
            <a:avLst/>
          </a:prstGeom>
          <a:noFill/>
          <a:ln>
            <a:noFill/>
          </a:ln>
        </p:spPr>
      </p:pic>
      <p:pic>
        <p:nvPicPr>
          <p:cNvPr descr="Resultado de imagen para pc monitor" id="340" name="Google Shape;340;p13"/>
          <p:cNvPicPr preferRelativeResize="0"/>
          <p:nvPr/>
        </p:nvPicPr>
        <p:blipFill rotWithShape="1">
          <a:blip r:embed="rId4">
            <a:alphaModFix/>
          </a:blip>
          <a:srcRect b="0" l="0" r="0" t="0"/>
          <a:stretch/>
        </p:blipFill>
        <p:spPr>
          <a:xfrm>
            <a:off x="3396529" y="1474801"/>
            <a:ext cx="5617654" cy="4743449"/>
          </a:xfrm>
          <a:prstGeom prst="rect">
            <a:avLst/>
          </a:prstGeom>
          <a:noFill/>
          <a:ln>
            <a:noFill/>
          </a:ln>
        </p:spPr>
      </p:pic>
      <p:pic>
        <p:nvPicPr>
          <p:cNvPr id="341" name="Google Shape;341;p13"/>
          <p:cNvPicPr preferRelativeResize="0"/>
          <p:nvPr/>
        </p:nvPicPr>
        <p:blipFill rotWithShape="1">
          <a:blip r:embed="rId5">
            <a:alphaModFix/>
          </a:blip>
          <a:srcRect b="0" l="0" r="0" t="0"/>
          <a:stretch/>
        </p:blipFill>
        <p:spPr>
          <a:xfrm>
            <a:off x="3951201" y="1811463"/>
            <a:ext cx="4532980" cy="2806587"/>
          </a:xfrm>
          <a:prstGeom prst="rect">
            <a:avLst/>
          </a:prstGeom>
          <a:noFill/>
          <a:ln>
            <a:noFill/>
          </a:ln>
        </p:spPr>
      </p:pic>
      <p:pic>
        <p:nvPicPr>
          <p:cNvPr id="342" name="Google Shape;342;p13"/>
          <p:cNvPicPr preferRelativeResize="0"/>
          <p:nvPr/>
        </p:nvPicPr>
        <p:blipFill rotWithShape="1">
          <a:blip r:embed="rId6">
            <a:alphaModFix/>
          </a:blip>
          <a:srcRect b="0" l="0" r="0" t="0"/>
          <a:stretch/>
        </p:blipFill>
        <p:spPr>
          <a:xfrm>
            <a:off x="8861311" y="1474801"/>
            <a:ext cx="2857845" cy="1838314"/>
          </a:xfrm>
          <a:prstGeom prst="rect">
            <a:avLst/>
          </a:prstGeom>
          <a:noFill/>
          <a:ln>
            <a:noFill/>
          </a:ln>
        </p:spPr>
      </p:pic>
      <p:pic>
        <p:nvPicPr>
          <p:cNvPr id="343" name="Google Shape;343;p13"/>
          <p:cNvPicPr preferRelativeResize="0"/>
          <p:nvPr/>
        </p:nvPicPr>
        <p:blipFill rotWithShape="1">
          <a:blip r:embed="rId7">
            <a:alphaModFix/>
          </a:blip>
          <a:srcRect b="0" l="0" r="0" t="0"/>
          <a:stretch/>
        </p:blipFill>
        <p:spPr>
          <a:xfrm>
            <a:off x="301866" y="1316535"/>
            <a:ext cx="2515255" cy="5288961"/>
          </a:xfrm>
          <a:prstGeom prst="rect">
            <a:avLst/>
          </a:prstGeom>
          <a:noFill/>
          <a:ln>
            <a:noFill/>
          </a:ln>
        </p:spPr>
      </p:pic>
      <p:sp>
        <p:nvSpPr>
          <p:cNvPr id="344" name="Google Shape;344;p13"/>
          <p:cNvSpPr/>
          <p:nvPr/>
        </p:nvSpPr>
        <p:spPr>
          <a:xfrm>
            <a:off x="2767715" y="3227400"/>
            <a:ext cx="628814" cy="1295400"/>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13"/>
          <p:cNvSpPr/>
          <p:nvPr/>
        </p:nvSpPr>
        <p:spPr>
          <a:xfrm>
            <a:off x="3396529" y="6231383"/>
            <a:ext cx="914986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595959"/>
                </a:solidFill>
                <a:latin typeface="Arial"/>
                <a:ea typeface="Arial"/>
                <a:cs typeface="Arial"/>
                <a:sym typeface="Arial"/>
              </a:rPr>
              <a:t>Demo disponible en: </a:t>
            </a:r>
            <a:r>
              <a:rPr lang="en-US" sz="2000" u="sng">
                <a:solidFill>
                  <a:srgbClr val="595959"/>
                </a:solidFill>
                <a:latin typeface="Arial"/>
                <a:ea typeface="Arial"/>
                <a:cs typeface="Arial"/>
                <a:sym typeface="Arial"/>
                <a:hlinkClick r:id="rId8">
                  <a:extLst>
                    <a:ext uri="{A12FA001-AC4F-418D-AE19-62706E023703}">
                      <ahyp:hlinkClr val="tx"/>
                    </a:ext>
                  </a:extLst>
                </a:hlinkClick>
              </a:rPr>
              <a:t>http://cidi.ingenieria.ucuenca.edu.ec/imagine-platform</a:t>
            </a:r>
            <a:r>
              <a:rPr lang="en-US" sz="2000">
                <a:solidFill>
                  <a:srgbClr val="595959"/>
                </a:solidFill>
                <a:latin typeface="Arial"/>
                <a:ea typeface="Arial"/>
                <a:cs typeface="Arial"/>
                <a:sym typeface="Arial"/>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350" name="Shape 350"/>
        <p:cNvGrpSpPr/>
        <p:nvPr/>
      </p:nvGrpSpPr>
      <p:grpSpPr>
        <a:xfrm>
          <a:off x="0" y="0"/>
          <a:ext cx="0" cy="0"/>
          <a:chOff x="0" y="0"/>
          <a:chExt cx="0" cy="0"/>
        </a:xfrm>
      </p:grpSpPr>
      <p:sp>
        <p:nvSpPr>
          <p:cNvPr id="351" name="Google Shape;351;p14"/>
          <p:cNvSpPr txBox="1"/>
          <p:nvPr>
            <p:ph type="title"/>
          </p:nvPr>
        </p:nvSpPr>
        <p:spPr>
          <a:xfrm>
            <a:off x="615462" y="129035"/>
            <a:ext cx="11007969"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Fase 2:</a:t>
            </a:r>
            <a:r>
              <a:rPr lang="en-US" sz="3959">
                <a:latin typeface="Arial"/>
                <a:ea typeface="Arial"/>
                <a:cs typeface="Arial"/>
                <a:sym typeface="Arial"/>
              </a:rPr>
              <a:t> </a:t>
            </a:r>
            <a:r>
              <a:rPr lang="en-US" sz="2790">
                <a:latin typeface="Arial"/>
                <a:ea typeface="Arial"/>
                <a:cs typeface="Arial"/>
                <a:sym typeface="Arial"/>
              </a:rPr>
              <a:t>Modelo de gestión basado en variables de Calidad y RSE para la optimización de procesos de ensamblaje (2018-2020)</a:t>
            </a:r>
            <a:endParaRPr/>
          </a:p>
        </p:txBody>
      </p:sp>
      <p:grpSp>
        <p:nvGrpSpPr>
          <p:cNvPr id="352" name="Google Shape;352;p14"/>
          <p:cNvGrpSpPr/>
          <p:nvPr/>
        </p:nvGrpSpPr>
        <p:grpSpPr>
          <a:xfrm>
            <a:off x="2108491" y="907094"/>
            <a:ext cx="9469421" cy="5541943"/>
            <a:chOff x="-4652527" y="-713254"/>
            <a:chExt cx="9469421" cy="5541943"/>
          </a:xfrm>
        </p:grpSpPr>
        <p:sp>
          <p:nvSpPr>
            <p:cNvPr id="353" name="Google Shape;353;p14"/>
            <p:cNvSpPr/>
            <p:nvPr/>
          </p:nvSpPr>
          <p:spPr>
            <a:xfrm>
              <a:off x="-4652527" y="-713254"/>
              <a:ext cx="5541943" cy="5541943"/>
            </a:xfrm>
            <a:prstGeom prst="blockArc">
              <a:avLst>
                <a:gd fmla="val 18900000" name="adj1"/>
                <a:gd fmla="val 2700000" name="adj2"/>
                <a:gd fmla="val 390" name="adj3"/>
              </a:avLst>
            </a:prstGeom>
            <a:noFill/>
            <a:ln cap="flat" cmpd="sng" w="9525">
              <a:solidFill>
                <a:srgbClr val="487AA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4"/>
            <p:cNvSpPr/>
            <p:nvPr/>
          </p:nvSpPr>
          <p:spPr>
            <a:xfrm>
              <a:off x="465838" y="316394"/>
              <a:ext cx="4351056" cy="633118"/>
            </a:xfrm>
            <a:prstGeom prst="rect">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
            <p:cNvSpPr txBox="1"/>
            <p:nvPr/>
          </p:nvSpPr>
          <p:spPr>
            <a:xfrm>
              <a:off x="465838" y="316394"/>
              <a:ext cx="4351056" cy="633118"/>
            </a:xfrm>
            <a:prstGeom prst="rect">
              <a:avLst/>
            </a:prstGeom>
            <a:noFill/>
            <a:ln>
              <a:noFill/>
            </a:ln>
          </p:spPr>
          <p:txBody>
            <a:bodyPr anchorCtr="0" anchor="ctr" bIns="38100" lIns="502525" spcFirstLastPara="1" rIns="38100" wrap="square" tIns="38100">
              <a:noAutofit/>
            </a:bodyPr>
            <a:lstStyle/>
            <a:p>
              <a:pPr indent="0" lvl="0" marL="0" marR="0" rtl="0" algn="l">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Estado </a:t>
              </a:r>
              <a:r>
                <a:rPr lang="en-US" sz="1500">
                  <a:solidFill>
                    <a:schemeClr val="lt1"/>
                  </a:solidFill>
                  <a:latin typeface="Arial"/>
                  <a:ea typeface="Arial"/>
                  <a:cs typeface="Arial"/>
                  <a:sym typeface="Arial"/>
                </a:rPr>
                <a:t>de arte sobre Calidad y RSE</a:t>
              </a:r>
              <a:endParaRPr sz="1500">
                <a:solidFill>
                  <a:schemeClr val="lt1"/>
                </a:solidFill>
                <a:latin typeface="Arial"/>
                <a:ea typeface="Arial"/>
                <a:cs typeface="Arial"/>
                <a:sym typeface="Arial"/>
              </a:endParaRPr>
            </a:p>
          </p:txBody>
        </p:sp>
        <p:sp>
          <p:nvSpPr>
            <p:cNvPr id="356" name="Google Shape;356;p14"/>
            <p:cNvSpPr/>
            <p:nvPr/>
          </p:nvSpPr>
          <p:spPr>
            <a:xfrm>
              <a:off x="70139" y="237254"/>
              <a:ext cx="791397" cy="791397"/>
            </a:xfrm>
            <a:prstGeom prst="ellipse">
              <a:avLst/>
            </a:prstGeom>
            <a:solidFill>
              <a:schemeClr val="lt1"/>
            </a:solid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4"/>
            <p:cNvSpPr/>
            <p:nvPr/>
          </p:nvSpPr>
          <p:spPr>
            <a:xfrm>
              <a:off x="828819" y="1266236"/>
              <a:ext cx="3988075" cy="633118"/>
            </a:xfrm>
            <a:prstGeom prst="rect">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4"/>
            <p:cNvSpPr txBox="1"/>
            <p:nvPr/>
          </p:nvSpPr>
          <p:spPr>
            <a:xfrm>
              <a:off x="828819" y="1266236"/>
              <a:ext cx="3988075" cy="633118"/>
            </a:xfrm>
            <a:prstGeom prst="rect">
              <a:avLst/>
            </a:prstGeom>
            <a:noFill/>
            <a:ln>
              <a:noFill/>
            </a:ln>
          </p:spPr>
          <p:txBody>
            <a:bodyPr anchorCtr="0" anchor="ctr" bIns="38100" lIns="502525" spcFirstLastPara="1" rIns="38100" wrap="square" tIns="38100">
              <a:noAutofit/>
            </a:bodyPr>
            <a:lstStyle/>
            <a:p>
              <a:pPr indent="0" lvl="0" marL="0" marR="0" rtl="0" algn="l">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Evaluar aspectos, variables e índices de Calidad y RSE</a:t>
              </a:r>
              <a:endParaRPr/>
            </a:p>
          </p:txBody>
        </p:sp>
        <p:sp>
          <p:nvSpPr>
            <p:cNvPr id="359" name="Google Shape;359;p14"/>
            <p:cNvSpPr/>
            <p:nvPr/>
          </p:nvSpPr>
          <p:spPr>
            <a:xfrm>
              <a:off x="433120" y="1187096"/>
              <a:ext cx="791397" cy="791397"/>
            </a:xfrm>
            <a:prstGeom prst="ellipse">
              <a:avLst/>
            </a:prstGeom>
            <a:solidFill>
              <a:schemeClr val="lt1"/>
            </a:solid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4"/>
            <p:cNvSpPr/>
            <p:nvPr/>
          </p:nvSpPr>
          <p:spPr>
            <a:xfrm>
              <a:off x="828819" y="2216078"/>
              <a:ext cx="3988075" cy="633118"/>
            </a:xfrm>
            <a:prstGeom prst="rect">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4"/>
            <p:cNvSpPr txBox="1"/>
            <p:nvPr/>
          </p:nvSpPr>
          <p:spPr>
            <a:xfrm>
              <a:off x="828819" y="2216078"/>
              <a:ext cx="3988075" cy="633118"/>
            </a:xfrm>
            <a:prstGeom prst="rect">
              <a:avLst/>
            </a:prstGeom>
            <a:noFill/>
            <a:ln>
              <a:noFill/>
            </a:ln>
          </p:spPr>
          <p:txBody>
            <a:bodyPr anchorCtr="0" anchor="ctr" bIns="38100" lIns="502525" spcFirstLastPara="1" rIns="38100" wrap="square" tIns="38100">
              <a:noAutofit/>
            </a:bodyPr>
            <a:lstStyle/>
            <a:p>
              <a:pPr indent="0" lvl="0" marL="0" marR="0" rtl="0" algn="l">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Extensión</a:t>
              </a:r>
              <a:r>
                <a:rPr lang="en-US" sz="1500">
                  <a:solidFill>
                    <a:schemeClr val="lt1"/>
                  </a:solidFill>
                  <a:latin typeface="Arial"/>
                  <a:ea typeface="Arial"/>
                  <a:cs typeface="Arial"/>
                  <a:sym typeface="Arial"/>
                </a:rPr>
                <a:t> del modelo de gestión de procesos y costos para ensamblaje</a:t>
              </a:r>
              <a:endParaRPr sz="1500">
                <a:solidFill>
                  <a:schemeClr val="lt1"/>
                </a:solidFill>
                <a:latin typeface="Arial"/>
                <a:ea typeface="Arial"/>
                <a:cs typeface="Arial"/>
                <a:sym typeface="Arial"/>
              </a:endParaRPr>
            </a:p>
          </p:txBody>
        </p:sp>
        <p:sp>
          <p:nvSpPr>
            <p:cNvPr id="362" name="Google Shape;362;p14"/>
            <p:cNvSpPr/>
            <p:nvPr/>
          </p:nvSpPr>
          <p:spPr>
            <a:xfrm>
              <a:off x="433120" y="2136939"/>
              <a:ext cx="791397" cy="791397"/>
            </a:xfrm>
            <a:prstGeom prst="ellipse">
              <a:avLst/>
            </a:prstGeom>
            <a:solidFill>
              <a:schemeClr val="lt1"/>
            </a:solid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4"/>
            <p:cNvSpPr/>
            <p:nvPr/>
          </p:nvSpPr>
          <p:spPr>
            <a:xfrm>
              <a:off x="465838" y="3165921"/>
              <a:ext cx="4351056" cy="633118"/>
            </a:xfrm>
            <a:prstGeom prst="rect">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4"/>
            <p:cNvSpPr txBox="1"/>
            <p:nvPr/>
          </p:nvSpPr>
          <p:spPr>
            <a:xfrm>
              <a:off x="465838" y="3165921"/>
              <a:ext cx="4351056" cy="633118"/>
            </a:xfrm>
            <a:prstGeom prst="rect">
              <a:avLst/>
            </a:prstGeom>
            <a:noFill/>
            <a:ln>
              <a:noFill/>
            </a:ln>
          </p:spPr>
          <p:txBody>
            <a:bodyPr anchorCtr="0" anchor="ctr" bIns="38100" lIns="502525" spcFirstLastPara="1" rIns="38100" wrap="square" tIns="38100">
              <a:noAutofit/>
            </a:bodyPr>
            <a:lstStyle/>
            <a:p>
              <a:pPr indent="0" lvl="0" marL="0" marR="0" rtl="0" algn="l">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Validación del modelo IMAGINE</a:t>
              </a:r>
              <a:r>
                <a:rPr lang="en-US" sz="1500">
                  <a:solidFill>
                    <a:schemeClr val="lt1"/>
                  </a:solidFill>
                  <a:latin typeface="Arial"/>
                  <a:ea typeface="Arial"/>
                  <a:cs typeface="Arial"/>
                  <a:sym typeface="Arial"/>
                </a:rPr>
                <a:t> extendido, ante escenarios reales en casos de estudio</a:t>
              </a:r>
              <a:endParaRPr sz="1500">
                <a:solidFill>
                  <a:schemeClr val="lt1"/>
                </a:solidFill>
                <a:latin typeface="Arial"/>
                <a:ea typeface="Arial"/>
                <a:cs typeface="Arial"/>
                <a:sym typeface="Arial"/>
              </a:endParaRPr>
            </a:p>
          </p:txBody>
        </p:sp>
        <p:sp>
          <p:nvSpPr>
            <p:cNvPr id="365" name="Google Shape;365;p14"/>
            <p:cNvSpPr/>
            <p:nvPr/>
          </p:nvSpPr>
          <p:spPr>
            <a:xfrm>
              <a:off x="70139" y="3086781"/>
              <a:ext cx="791397" cy="791397"/>
            </a:xfrm>
            <a:prstGeom prst="ellipse">
              <a:avLst/>
            </a:prstGeom>
            <a:solidFill>
              <a:schemeClr val="lt1"/>
            </a:solid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6" name="Google Shape;366;p14"/>
          <p:cNvPicPr preferRelativeResize="0"/>
          <p:nvPr/>
        </p:nvPicPr>
        <p:blipFill rotWithShape="1">
          <a:blip r:embed="rId3">
            <a:alphaModFix/>
          </a:blip>
          <a:srcRect b="0" l="0" r="0" t="0"/>
          <a:stretch/>
        </p:blipFill>
        <p:spPr>
          <a:xfrm>
            <a:off x="425914" y="1970342"/>
            <a:ext cx="6335104" cy="36684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371" name="Shape 371"/>
        <p:cNvGrpSpPr/>
        <p:nvPr/>
      </p:nvGrpSpPr>
      <p:grpSpPr>
        <a:xfrm>
          <a:off x="0" y="0"/>
          <a:ext cx="0" cy="0"/>
          <a:chOff x="0" y="0"/>
          <a:chExt cx="0" cy="0"/>
        </a:xfrm>
      </p:grpSpPr>
      <p:sp>
        <p:nvSpPr>
          <p:cNvPr id="372" name="Google Shape;372;p15"/>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Calidad y CSR</a:t>
            </a:r>
            <a:endParaRPr sz="3600">
              <a:latin typeface="Arial"/>
              <a:ea typeface="Arial"/>
              <a:cs typeface="Arial"/>
              <a:sym typeface="Arial"/>
            </a:endParaRPr>
          </a:p>
        </p:txBody>
      </p:sp>
      <p:pic>
        <p:nvPicPr>
          <p:cNvPr id="373" name="Google Shape;373;p15"/>
          <p:cNvPicPr preferRelativeResize="0"/>
          <p:nvPr/>
        </p:nvPicPr>
        <p:blipFill rotWithShape="1">
          <a:blip r:embed="rId3">
            <a:alphaModFix/>
          </a:blip>
          <a:srcRect b="0" l="17256" r="17087" t="-3595"/>
          <a:stretch/>
        </p:blipFill>
        <p:spPr>
          <a:xfrm>
            <a:off x="269881" y="4648669"/>
            <a:ext cx="2191261" cy="864364"/>
          </a:xfrm>
          <a:prstGeom prst="rect">
            <a:avLst/>
          </a:prstGeom>
          <a:noFill/>
          <a:ln>
            <a:noFill/>
          </a:ln>
        </p:spPr>
      </p:pic>
      <p:pic>
        <p:nvPicPr>
          <p:cNvPr id="374" name="Google Shape;374;p15"/>
          <p:cNvPicPr preferRelativeResize="0"/>
          <p:nvPr/>
        </p:nvPicPr>
        <p:blipFill rotWithShape="1">
          <a:blip r:embed="rId4">
            <a:alphaModFix/>
          </a:blip>
          <a:srcRect b="0" l="0" r="0" t="0"/>
          <a:stretch/>
        </p:blipFill>
        <p:spPr>
          <a:xfrm>
            <a:off x="1218918" y="5340395"/>
            <a:ext cx="1637799" cy="1270823"/>
          </a:xfrm>
          <a:prstGeom prst="rect">
            <a:avLst/>
          </a:prstGeom>
          <a:noFill/>
          <a:ln>
            <a:noFill/>
          </a:ln>
        </p:spPr>
      </p:pic>
      <p:pic>
        <p:nvPicPr>
          <p:cNvPr descr="ISO 9001: 2015 certificado | TayGuei Noticias y Eventos | TAYGUEI ..." id="375" name="Google Shape;375;p15"/>
          <p:cNvPicPr preferRelativeResize="0"/>
          <p:nvPr/>
        </p:nvPicPr>
        <p:blipFill rotWithShape="1">
          <a:blip r:embed="rId5">
            <a:alphaModFix/>
          </a:blip>
          <a:srcRect b="0" l="0" r="0" t="0"/>
          <a:stretch/>
        </p:blipFill>
        <p:spPr>
          <a:xfrm>
            <a:off x="3050905" y="4460900"/>
            <a:ext cx="1637799" cy="1720516"/>
          </a:xfrm>
          <a:prstGeom prst="rect">
            <a:avLst/>
          </a:prstGeom>
          <a:noFill/>
          <a:ln>
            <a:noFill/>
          </a:ln>
        </p:spPr>
      </p:pic>
      <p:pic>
        <p:nvPicPr>
          <p:cNvPr descr="Excelencia - EBV Consultores" id="376" name="Google Shape;376;p15"/>
          <p:cNvPicPr preferRelativeResize="0"/>
          <p:nvPr/>
        </p:nvPicPr>
        <p:blipFill rotWithShape="1">
          <a:blip r:embed="rId6">
            <a:alphaModFix/>
          </a:blip>
          <a:srcRect b="0" l="0" r="0" t="0"/>
          <a:stretch/>
        </p:blipFill>
        <p:spPr>
          <a:xfrm>
            <a:off x="3884162" y="5000034"/>
            <a:ext cx="1743449" cy="2126157"/>
          </a:xfrm>
          <a:prstGeom prst="rect">
            <a:avLst/>
          </a:prstGeom>
          <a:noFill/>
          <a:ln>
            <a:noFill/>
          </a:ln>
        </p:spPr>
      </p:pic>
      <p:sp>
        <p:nvSpPr>
          <p:cNvPr id="377" name="Google Shape;377;p15"/>
          <p:cNvSpPr txBox="1"/>
          <p:nvPr>
            <p:ph idx="1" type="body"/>
          </p:nvPr>
        </p:nvSpPr>
        <p:spPr>
          <a:xfrm>
            <a:off x="209194" y="1671820"/>
            <a:ext cx="5295046" cy="3070551"/>
          </a:xfrm>
          <a:prstGeom prst="rect">
            <a:avLst/>
          </a:prstGeom>
          <a:noFill/>
          <a:ln>
            <a:noFill/>
          </a:ln>
        </p:spPr>
        <p:txBody>
          <a:bodyPr anchorCtr="0" anchor="t" bIns="45700" lIns="91425" spcFirstLastPara="1" rIns="91425" wrap="square" tIns="45700">
            <a:normAutofit/>
          </a:bodyPr>
          <a:lstStyle/>
          <a:p>
            <a:pPr indent="-228600" lvl="0" marL="228600" rtl="0" algn="just">
              <a:lnSpc>
                <a:spcPct val="105000"/>
              </a:lnSpc>
              <a:spcBef>
                <a:spcPts val="0"/>
              </a:spcBef>
              <a:spcAft>
                <a:spcPts val="0"/>
              </a:spcAft>
              <a:buClr>
                <a:srgbClr val="595959"/>
              </a:buClr>
              <a:buSzPts val="2170"/>
              <a:buChar char="•"/>
            </a:pPr>
            <a:r>
              <a:rPr lang="en-US" sz="2170">
                <a:solidFill>
                  <a:srgbClr val="595959"/>
                </a:solidFill>
                <a:latin typeface="Arial"/>
                <a:ea typeface="Arial"/>
                <a:cs typeface="Arial"/>
                <a:sym typeface="Arial"/>
              </a:rPr>
              <a:t>Revisión de literatura y documentación sobre Gestión de Calidad y RSE para identificar directrices</a:t>
            </a:r>
            <a:endParaRPr/>
          </a:p>
          <a:p>
            <a:pPr indent="-228600" lvl="0" marL="228600" rtl="0" algn="just">
              <a:lnSpc>
                <a:spcPct val="105000"/>
              </a:lnSpc>
              <a:spcBef>
                <a:spcPts val="1000"/>
              </a:spcBef>
              <a:spcAft>
                <a:spcPts val="0"/>
              </a:spcAft>
              <a:buClr>
                <a:srgbClr val="595959"/>
              </a:buClr>
              <a:buSzPts val="2170"/>
              <a:buChar char="•"/>
            </a:pPr>
            <a:r>
              <a:rPr lang="en-US" sz="2170">
                <a:solidFill>
                  <a:srgbClr val="595959"/>
                </a:solidFill>
                <a:latin typeface="Arial"/>
                <a:ea typeface="Arial"/>
                <a:cs typeface="Arial"/>
                <a:sym typeface="Arial"/>
              </a:rPr>
              <a:t>Análisis de prácticas e indicadores de Calidad y RSE en el contexto local</a:t>
            </a:r>
            <a:endParaRPr/>
          </a:p>
          <a:p>
            <a:pPr indent="-228600" lvl="0" marL="228600" rtl="0" algn="just">
              <a:lnSpc>
                <a:spcPct val="105000"/>
              </a:lnSpc>
              <a:spcBef>
                <a:spcPts val="1000"/>
              </a:spcBef>
              <a:spcAft>
                <a:spcPts val="0"/>
              </a:spcAft>
              <a:buClr>
                <a:srgbClr val="595959"/>
              </a:buClr>
              <a:buSzPts val="2170"/>
              <a:buChar char="•"/>
            </a:pPr>
            <a:r>
              <a:rPr lang="en-US" sz="2170">
                <a:solidFill>
                  <a:srgbClr val="595959"/>
                </a:solidFill>
                <a:latin typeface="Arial"/>
                <a:ea typeface="Arial"/>
                <a:cs typeface="Arial"/>
                <a:sym typeface="Arial"/>
              </a:rPr>
              <a:t>Pasos previos para la creación de modelos conceptuales de datos</a:t>
            </a:r>
            <a:endParaRPr/>
          </a:p>
        </p:txBody>
      </p:sp>
      <p:pic>
        <p:nvPicPr>
          <p:cNvPr id="378" name="Google Shape;378;p15"/>
          <p:cNvPicPr preferRelativeResize="0"/>
          <p:nvPr/>
        </p:nvPicPr>
        <p:blipFill rotWithShape="1">
          <a:blip r:embed="rId7">
            <a:alphaModFix/>
          </a:blip>
          <a:srcRect b="0" l="0" r="0" t="0"/>
          <a:stretch/>
        </p:blipFill>
        <p:spPr>
          <a:xfrm>
            <a:off x="5872932" y="1835981"/>
            <a:ext cx="5840640" cy="426816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383" name="Shape 383"/>
        <p:cNvGrpSpPr/>
        <p:nvPr/>
      </p:nvGrpSpPr>
      <p:grpSpPr>
        <a:xfrm>
          <a:off x="0" y="0"/>
          <a:ext cx="0" cy="0"/>
          <a:chOff x="0" y="0"/>
          <a:chExt cx="0" cy="0"/>
        </a:xfrm>
      </p:grpSpPr>
      <p:sp>
        <p:nvSpPr>
          <p:cNvPr id="384" name="Google Shape;384;p16"/>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Calidad y CSR en el contexto local</a:t>
            </a:r>
            <a:endParaRPr sz="3600">
              <a:latin typeface="Arial"/>
              <a:ea typeface="Arial"/>
              <a:cs typeface="Arial"/>
              <a:sym typeface="Arial"/>
            </a:endParaRPr>
          </a:p>
        </p:txBody>
      </p:sp>
      <p:pic>
        <p:nvPicPr>
          <p:cNvPr id="385" name="Google Shape;385;p16"/>
          <p:cNvPicPr preferRelativeResize="0"/>
          <p:nvPr/>
        </p:nvPicPr>
        <p:blipFill rotWithShape="1">
          <a:blip r:embed="rId3">
            <a:alphaModFix/>
          </a:blip>
          <a:srcRect b="0" l="0" r="0" t="0"/>
          <a:stretch/>
        </p:blipFill>
        <p:spPr>
          <a:xfrm>
            <a:off x="5258337" y="1749955"/>
            <a:ext cx="3242625" cy="2349173"/>
          </a:xfrm>
          <a:prstGeom prst="rect">
            <a:avLst/>
          </a:prstGeom>
          <a:noFill/>
          <a:ln>
            <a:noFill/>
          </a:ln>
        </p:spPr>
      </p:pic>
      <p:pic>
        <p:nvPicPr>
          <p:cNvPr id="386" name="Google Shape;386;p16"/>
          <p:cNvPicPr preferRelativeResize="0"/>
          <p:nvPr/>
        </p:nvPicPr>
        <p:blipFill rotWithShape="1">
          <a:blip r:embed="rId4">
            <a:alphaModFix/>
          </a:blip>
          <a:srcRect b="0" l="0" r="0" t="0"/>
          <a:stretch/>
        </p:blipFill>
        <p:spPr>
          <a:xfrm>
            <a:off x="8525780" y="1718350"/>
            <a:ext cx="3557460" cy="2322007"/>
          </a:xfrm>
          <a:prstGeom prst="rect">
            <a:avLst/>
          </a:prstGeom>
          <a:noFill/>
          <a:ln>
            <a:noFill/>
          </a:ln>
        </p:spPr>
      </p:pic>
      <p:sp>
        <p:nvSpPr>
          <p:cNvPr id="387" name="Google Shape;387;p16"/>
          <p:cNvSpPr txBox="1"/>
          <p:nvPr/>
        </p:nvSpPr>
        <p:spPr>
          <a:xfrm>
            <a:off x="303540" y="2110152"/>
            <a:ext cx="4954797" cy="267765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Estándares y guías de aplicación local, estudiadas</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Determinación de prácticas en empresas locales mediante entrevistas y encuestas</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Definición de directrices y componentes</a:t>
            </a:r>
            <a:endParaRPr/>
          </a:p>
        </p:txBody>
      </p:sp>
      <p:sp>
        <p:nvSpPr>
          <p:cNvPr id="388" name="Google Shape;388;p16"/>
          <p:cNvSpPr txBox="1"/>
          <p:nvPr/>
        </p:nvSpPr>
        <p:spPr>
          <a:xfrm>
            <a:off x="5381113" y="1313892"/>
            <a:ext cx="424540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Calidad</a:t>
            </a:r>
            <a:endParaRPr sz="3200">
              <a:solidFill>
                <a:schemeClr val="dk1"/>
              </a:solidFill>
              <a:latin typeface="Arial"/>
              <a:ea typeface="Arial"/>
              <a:cs typeface="Arial"/>
              <a:sym typeface="Arial"/>
            </a:endParaRPr>
          </a:p>
        </p:txBody>
      </p:sp>
      <p:sp>
        <p:nvSpPr>
          <p:cNvPr id="389" name="Google Shape;389;p16"/>
          <p:cNvSpPr txBox="1"/>
          <p:nvPr/>
        </p:nvSpPr>
        <p:spPr>
          <a:xfrm>
            <a:off x="387286" y="1242922"/>
            <a:ext cx="474935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Arial"/>
                <a:ea typeface="Arial"/>
                <a:cs typeface="Arial"/>
                <a:sym typeface="Arial"/>
              </a:rPr>
              <a:t>Información resultante </a:t>
            </a:r>
            <a:endParaRPr/>
          </a:p>
          <a:p>
            <a:pPr indent="-133350" lvl="0" marL="285750" marR="0" rtl="0" algn="l">
              <a:spcBef>
                <a:spcPts val="0"/>
              </a:spcBef>
              <a:spcAft>
                <a:spcPts val="0"/>
              </a:spcAft>
              <a:buClr>
                <a:schemeClr val="dk1"/>
              </a:buClr>
              <a:buSzPts val="2400"/>
              <a:buFont typeface="Calibri"/>
              <a:buNone/>
            </a:pPr>
            <a:r>
              <a:t/>
            </a:r>
            <a:endParaRPr sz="2400">
              <a:solidFill>
                <a:schemeClr val="dk1"/>
              </a:solidFill>
              <a:latin typeface="Arial"/>
              <a:ea typeface="Arial"/>
              <a:cs typeface="Arial"/>
              <a:sym typeface="Arial"/>
            </a:endParaRPr>
          </a:p>
        </p:txBody>
      </p:sp>
      <p:sp>
        <p:nvSpPr>
          <p:cNvPr id="390" name="Google Shape;390;p16"/>
          <p:cNvSpPr txBox="1"/>
          <p:nvPr/>
        </p:nvSpPr>
        <p:spPr>
          <a:xfrm>
            <a:off x="5382798" y="4112172"/>
            <a:ext cx="156900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RSE</a:t>
            </a:r>
            <a:endParaRPr/>
          </a:p>
          <a:p>
            <a:pPr indent="-82550" lvl="0" marL="285750" marR="0" rtl="0" algn="l">
              <a:spcBef>
                <a:spcPts val="0"/>
              </a:spcBef>
              <a:spcAft>
                <a:spcPts val="0"/>
              </a:spcAft>
              <a:buClr>
                <a:schemeClr val="dk1"/>
              </a:buClr>
              <a:buSzPts val="3200"/>
              <a:buFont typeface="Calibri"/>
              <a:buNone/>
            </a:pPr>
            <a:r>
              <a:t/>
            </a:r>
            <a:endParaRPr sz="3200">
              <a:solidFill>
                <a:schemeClr val="dk1"/>
              </a:solidFill>
              <a:latin typeface="Arial"/>
              <a:ea typeface="Arial"/>
              <a:cs typeface="Arial"/>
              <a:sym typeface="Arial"/>
            </a:endParaRPr>
          </a:p>
        </p:txBody>
      </p:sp>
      <p:pic>
        <p:nvPicPr>
          <p:cNvPr id="391" name="Google Shape;391;p16"/>
          <p:cNvPicPr preferRelativeResize="0"/>
          <p:nvPr/>
        </p:nvPicPr>
        <p:blipFill rotWithShape="1">
          <a:blip r:embed="rId5">
            <a:alphaModFix/>
          </a:blip>
          <a:srcRect b="0" l="0" r="0" t="0"/>
          <a:stretch/>
        </p:blipFill>
        <p:spPr>
          <a:xfrm>
            <a:off x="4706194" y="4484598"/>
            <a:ext cx="3549111" cy="2390699"/>
          </a:xfrm>
          <a:prstGeom prst="rect">
            <a:avLst/>
          </a:prstGeom>
          <a:noFill/>
          <a:ln>
            <a:noFill/>
          </a:ln>
        </p:spPr>
      </p:pic>
      <p:pic>
        <p:nvPicPr>
          <p:cNvPr id="392" name="Google Shape;392;p16"/>
          <p:cNvPicPr preferRelativeResize="0"/>
          <p:nvPr/>
        </p:nvPicPr>
        <p:blipFill rotWithShape="1">
          <a:blip r:embed="rId6">
            <a:alphaModFix/>
          </a:blip>
          <a:srcRect b="0" l="0" r="0" t="0"/>
          <a:stretch/>
        </p:blipFill>
        <p:spPr>
          <a:xfrm>
            <a:off x="8204305" y="4484598"/>
            <a:ext cx="3878935" cy="230832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397" name="Shape 397"/>
        <p:cNvGrpSpPr/>
        <p:nvPr/>
      </p:nvGrpSpPr>
      <p:grpSpPr>
        <a:xfrm>
          <a:off x="0" y="0"/>
          <a:ext cx="0" cy="0"/>
          <a:chOff x="0" y="0"/>
          <a:chExt cx="0" cy="0"/>
        </a:xfrm>
      </p:grpSpPr>
      <p:sp>
        <p:nvSpPr>
          <p:cNvPr id="398" name="Google Shape;398;p17"/>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Análisis de Procesos de Calidad y CSR</a:t>
            </a:r>
            <a:endParaRPr sz="3600">
              <a:latin typeface="Arial"/>
              <a:ea typeface="Arial"/>
              <a:cs typeface="Arial"/>
              <a:sym typeface="Arial"/>
            </a:endParaRPr>
          </a:p>
        </p:txBody>
      </p:sp>
      <p:sp>
        <p:nvSpPr>
          <p:cNvPr id="399" name="Google Shape;399;p17"/>
          <p:cNvSpPr txBox="1"/>
          <p:nvPr/>
        </p:nvSpPr>
        <p:spPr>
          <a:xfrm>
            <a:off x="489774" y="1329342"/>
            <a:ext cx="444199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Arial"/>
                <a:ea typeface="Arial"/>
                <a:cs typeface="Arial"/>
                <a:sym typeface="Arial"/>
              </a:rPr>
              <a:t>CMI CIELECTRONICS</a:t>
            </a:r>
            <a:endParaRPr/>
          </a:p>
        </p:txBody>
      </p:sp>
      <p:sp>
        <p:nvSpPr>
          <p:cNvPr id="400" name="Google Shape;400;p17"/>
          <p:cNvSpPr txBox="1"/>
          <p:nvPr/>
        </p:nvSpPr>
        <p:spPr>
          <a:xfrm>
            <a:off x="6500787" y="1309569"/>
            <a:ext cx="346762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Arial"/>
                <a:ea typeface="Arial"/>
                <a:cs typeface="Arial"/>
                <a:sym typeface="Arial"/>
              </a:rPr>
              <a:t>CMI MOTSUR</a:t>
            </a:r>
            <a:endParaRPr/>
          </a:p>
        </p:txBody>
      </p:sp>
      <p:pic>
        <p:nvPicPr>
          <p:cNvPr descr="Captura de pantalla 2020-06-15 a la(s) 16.11.24.png" id="401" name="Google Shape;401;p17"/>
          <p:cNvPicPr preferRelativeResize="0"/>
          <p:nvPr/>
        </p:nvPicPr>
        <p:blipFill rotWithShape="1">
          <a:blip r:embed="rId3">
            <a:alphaModFix/>
          </a:blip>
          <a:srcRect b="0" l="0" r="0" t="0"/>
          <a:stretch/>
        </p:blipFill>
        <p:spPr>
          <a:xfrm>
            <a:off x="369132" y="2743865"/>
            <a:ext cx="5322081" cy="2706290"/>
          </a:xfrm>
          <a:prstGeom prst="rect">
            <a:avLst/>
          </a:prstGeom>
          <a:noFill/>
          <a:ln>
            <a:noFill/>
          </a:ln>
        </p:spPr>
      </p:pic>
      <p:pic>
        <p:nvPicPr>
          <p:cNvPr id="402" name="Google Shape;402;p17"/>
          <p:cNvPicPr preferRelativeResize="0"/>
          <p:nvPr/>
        </p:nvPicPr>
        <p:blipFill rotWithShape="1">
          <a:blip r:embed="rId4">
            <a:alphaModFix/>
          </a:blip>
          <a:srcRect b="0" l="0" r="0" t="46663"/>
          <a:stretch/>
        </p:blipFill>
        <p:spPr>
          <a:xfrm>
            <a:off x="5976131" y="2060912"/>
            <a:ext cx="5322081" cy="3278827"/>
          </a:xfrm>
          <a:prstGeom prst="rect">
            <a:avLst/>
          </a:prstGeom>
          <a:noFill/>
          <a:ln>
            <a:noFill/>
          </a:ln>
        </p:spPr>
      </p:pic>
      <p:pic>
        <p:nvPicPr>
          <p:cNvPr id="403" name="Google Shape;403;p17"/>
          <p:cNvPicPr preferRelativeResize="0"/>
          <p:nvPr/>
        </p:nvPicPr>
        <p:blipFill rotWithShape="1">
          <a:blip r:embed="rId4">
            <a:alphaModFix/>
          </a:blip>
          <a:srcRect b="53337" l="0" r="0" t="0"/>
          <a:stretch/>
        </p:blipFill>
        <p:spPr>
          <a:xfrm>
            <a:off x="6500787" y="2978822"/>
            <a:ext cx="5322081" cy="32788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408" name="Shape 408"/>
        <p:cNvGrpSpPr/>
        <p:nvPr/>
      </p:nvGrpSpPr>
      <p:grpSpPr>
        <a:xfrm>
          <a:off x="0" y="0"/>
          <a:ext cx="0" cy="0"/>
          <a:chOff x="0" y="0"/>
          <a:chExt cx="0" cy="0"/>
        </a:xfrm>
      </p:grpSpPr>
      <p:sp>
        <p:nvSpPr>
          <p:cNvPr id="409" name="Google Shape;409;p18"/>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959"/>
              <a:buFont typeface="Verdana"/>
              <a:buNone/>
            </a:pPr>
            <a:r>
              <a:rPr lang="en-US" sz="3959">
                <a:latin typeface="Verdana"/>
                <a:ea typeface="Verdana"/>
                <a:cs typeface="Verdana"/>
                <a:sym typeface="Verdana"/>
              </a:rPr>
              <a:t>Análisis de Procesos de Calidad y CSR</a:t>
            </a:r>
            <a:endParaRPr sz="3240">
              <a:latin typeface="Verdana"/>
              <a:ea typeface="Verdana"/>
              <a:cs typeface="Verdana"/>
              <a:sym typeface="Verdana"/>
            </a:endParaRPr>
          </a:p>
        </p:txBody>
      </p:sp>
      <p:sp>
        <p:nvSpPr>
          <p:cNvPr id="410" name="Google Shape;410;p18"/>
          <p:cNvSpPr txBox="1"/>
          <p:nvPr/>
        </p:nvSpPr>
        <p:spPr>
          <a:xfrm>
            <a:off x="489773" y="1389302"/>
            <a:ext cx="110826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Mapas Estratégicos enfocados en satisfacción de clientes y trabajadores</a:t>
            </a:r>
            <a:endParaRPr/>
          </a:p>
        </p:txBody>
      </p:sp>
      <p:pic>
        <p:nvPicPr>
          <p:cNvPr id="411" name="Google Shape;411;p18"/>
          <p:cNvPicPr preferRelativeResize="0"/>
          <p:nvPr>
            <p:ph idx="1" type="body"/>
          </p:nvPr>
        </p:nvPicPr>
        <p:blipFill rotWithShape="1">
          <a:blip r:embed="rId3">
            <a:alphaModFix/>
          </a:blip>
          <a:srcRect b="0" l="-27637" r="-27637" t="0"/>
          <a:stretch/>
        </p:blipFill>
        <p:spPr>
          <a:xfrm>
            <a:off x="-313418" y="1942990"/>
            <a:ext cx="5962852" cy="2909847"/>
          </a:xfrm>
          <a:prstGeom prst="rect">
            <a:avLst/>
          </a:prstGeom>
          <a:noFill/>
          <a:ln>
            <a:noFill/>
          </a:ln>
        </p:spPr>
      </p:pic>
      <p:pic>
        <p:nvPicPr>
          <p:cNvPr id="412" name="Google Shape;412;p18"/>
          <p:cNvPicPr preferRelativeResize="0"/>
          <p:nvPr/>
        </p:nvPicPr>
        <p:blipFill rotWithShape="1">
          <a:blip r:embed="rId4">
            <a:alphaModFix/>
          </a:blip>
          <a:srcRect b="0" l="0" r="0" t="0"/>
          <a:stretch/>
        </p:blipFill>
        <p:spPr>
          <a:xfrm>
            <a:off x="7485089" y="1942990"/>
            <a:ext cx="4088570" cy="2771294"/>
          </a:xfrm>
          <a:prstGeom prst="rect">
            <a:avLst/>
          </a:prstGeom>
          <a:noFill/>
          <a:ln>
            <a:noFill/>
          </a:ln>
        </p:spPr>
      </p:pic>
      <p:pic>
        <p:nvPicPr>
          <p:cNvPr descr="Mapa estratégico modelo articulo científico.jpg" id="413" name="Google Shape;413;p18"/>
          <p:cNvPicPr preferRelativeResize="0"/>
          <p:nvPr/>
        </p:nvPicPr>
        <p:blipFill rotWithShape="1">
          <a:blip r:embed="rId5">
            <a:alphaModFix/>
          </a:blip>
          <a:srcRect b="65604" l="0" r="0" t="0"/>
          <a:stretch/>
        </p:blipFill>
        <p:spPr>
          <a:xfrm>
            <a:off x="1825405" y="3914968"/>
            <a:ext cx="4496728" cy="2771294"/>
          </a:xfrm>
          <a:prstGeom prst="rect">
            <a:avLst/>
          </a:prstGeom>
          <a:noFill/>
          <a:ln>
            <a:noFill/>
          </a:ln>
        </p:spPr>
      </p:pic>
      <p:pic>
        <p:nvPicPr>
          <p:cNvPr descr="Mapa estratégico modelo articulo científico.jpg" id="414" name="Google Shape;414;p18"/>
          <p:cNvPicPr preferRelativeResize="0"/>
          <p:nvPr/>
        </p:nvPicPr>
        <p:blipFill rotWithShape="1">
          <a:blip r:embed="rId5">
            <a:alphaModFix/>
          </a:blip>
          <a:srcRect b="30487" l="0" r="0" t="33674"/>
          <a:stretch/>
        </p:blipFill>
        <p:spPr>
          <a:xfrm>
            <a:off x="6322133" y="4047344"/>
            <a:ext cx="4266919" cy="263891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419" name="Shape 419"/>
        <p:cNvGrpSpPr/>
        <p:nvPr/>
      </p:nvGrpSpPr>
      <p:grpSpPr>
        <a:xfrm>
          <a:off x="0" y="0"/>
          <a:ext cx="0" cy="0"/>
          <a:chOff x="0" y="0"/>
          <a:chExt cx="0" cy="0"/>
        </a:xfrm>
      </p:grpSpPr>
      <p:sp>
        <p:nvSpPr>
          <p:cNvPr id="420" name="Google Shape;420;p19"/>
          <p:cNvSpPr txBox="1"/>
          <p:nvPr>
            <p:ph type="title"/>
          </p:nvPr>
        </p:nvSpPr>
        <p:spPr>
          <a:xfrm>
            <a:off x="909501" y="96951"/>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959"/>
              <a:buFont typeface="Arial"/>
              <a:buNone/>
            </a:pPr>
            <a:r>
              <a:rPr lang="en-US" sz="3959">
                <a:latin typeface="Arial"/>
                <a:ea typeface="Arial"/>
                <a:cs typeface="Arial"/>
                <a:sym typeface="Arial"/>
              </a:rPr>
              <a:t>Aplicación del modelo de gestión IMAGINExt</a:t>
            </a:r>
            <a:endParaRPr sz="3240">
              <a:latin typeface="Arial"/>
              <a:ea typeface="Arial"/>
              <a:cs typeface="Arial"/>
              <a:sym typeface="Arial"/>
            </a:endParaRPr>
          </a:p>
        </p:txBody>
      </p:sp>
      <p:pic>
        <p:nvPicPr>
          <p:cNvPr id="421" name="Google Shape;421;p19"/>
          <p:cNvPicPr preferRelativeResize="0"/>
          <p:nvPr/>
        </p:nvPicPr>
        <p:blipFill rotWithShape="1">
          <a:blip r:embed="rId3">
            <a:alphaModFix/>
          </a:blip>
          <a:srcRect b="0" l="0" r="0" t="0"/>
          <a:stretch/>
        </p:blipFill>
        <p:spPr>
          <a:xfrm>
            <a:off x="601001" y="1415978"/>
            <a:ext cx="10899050" cy="51494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94" name="Shape 94"/>
        <p:cNvGrpSpPr/>
        <p:nvPr/>
      </p:nvGrpSpPr>
      <p:grpSpPr>
        <a:xfrm>
          <a:off x="0" y="0"/>
          <a:ext cx="0" cy="0"/>
          <a:chOff x="0" y="0"/>
          <a:chExt cx="0" cy="0"/>
        </a:xfrm>
      </p:grpSpPr>
      <p:sp>
        <p:nvSpPr>
          <p:cNvPr id="95" name="Google Shape;95;p2"/>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Contenido</a:t>
            </a:r>
            <a:endParaRPr/>
          </a:p>
        </p:txBody>
      </p:sp>
      <p:sp>
        <p:nvSpPr>
          <p:cNvPr id="96" name="Google Shape;96;p2"/>
          <p:cNvSpPr txBox="1"/>
          <p:nvPr>
            <p:ph idx="1" type="body"/>
          </p:nvPr>
        </p:nvSpPr>
        <p:spPr>
          <a:xfrm>
            <a:off x="909500" y="1512276"/>
            <a:ext cx="10678761" cy="5064369"/>
          </a:xfrm>
          <a:prstGeom prst="rect">
            <a:avLst/>
          </a:prstGeom>
          <a:noFill/>
          <a:ln>
            <a:noFill/>
          </a:ln>
        </p:spPr>
        <p:txBody>
          <a:bodyPr anchorCtr="0" anchor="t" bIns="45700" lIns="91425" spcFirstLastPara="1" rIns="91425" wrap="square" tIns="45700">
            <a:normAutofit/>
          </a:bodyPr>
          <a:lstStyle/>
          <a:p>
            <a:pPr indent="-215900" lvl="0" marL="228600" rtl="0" algn="l">
              <a:lnSpc>
                <a:spcPct val="80000"/>
              </a:lnSpc>
              <a:spcBef>
                <a:spcPts val="0"/>
              </a:spcBef>
              <a:spcAft>
                <a:spcPts val="0"/>
              </a:spcAft>
              <a:buClr>
                <a:schemeClr val="dk1"/>
              </a:buClr>
              <a:buSzPts val="2180"/>
              <a:buChar char="•"/>
            </a:pPr>
            <a:r>
              <a:rPr lang="en-US" sz="2180">
                <a:latin typeface="Arial"/>
                <a:ea typeface="Arial"/>
                <a:cs typeface="Arial"/>
                <a:sym typeface="Arial"/>
              </a:rPr>
              <a:t>Antecedentes (Villie)</a:t>
            </a:r>
            <a:endParaRPr sz="2600"/>
          </a:p>
          <a:p>
            <a:pPr indent="-215900" lvl="0" marL="228600" rtl="0" algn="l">
              <a:lnSpc>
                <a:spcPct val="80000"/>
              </a:lnSpc>
              <a:spcBef>
                <a:spcPts val="1000"/>
              </a:spcBef>
              <a:spcAft>
                <a:spcPts val="0"/>
              </a:spcAft>
              <a:buClr>
                <a:schemeClr val="dk1"/>
              </a:buClr>
              <a:buSzPts val="2180"/>
              <a:buChar char="•"/>
            </a:pPr>
            <a:r>
              <a:rPr lang="en-US" sz="2180">
                <a:latin typeface="Arial"/>
                <a:ea typeface="Arial"/>
                <a:cs typeface="Arial"/>
                <a:sym typeface="Arial"/>
              </a:rPr>
              <a:t>Casos de estudio (Villie)</a:t>
            </a:r>
            <a:endParaRPr sz="2600"/>
          </a:p>
          <a:p>
            <a:pPr indent="-215900" lvl="0" marL="228600" rtl="0" algn="l">
              <a:lnSpc>
                <a:spcPct val="80000"/>
              </a:lnSpc>
              <a:spcBef>
                <a:spcPts val="1000"/>
              </a:spcBef>
              <a:spcAft>
                <a:spcPts val="0"/>
              </a:spcAft>
              <a:buClr>
                <a:schemeClr val="dk1"/>
              </a:buClr>
              <a:buSzPts val="2180"/>
              <a:buChar char="•"/>
            </a:pPr>
            <a:r>
              <a:rPr lang="en-US" sz="2180">
                <a:latin typeface="Arial"/>
                <a:ea typeface="Arial"/>
                <a:cs typeface="Arial"/>
                <a:sym typeface="Arial"/>
              </a:rPr>
              <a:t>Fase 1: Optimización de procesos y costos en la industria de ensamblaje</a:t>
            </a:r>
            <a:endParaRPr sz="2600"/>
          </a:p>
          <a:p>
            <a:pPr indent="-215900" lvl="1" marL="685800" rtl="0" algn="l">
              <a:lnSpc>
                <a:spcPct val="80000"/>
              </a:lnSpc>
              <a:spcBef>
                <a:spcPts val="1100"/>
              </a:spcBef>
              <a:spcAft>
                <a:spcPts val="0"/>
              </a:spcAft>
              <a:buClr>
                <a:schemeClr val="dk1"/>
              </a:buClr>
              <a:buSzPts val="1840"/>
              <a:buChar char="•"/>
            </a:pPr>
            <a:r>
              <a:rPr lang="en-US" sz="1840">
                <a:latin typeface="Arial"/>
                <a:ea typeface="Arial"/>
                <a:cs typeface="Arial"/>
                <a:sym typeface="Arial"/>
              </a:rPr>
              <a:t>Análisis de Procesos (Rodrigo)</a:t>
            </a:r>
            <a:endParaRPr sz="2200"/>
          </a:p>
          <a:p>
            <a:pPr indent="-215900" lvl="1" marL="685800" rtl="0" algn="l">
              <a:lnSpc>
                <a:spcPct val="80000"/>
              </a:lnSpc>
              <a:spcBef>
                <a:spcPts val="500"/>
              </a:spcBef>
              <a:spcAft>
                <a:spcPts val="0"/>
              </a:spcAft>
              <a:buClr>
                <a:schemeClr val="dk1"/>
              </a:buClr>
              <a:buSzPts val="1840"/>
              <a:buChar char="•"/>
            </a:pPr>
            <a:r>
              <a:rPr lang="en-US" sz="1840">
                <a:latin typeface="Arial"/>
                <a:ea typeface="Arial"/>
                <a:cs typeface="Arial"/>
                <a:sym typeface="Arial"/>
              </a:rPr>
              <a:t>Análisis de Tiempo  (Rodrigo)</a:t>
            </a:r>
            <a:endParaRPr sz="2200"/>
          </a:p>
          <a:p>
            <a:pPr indent="-215900" lvl="1" marL="685800" rtl="0" algn="l">
              <a:lnSpc>
                <a:spcPct val="80000"/>
              </a:lnSpc>
              <a:spcBef>
                <a:spcPts val="500"/>
              </a:spcBef>
              <a:spcAft>
                <a:spcPts val="0"/>
              </a:spcAft>
              <a:buClr>
                <a:schemeClr val="dk1"/>
              </a:buClr>
              <a:buSzPts val="1840"/>
              <a:buChar char="•"/>
            </a:pPr>
            <a:r>
              <a:rPr lang="en-US" sz="1840">
                <a:latin typeface="Arial"/>
                <a:ea typeface="Arial"/>
                <a:cs typeface="Arial"/>
                <a:sym typeface="Arial"/>
              </a:rPr>
              <a:t>Análisis de Costos (Lorena Se)</a:t>
            </a:r>
            <a:endParaRPr sz="2200"/>
          </a:p>
          <a:p>
            <a:pPr indent="-215900" lvl="0" marL="228600" rtl="0" algn="l">
              <a:lnSpc>
                <a:spcPct val="80000"/>
              </a:lnSpc>
              <a:spcBef>
                <a:spcPts val="1000"/>
              </a:spcBef>
              <a:spcAft>
                <a:spcPts val="0"/>
              </a:spcAft>
              <a:buClr>
                <a:schemeClr val="dk1"/>
              </a:buClr>
              <a:buSzPts val="2180"/>
              <a:buChar char="•"/>
            </a:pPr>
            <a:r>
              <a:rPr lang="en-US" sz="2180">
                <a:latin typeface="Arial"/>
                <a:ea typeface="Arial"/>
                <a:cs typeface="Arial"/>
                <a:sym typeface="Arial"/>
              </a:rPr>
              <a:t>Fase 2: Modelo de gestión basado en aspectos Calidad y RSE</a:t>
            </a:r>
            <a:endParaRPr sz="2600"/>
          </a:p>
          <a:p>
            <a:pPr indent="-215900" lvl="1" marL="685800" rtl="0" algn="l">
              <a:lnSpc>
                <a:spcPct val="80000"/>
              </a:lnSpc>
              <a:spcBef>
                <a:spcPts val="1100"/>
              </a:spcBef>
              <a:spcAft>
                <a:spcPts val="0"/>
              </a:spcAft>
              <a:buClr>
                <a:schemeClr val="dk1"/>
              </a:buClr>
              <a:buSzPts val="1840"/>
              <a:buChar char="•"/>
            </a:pPr>
            <a:r>
              <a:rPr lang="en-US" sz="1840">
                <a:latin typeface="Arial"/>
                <a:ea typeface="Arial"/>
                <a:cs typeface="Arial"/>
                <a:sym typeface="Arial"/>
              </a:rPr>
              <a:t>Calidad y RSE en el contexto local (Lorena Se)</a:t>
            </a:r>
            <a:endParaRPr sz="2200"/>
          </a:p>
          <a:p>
            <a:pPr indent="-215900" lvl="1" marL="685800" rtl="0" algn="l">
              <a:lnSpc>
                <a:spcPct val="80000"/>
              </a:lnSpc>
              <a:spcBef>
                <a:spcPts val="1100"/>
              </a:spcBef>
              <a:spcAft>
                <a:spcPts val="0"/>
              </a:spcAft>
              <a:buClr>
                <a:schemeClr val="dk1"/>
              </a:buClr>
              <a:buSzPts val="1840"/>
              <a:buChar char="•"/>
            </a:pPr>
            <a:r>
              <a:rPr lang="en-US" sz="1840">
                <a:latin typeface="Arial"/>
                <a:ea typeface="Arial"/>
                <a:cs typeface="Arial"/>
                <a:sym typeface="Arial"/>
              </a:rPr>
              <a:t>Selección de procesos (Lorena Se)</a:t>
            </a:r>
            <a:endParaRPr sz="1840">
              <a:latin typeface="Arial"/>
              <a:ea typeface="Arial"/>
              <a:cs typeface="Arial"/>
              <a:sym typeface="Arial"/>
            </a:endParaRPr>
          </a:p>
          <a:p>
            <a:pPr indent="-215900" lvl="1" marL="685800" rtl="0" algn="l">
              <a:lnSpc>
                <a:spcPct val="80000"/>
              </a:lnSpc>
              <a:spcBef>
                <a:spcPts val="1100"/>
              </a:spcBef>
              <a:spcAft>
                <a:spcPts val="0"/>
              </a:spcAft>
              <a:buSzPts val="1840"/>
              <a:buFont typeface="Arial"/>
              <a:buChar char="•"/>
            </a:pPr>
            <a:r>
              <a:rPr lang="en-US" sz="1840">
                <a:latin typeface="Arial"/>
                <a:ea typeface="Arial"/>
                <a:cs typeface="Arial"/>
                <a:sym typeface="Arial"/>
              </a:rPr>
              <a:t>Aplicación (Erik)</a:t>
            </a:r>
            <a:endParaRPr sz="1840">
              <a:latin typeface="Arial"/>
              <a:ea typeface="Arial"/>
              <a:cs typeface="Arial"/>
              <a:sym typeface="Arial"/>
            </a:endParaRPr>
          </a:p>
          <a:p>
            <a:pPr indent="-215900" lvl="1" marL="685800" rtl="0" algn="l">
              <a:lnSpc>
                <a:spcPct val="80000"/>
              </a:lnSpc>
              <a:spcBef>
                <a:spcPts val="500"/>
              </a:spcBef>
              <a:spcAft>
                <a:spcPts val="0"/>
              </a:spcAft>
              <a:buClr>
                <a:schemeClr val="dk1"/>
              </a:buClr>
              <a:buSzPts val="1840"/>
              <a:buChar char="•"/>
            </a:pPr>
            <a:r>
              <a:rPr lang="en-US" sz="1840">
                <a:latin typeface="Arial"/>
                <a:ea typeface="Arial"/>
                <a:cs typeface="Arial"/>
                <a:sym typeface="Arial"/>
              </a:rPr>
              <a:t>Estimación de costos (Olga)</a:t>
            </a:r>
            <a:endParaRPr sz="2200"/>
          </a:p>
          <a:p>
            <a:pPr indent="-215900" lvl="0" marL="228600" rtl="0" algn="l">
              <a:lnSpc>
                <a:spcPct val="80000"/>
              </a:lnSpc>
              <a:spcBef>
                <a:spcPts val="1000"/>
              </a:spcBef>
              <a:spcAft>
                <a:spcPts val="0"/>
              </a:spcAft>
              <a:buClr>
                <a:schemeClr val="dk1"/>
              </a:buClr>
              <a:buSzPts val="2180"/>
              <a:buChar char="•"/>
            </a:pPr>
            <a:r>
              <a:rPr lang="en-US" sz="2180">
                <a:latin typeface="Arial"/>
                <a:ea typeface="Arial"/>
                <a:cs typeface="Arial"/>
                <a:sym typeface="Arial"/>
              </a:rPr>
              <a:t>Productos de los proyectos (Villie)</a:t>
            </a:r>
            <a:endParaRPr sz="2600"/>
          </a:p>
          <a:p>
            <a:pPr indent="-215900" lvl="0" marL="228600" rtl="0" algn="l">
              <a:lnSpc>
                <a:spcPct val="80000"/>
              </a:lnSpc>
              <a:spcBef>
                <a:spcPts val="1000"/>
              </a:spcBef>
              <a:spcAft>
                <a:spcPts val="0"/>
              </a:spcAft>
              <a:buClr>
                <a:schemeClr val="dk1"/>
              </a:buClr>
              <a:buSzPts val="2180"/>
              <a:buChar char="•"/>
            </a:pPr>
            <a:r>
              <a:rPr lang="en-US" sz="2180">
                <a:latin typeface="Arial"/>
                <a:ea typeface="Arial"/>
                <a:cs typeface="Arial"/>
                <a:sym typeface="Arial"/>
              </a:rPr>
              <a:t>Vinculación con empresas (Lorena Si)</a:t>
            </a:r>
            <a:endParaRPr sz="2600"/>
          </a:p>
          <a:p>
            <a:pPr indent="-215900" lvl="0" marL="228600" rtl="0" algn="l">
              <a:lnSpc>
                <a:spcPct val="80000"/>
              </a:lnSpc>
              <a:spcBef>
                <a:spcPts val="1000"/>
              </a:spcBef>
              <a:spcAft>
                <a:spcPts val="0"/>
              </a:spcAft>
              <a:buClr>
                <a:schemeClr val="dk1"/>
              </a:buClr>
              <a:buSzPts val="2180"/>
              <a:buChar char="•"/>
            </a:pPr>
            <a:r>
              <a:rPr lang="en-US" sz="2180">
                <a:latin typeface="Arial"/>
                <a:ea typeface="Arial"/>
                <a:cs typeface="Arial"/>
                <a:sym typeface="Arial"/>
              </a:rPr>
              <a:t>Proyectos relacionados (Lorena Si)</a:t>
            </a:r>
            <a:endParaRPr sz="2600"/>
          </a:p>
          <a:p>
            <a:pPr indent="-77470" lvl="0" marL="228600" rtl="0" algn="l">
              <a:lnSpc>
                <a:spcPct val="80000"/>
              </a:lnSpc>
              <a:spcBef>
                <a:spcPts val="1000"/>
              </a:spcBef>
              <a:spcAft>
                <a:spcPts val="0"/>
              </a:spcAft>
              <a:buClr>
                <a:schemeClr val="dk1"/>
              </a:buClr>
              <a:buSzPts val="2380"/>
              <a:buNone/>
            </a:pPr>
            <a:r>
              <a:t/>
            </a:r>
            <a:endParaRPr sz="218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426" name="Shape 426"/>
        <p:cNvGrpSpPr/>
        <p:nvPr/>
      </p:nvGrpSpPr>
      <p:grpSpPr>
        <a:xfrm>
          <a:off x="0" y="0"/>
          <a:ext cx="0" cy="0"/>
          <a:chOff x="0" y="0"/>
          <a:chExt cx="0" cy="0"/>
        </a:xfrm>
      </p:grpSpPr>
      <p:sp>
        <p:nvSpPr>
          <p:cNvPr id="427" name="Google Shape;427;p20"/>
          <p:cNvSpPr txBox="1"/>
          <p:nvPr>
            <p:ph type="title"/>
          </p:nvPr>
        </p:nvSpPr>
        <p:spPr>
          <a:xfrm>
            <a:off x="909501" y="699"/>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Costeo de procesos de Calidad y RSE</a:t>
            </a:r>
            <a:endParaRPr sz="3600">
              <a:latin typeface="Arial"/>
              <a:ea typeface="Arial"/>
              <a:cs typeface="Arial"/>
              <a:sym typeface="Arial"/>
            </a:endParaRPr>
          </a:p>
        </p:txBody>
      </p:sp>
      <p:sp>
        <p:nvSpPr>
          <p:cNvPr id="428" name="Google Shape;428;p20"/>
          <p:cNvSpPr txBox="1"/>
          <p:nvPr/>
        </p:nvSpPr>
        <p:spPr>
          <a:xfrm>
            <a:off x="909501" y="779843"/>
            <a:ext cx="431532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Caso: Ensamblaje de TVs</a:t>
            </a:r>
            <a:endParaRPr/>
          </a:p>
        </p:txBody>
      </p:sp>
      <p:pic>
        <p:nvPicPr>
          <p:cNvPr id="429" name="Google Shape;429;p20"/>
          <p:cNvPicPr preferRelativeResize="0"/>
          <p:nvPr/>
        </p:nvPicPr>
        <p:blipFill rotWithShape="1">
          <a:blip r:embed="rId3">
            <a:alphaModFix/>
          </a:blip>
          <a:srcRect b="0" l="0" r="0" t="0"/>
          <a:stretch/>
        </p:blipFill>
        <p:spPr>
          <a:xfrm>
            <a:off x="572726" y="1618992"/>
            <a:ext cx="4264291" cy="2444029"/>
          </a:xfrm>
          <a:prstGeom prst="rect">
            <a:avLst/>
          </a:prstGeom>
          <a:noFill/>
          <a:ln>
            <a:noFill/>
          </a:ln>
        </p:spPr>
      </p:pic>
      <p:pic>
        <p:nvPicPr>
          <p:cNvPr id="430" name="Google Shape;430;p20"/>
          <p:cNvPicPr preferRelativeResize="0"/>
          <p:nvPr/>
        </p:nvPicPr>
        <p:blipFill rotWithShape="1">
          <a:blip r:embed="rId4">
            <a:alphaModFix/>
          </a:blip>
          <a:srcRect b="0" l="0" r="0" t="0"/>
          <a:stretch/>
        </p:blipFill>
        <p:spPr>
          <a:xfrm>
            <a:off x="7144276" y="1585256"/>
            <a:ext cx="4438123" cy="2513576"/>
          </a:xfrm>
          <a:prstGeom prst="rect">
            <a:avLst/>
          </a:prstGeom>
          <a:noFill/>
          <a:ln>
            <a:noFill/>
          </a:ln>
        </p:spPr>
      </p:pic>
      <p:sp>
        <p:nvSpPr>
          <p:cNvPr id="431" name="Google Shape;431;p20"/>
          <p:cNvSpPr txBox="1"/>
          <p:nvPr/>
        </p:nvSpPr>
        <p:spPr>
          <a:xfrm>
            <a:off x="572727" y="1305676"/>
            <a:ext cx="431532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2060"/>
                </a:solidFill>
                <a:latin typeface="Arial"/>
                <a:ea typeface="Arial"/>
                <a:cs typeface="Arial"/>
                <a:sym typeface="Arial"/>
              </a:rPr>
              <a:t>Recursos requeridos por procesos</a:t>
            </a:r>
            <a:endParaRPr/>
          </a:p>
        </p:txBody>
      </p:sp>
      <p:sp>
        <p:nvSpPr>
          <p:cNvPr id="432" name="Google Shape;432;p20"/>
          <p:cNvSpPr txBox="1"/>
          <p:nvPr/>
        </p:nvSpPr>
        <p:spPr>
          <a:xfrm>
            <a:off x="7560814" y="1280781"/>
            <a:ext cx="3898789"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2060"/>
                </a:solidFill>
                <a:latin typeface="Arial"/>
                <a:ea typeface="Arial"/>
                <a:cs typeface="Arial"/>
                <a:sym typeface="Arial"/>
              </a:rPr>
              <a:t>Tiempos utilizados por procesos</a:t>
            </a:r>
            <a:endParaRPr/>
          </a:p>
        </p:txBody>
      </p:sp>
      <p:pic>
        <p:nvPicPr>
          <p:cNvPr id="433" name="Google Shape;433;p20"/>
          <p:cNvPicPr preferRelativeResize="0"/>
          <p:nvPr/>
        </p:nvPicPr>
        <p:blipFill rotWithShape="1">
          <a:blip r:embed="rId5">
            <a:alphaModFix/>
          </a:blip>
          <a:srcRect b="0" l="0" r="0" t="0"/>
          <a:stretch/>
        </p:blipFill>
        <p:spPr>
          <a:xfrm>
            <a:off x="3516341" y="4492961"/>
            <a:ext cx="4151784" cy="2194704"/>
          </a:xfrm>
          <a:prstGeom prst="rect">
            <a:avLst/>
          </a:prstGeom>
          <a:noFill/>
          <a:ln>
            <a:noFill/>
          </a:ln>
        </p:spPr>
      </p:pic>
      <p:sp>
        <p:nvSpPr>
          <p:cNvPr id="434" name="Google Shape;434;p20"/>
          <p:cNvSpPr txBox="1"/>
          <p:nvPr/>
        </p:nvSpPr>
        <p:spPr>
          <a:xfrm>
            <a:off x="2813591" y="4175629"/>
            <a:ext cx="5651389"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2060"/>
                </a:solidFill>
                <a:latin typeface="Arial"/>
                <a:ea typeface="Arial"/>
                <a:cs typeface="Arial"/>
                <a:sym typeface="Arial"/>
              </a:rPr>
              <a:t>Incrementos en costos de producción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439" name="Shape 439"/>
        <p:cNvGrpSpPr/>
        <p:nvPr/>
      </p:nvGrpSpPr>
      <p:grpSpPr>
        <a:xfrm>
          <a:off x="0" y="0"/>
          <a:ext cx="0" cy="0"/>
          <a:chOff x="0" y="0"/>
          <a:chExt cx="0" cy="0"/>
        </a:xfrm>
      </p:grpSpPr>
      <p:sp>
        <p:nvSpPr>
          <p:cNvPr id="440" name="Google Shape;440;p21"/>
          <p:cNvSpPr txBox="1"/>
          <p:nvPr>
            <p:ph type="title"/>
          </p:nvPr>
        </p:nvSpPr>
        <p:spPr>
          <a:xfrm>
            <a:off x="909501" y="-15343"/>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Costeo de procesos de Calidad y RSE</a:t>
            </a:r>
            <a:endParaRPr sz="3600">
              <a:latin typeface="Arial"/>
              <a:ea typeface="Arial"/>
              <a:cs typeface="Arial"/>
              <a:sym typeface="Arial"/>
            </a:endParaRPr>
          </a:p>
        </p:txBody>
      </p:sp>
      <p:sp>
        <p:nvSpPr>
          <p:cNvPr id="441" name="Google Shape;441;p21"/>
          <p:cNvSpPr txBox="1"/>
          <p:nvPr/>
        </p:nvSpPr>
        <p:spPr>
          <a:xfrm>
            <a:off x="941585" y="811927"/>
            <a:ext cx="431532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Caso: Ensamblaje de TVs</a:t>
            </a:r>
            <a:endParaRPr/>
          </a:p>
        </p:txBody>
      </p:sp>
      <p:sp>
        <p:nvSpPr>
          <p:cNvPr id="442" name="Google Shape;442;p21"/>
          <p:cNvSpPr txBox="1"/>
          <p:nvPr/>
        </p:nvSpPr>
        <p:spPr>
          <a:xfrm>
            <a:off x="481264" y="1297235"/>
            <a:ext cx="597038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2060"/>
                </a:solidFill>
                <a:latin typeface="Arial"/>
                <a:ea typeface="Arial"/>
                <a:cs typeface="Arial"/>
                <a:sym typeface="Arial"/>
              </a:rPr>
              <a:t>Análisis a nivel de subproceso (Recursos y tiempos)</a:t>
            </a:r>
            <a:endParaRPr/>
          </a:p>
        </p:txBody>
      </p:sp>
      <p:pic>
        <p:nvPicPr>
          <p:cNvPr id="443" name="Google Shape;443;p21"/>
          <p:cNvPicPr preferRelativeResize="0"/>
          <p:nvPr/>
        </p:nvPicPr>
        <p:blipFill rotWithShape="1">
          <a:blip r:embed="rId3">
            <a:alphaModFix/>
          </a:blip>
          <a:srcRect b="0" l="0" r="0" t="0"/>
          <a:stretch/>
        </p:blipFill>
        <p:spPr>
          <a:xfrm>
            <a:off x="228206" y="1674371"/>
            <a:ext cx="6477000" cy="2209800"/>
          </a:xfrm>
          <a:prstGeom prst="rect">
            <a:avLst/>
          </a:prstGeom>
          <a:noFill/>
          <a:ln>
            <a:noFill/>
          </a:ln>
        </p:spPr>
      </p:pic>
      <p:pic>
        <p:nvPicPr>
          <p:cNvPr id="444" name="Google Shape;444;p21"/>
          <p:cNvPicPr preferRelativeResize="0"/>
          <p:nvPr/>
        </p:nvPicPr>
        <p:blipFill rotWithShape="1">
          <a:blip r:embed="rId4">
            <a:alphaModFix/>
          </a:blip>
          <a:srcRect b="0" l="0" r="0" t="0"/>
          <a:stretch/>
        </p:blipFill>
        <p:spPr>
          <a:xfrm>
            <a:off x="241858" y="4331366"/>
            <a:ext cx="6463348" cy="2379875"/>
          </a:xfrm>
          <a:prstGeom prst="rect">
            <a:avLst/>
          </a:prstGeom>
          <a:noFill/>
          <a:ln>
            <a:noFill/>
          </a:ln>
        </p:spPr>
      </p:pic>
      <p:sp>
        <p:nvSpPr>
          <p:cNvPr id="445" name="Google Shape;445;p21"/>
          <p:cNvSpPr txBox="1"/>
          <p:nvPr/>
        </p:nvSpPr>
        <p:spPr>
          <a:xfrm>
            <a:off x="720306" y="3980423"/>
            <a:ext cx="5731343"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2060"/>
                </a:solidFill>
                <a:latin typeface="Arial"/>
                <a:ea typeface="Arial"/>
                <a:cs typeface="Arial"/>
                <a:sym typeface="Arial"/>
              </a:rPr>
              <a:t>Análisis a nivel de actividad (Recursos y tiempos)</a:t>
            </a:r>
            <a:endParaRPr/>
          </a:p>
        </p:txBody>
      </p:sp>
      <p:pic>
        <p:nvPicPr>
          <p:cNvPr id="446" name="Google Shape;446;p21"/>
          <p:cNvPicPr preferRelativeResize="0"/>
          <p:nvPr/>
        </p:nvPicPr>
        <p:blipFill rotWithShape="1">
          <a:blip r:embed="rId5">
            <a:alphaModFix/>
          </a:blip>
          <a:srcRect b="0" l="0" r="0" t="0"/>
          <a:stretch/>
        </p:blipFill>
        <p:spPr>
          <a:xfrm>
            <a:off x="6936067" y="2286385"/>
            <a:ext cx="4981989" cy="2901880"/>
          </a:xfrm>
          <a:prstGeom prst="rect">
            <a:avLst/>
          </a:prstGeom>
          <a:noFill/>
          <a:ln>
            <a:noFill/>
          </a:ln>
        </p:spPr>
      </p:pic>
      <p:sp>
        <p:nvSpPr>
          <p:cNvPr id="447" name="Google Shape;447;p21"/>
          <p:cNvSpPr txBox="1"/>
          <p:nvPr/>
        </p:nvSpPr>
        <p:spPr>
          <a:xfrm>
            <a:off x="6769374" y="1965179"/>
            <a:ext cx="5374499"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2060"/>
                </a:solidFill>
                <a:latin typeface="Arial"/>
                <a:ea typeface="Arial"/>
                <a:cs typeface="Arial"/>
                <a:sym typeface="Arial"/>
              </a:rPr>
              <a:t>Recursos utilizados por procesos / Análisis mensual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452" name="Shape 452"/>
        <p:cNvGrpSpPr/>
        <p:nvPr/>
      </p:nvGrpSpPr>
      <p:grpSpPr>
        <a:xfrm>
          <a:off x="0" y="0"/>
          <a:ext cx="0" cy="0"/>
          <a:chOff x="0" y="0"/>
          <a:chExt cx="0" cy="0"/>
        </a:xfrm>
      </p:grpSpPr>
      <p:sp>
        <p:nvSpPr>
          <p:cNvPr id="453" name="Google Shape;453;p22"/>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Productos</a:t>
            </a:r>
            <a:endParaRPr sz="3600">
              <a:latin typeface="Arial"/>
              <a:ea typeface="Arial"/>
              <a:cs typeface="Arial"/>
              <a:sym typeface="Arial"/>
            </a:endParaRPr>
          </a:p>
        </p:txBody>
      </p:sp>
      <p:sp>
        <p:nvSpPr>
          <p:cNvPr id="454" name="Google Shape;454;p22"/>
          <p:cNvSpPr/>
          <p:nvPr/>
        </p:nvSpPr>
        <p:spPr>
          <a:xfrm rot="-5400000">
            <a:off x="617413" y="3093964"/>
            <a:ext cx="4822454" cy="1549951"/>
          </a:xfrm>
          <a:custGeom>
            <a:rect b="b" l="l" r="r" t="t"/>
            <a:pathLst>
              <a:path extrusionOk="0" h="1549951" w="3874253">
                <a:moveTo>
                  <a:pt x="0" y="0"/>
                </a:moveTo>
                <a:lnTo>
                  <a:pt x="3874253" y="0"/>
                </a:lnTo>
                <a:lnTo>
                  <a:pt x="3874253" y="1549951"/>
                </a:lnTo>
                <a:lnTo>
                  <a:pt x="0" y="1549951"/>
                </a:lnTo>
                <a:lnTo>
                  <a:pt x="0" y="0"/>
                </a:lnTo>
                <a:close/>
              </a:path>
            </a:pathLst>
          </a:custGeom>
          <a:solidFill>
            <a:srgbClr val="C55A11"/>
          </a:solidFill>
          <a:ln cap="flat" cmpd="sng" w="12700">
            <a:solidFill>
              <a:srgbClr val="833C0B"/>
            </a:solidFill>
            <a:prstDash val="solid"/>
            <a:miter lim="800000"/>
            <a:headEnd len="sm" w="sm" type="none"/>
            <a:tailEnd len="sm" w="sm" type="none"/>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None/>
            </a:pPr>
            <a:r>
              <a:rPr b="0" i="0" lang="en-US" sz="3000" u="none" cap="none" strike="noStrike">
                <a:solidFill>
                  <a:schemeClr val="lt1"/>
                </a:solidFill>
                <a:latin typeface="Arial"/>
                <a:ea typeface="Arial"/>
                <a:cs typeface="Arial"/>
                <a:sym typeface="Arial"/>
              </a:rPr>
              <a:t> Grupo de Investigación </a:t>
            </a:r>
            <a:r>
              <a:rPr b="0" i="0" lang="en-US" sz="3600" u="none" cap="none" strike="noStrike">
                <a:solidFill>
                  <a:schemeClr val="lt1"/>
                </a:solidFill>
                <a:latin typeface="Arial"/>
                <a:ea typeface="Arial"/>
                <a:cs typeface="Arial"/>
                <a:sym typeface="Arial"/>
              </a:rPr>
              <a:t>IMAGINE</a:t>
            </a:r>
            <a:endParaRPr/>
          </a:p>
        </p:txBody>
      </p:sp>
      <p:sp>
        <p:nvSpPr>
          <p:cNvPr id="455" name="Google Shape;455;p22"/>
          <p:cNvSpPr/>
          <p:nvPr/>
        </p:nvSpPr>
        <p:spPr>
          <a:xfrm>
            <a:off x="3925535" y="1460935"/>
            <a:ext cx="2400066" cy="1344115"/>
          </a:xfrm>
          <a:custGeom>
            <a:rect b="b" l="l" r="r" t="t"/>
            <a:pathLst>
              <a:path extrusionOk="0" h="1197315" w="2139957">
                <a:moveTo>
                  <a:pt x="0" y="0"/>
                </a:moveTo>
                <a:lnTo>
                  <a:pt x="2139957" y="0"/>
                </a:lnTo>
                <a:lnTo>
                  <a:pt x="2139957" y="1197315"/>
                </a:lnTo>
                <a:lnTo>
                  <a:pt x="0" y="1197315"/>
                </a:lnTo>
                <a:lnTo>
                  <a:pt x="0" y="0"/>
                </a:lnTo>
                <a:close/>
              </a:path>
            </a:pathLst>
          </a:custGeom>
          <a:solidFill>
            <a:srgbClr val="F7CAAC"/>
          </a:solidFill>
          <a:ln cap="flat" cmpd="sng" w="9525">
            <a:solidFill>
              <a:srgbClr val="833C0B"/>
            </a:solidFill>
            <a:prstDash val="solid"/>
            <a:miter lim="800000"/>
            <a:headEnd len="sm" w="sm" type="none"/>
            <a:tailEnd len="sm" w="sm" type="none"/>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Arial"/>
                <a:ea typeface="Arial"/>
                <a:cs typeface="Arial"/>
                <a:sym typeface="Arial"/>
              </a:rPr>
              <a:t>Productos científicos y tecnológicos</a:t>
            </a:r>
            <a:endParaRPr/>
          </a:p>
        </p:txBody>
      </p:sp>
      <p:sp>
        <p:nvSpPr>
          <p:cNvPr id="456" name="Google Shape;456;p22"/>
          <p:cNvSpPr/>
          <p:nvPr/>
        </p:nvSpPr>
        <p:spPr>
          <a:xfrm>
            <a:off x="6448653" y="1457709"/>
            <a:ext cx="3480058" cy="1347734"/>
          </a:xfrm>
          <a:custGeom>
            <a:rect b="b" l="l" r="r" t="t"/>
            <a:pathLst>
              <a:path extrusionOk="0" h="1170268" w="3913400">
                <a:moveTo>
                  <a:pt x="0" y="0"/>
                </a:moveTo>
                <a:lnTo>
                  <a:pt x="3913400" y="0"/>
                </a:lnTo>
                <a:lnTo>
                  <a:pt x="3913400" y="1170268"/>
                </a:lnTo>
                <a:lnTo>
                  <a:pt x="0" y="1170268"/>
                </a:lnTo>
                <a:lnTo>
                  <a:pt x="0" y="0"/>
                </a:lnTo>
                <a:close/>
              </a:path>
            </a:pathLst>
          </a:custGeom>
          <a:solidFill>
            <a:schemeClr val="lt1"/>
          </a:solidFill>
          <a:ln cap="flat" cmpd="sng" w="12700">
            <a:solidFill>
              <a:srgbClr val="833C0B"/>
            </a:solidFill>
            <a:prstDash val="solid"/>
            <a:miter lim="800000"/>
            <a:headEnd len="sm" w="sm" type="none"/>
            <a:tailEnd len="sm" w="sm" type="none"/>
          </a:ln>
        </p:spPr>
        <p:txBody>
          <a:bodyPr anchorCtr="0" anchor="ctr" bIns="8875" lIns="144000" spcFirstLastPara="1" rIns="8875" wrap="square" tIns="8875">
            <a:noAutofit/>
          </a:bodyPr>
          <a:lstStyle/>
          <a:p>
            <a:pPr indent="0" lvl="0" marL="0" marR="0" rtl="0" algn="l">
              <a:lnSpc>
                <a:spcPct val="90000"/>
              </a:lnSpc>
              <a:spcBef>
                <a:spcPts val="0"/>
              </a:spcBef>
              <a:spcAft>
                <a:spcPts val="0"/>
              </a:spcAft>
              <a:buNone/>
            </a:pPr>
            <a:r>
              <a:rPr b="0" i="0" lang="en-US" sz="1600" u="none" cap="none" strike="noStrike">
                <a:solidFill>
                  <a:schemeClr val="dk1"/>
                </a:solidFill>
                <a:latin typeface="Arial"/>
                <a:ea typeface="Arial"/>
                <a:cs typeface="Arial"/>
                <a:sym typeface="Arial"/>
              </a:rPr>
              <a:t>17 publicaciones Scopus y Latindex</a:t>
            </a:r>
            <a:endParaRPr b="0" i="0" sz="1600" u="none" cap="none" strike="noStrike">
              <a:solidFill>
                <a:schemeClr val="dk1"/>
              </a:solidFill>
              <a:latin typeface="Arial"/>
              <a:ea typeface="Arial"/>
              <a:cs typeface="Arial"/>
              <a:sym typeface="Arial"/>
            </a:endParaRPr>
          </a:p>
          <a:p>
            <a:pPr indent="0" lvl="0" marL="0" marR="0" rtl="0" algn="l">
              <a:lnSpc>
                <a:spcPct val="90000"/>
              </a:lnSpc>
              <a:spcBef>
                <a:spcPts val="560"/>
              </a:spcBef>
              <a:spcAft>
                <a:spcPts val="0"/>
              </a:spcAft>
              <a:buNone/>
            </a:pPr>
            <a:r>
              <a:rPr b="0" i="0" lang="en-US" sz="1600" u="none" cap="none" strike="noStrike">
                <a:solidFill>
                  <a:schemeClr val="dk1"/>
                </a:solidFill>
                <a:latin typeface="Arial"/>
                <a:ea typeface="Arial"/>
                <a:cs typeface="Arial"/>
                <a:sym typeface="Arial"/>
              </a:rPr>
              <a:t>Prototipo informático</a:t>
            </a:r>
            <a:endParaRPr/>
          </a:p>
          <a:p>
            <a:pPr indent="0" lvl="0" marL="0" marR="0" rtl="0" algn="l">
              <a:lnSpc>
                <a:spcPct val="90000"/>
              </a:lnSpc>
              <a:spcBef>
                <a:spcPts val="560"/>
              </a:spcBef>
              <a:spcAft>
                <a:spcPts val="0"/>
              </a:spcAft>
              <a:buNone/>
            </a:pPr>
            <a:r>
              <a:rPr b="0" i="0" lang="en-US" sz="1600" u="none" cap="none" strike="noStrike">
                <a:solidFill>
                  <a:schemeClr val="dk1"/>
                </a:solidFill>
                <a:latin typeface="Arial"/>
                <a:ea typeface="Arial"/>
                <a:cs typeface="Arial"/>
                <a:sym typeface="Arial"/>
              </a:rPr>
              <a:t>Modelo de gestión IMAGINExt</a:t>
            </a:r>
            <a:endParaRPr b="0" i="0" sz="1600" u="none" cap="none" strike="noStrike">
              <a:solidFill>
                <a:schemeClr val="dk1"/>
              </a:solidFill>
              <a:latin typeface="Arial"/>
              <a:ea typeface="Arial"/>
              <a:cs typeface="Arial"/>
              <a:sym typeface="Arial"/>
            </a:endParaRPr>
          </a:p>
        </p:txBody>
      </p:sp>
      <p:sp>
        <p:nvSpPr>
          <p:cNvPr id="457" name="Google Shape;457;p22"/>
          <p:cNvSpPr/>
          <p:nvPr/>
        </p:nvSpPr>
        <p:spPr>
          <a:xfrm>
            <a:off x="3902812" y="3064524"/>
            <a:ext cx="2389305" cy="1523999"/>
          </a:xfrm>
          <a:custGeom>
            <a:rect b="b" l="l" r="r" t="t"/>
            <a:pathLst>
              <a:path extrusionOk="0" h="957654" w="2139957">
                <a:moveTo>
                  <a:pt x="0" y="0"/>
                </a:moveTo>
                <a:lnTo>
                  <a:pt x="2139957" y="0"/>
                </a:lnTo>
                <a:lnTo>
                  <a:pt x="2139957" y="957654"/>
                </a:lnTo>
                <a:lnTo>
                  <a:pt x="0" y="957654"/>
                </a:lnTo>
                <a:lnTo>
                  <a:pt x="0" y="0"/>
                </a:lnTo>
                <a:close/>
              </a:path>
            </a:pathLst>
          </a:custGeom>
          <a:solidFill>
            <a:srgbClr val="F7CAAC"/>
          </a:solidFill>
          <a:ln cap="flat" cmpd="sng" w="9525">
            <a:solidFill>
              <a:srgbClr val="833C0B"/>
            </a:solidFill>
            <a:prstDash val="solid"/>
            <a:miter lim="800000"/>
            <a:headEnd len="sm" w="sm" type="none"/>
            <a:tailEnd len="sm" w="sm" type="none"/>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Arial"/>
                <a:ea typeface="Arial"/>
                <a:cs typeface="Arial"/>
                <a:sym typeface="Arial"/>
              </a:rPr>
              <a:t>Resultados académicos</a:t>
            </a:r>
            <a:endParaRPr/>
          </a:p>
        </p:txBody>
      </p:sp>
      <p:sp>
        <p:nvSpPr>
          <p:cNvPr id="458" name="Google Shape;458;p22"/>
          <p:cNvSpPr/>
          <p:nvPr/>
        </p:nvSpPr>
        <p:spPr>
          <a:xfrm>
            <a:off x="6416380" y="3064523"/>
            <a:ext cx="3489607" cy="1524000"/>
          </a:xfrm>
          <a:custGeom>
            <a:rect b="b" l="l" r="r" t="t"/>
            <a:pathLst>
              <a:path extrusionOk="0" h="1170268" w="3913400">
                <a:moveTo>
                  <a:pt x="0" y="0"/>
                </a:moveTo>
                <a:lnTo>
                  <a:pt x="3913400" y="0"/>
                </a:lnTo>
                <a:lnTo>
                  <a:pt x="3913400" y="1170268"/>
                </a:lnTo>
                <a:lnTo>
                  <a:pt x="0" y="1170268"/>
                </a:lnTo>
                <a:lnTo>
                  <a:pt x="0" y="0"/>
                </a:lnTo>
                <a:close/>
              </a:path>
            </a:pathLst>
          </a:custGeom>
          <a:solidFill>
            <a:schemeClr val="lt1"/>
          </a:solidFill>
          <a:ln cap="flat" cmpd="sng" w="12700">
            <a:solidFill>
              <a:srgbClr val="833C0B"/>
            </a:solidFill>
            <a:prstDash val="solid"/>
            <a:miter lim="800000"/>
            <a:headEnd len="sm" w="sm" type="none"/>
            <a:tailEnd len="sm" w="sm" type="none"/>
          </a:ln>
        </p:spPr>
        <p:txBody>
          <a:bodyPr anchorCtr="0" anchor="ctr" bIns="8875" lIns="144000" spcFirstLastPara="1" rIns="8875" wrap="square" tIns="8875">
            <a:noAutofit/>
          </a:bodyPr>
          <a:lstStyle/>
          <a:p>
            <a:pPr indent="0" lvl="0" marL="0" marR="0" rtl="0" algn="l">
              <a:lnSpc>
                <a:spcPct val="90000"/>
              </a:lnSpc>
              <a:spcBef>
                <a:spcPts val="0"/>
              </a:spcBef>
              <a:spcAft>
                <a:spcPts val="0"/>
              </a:spcAft>
              <a:buNone/>
            </a:pPr>
            <a:r>
              <a:rPr b="0" i="0" lang="en-US" sz="1600" u="none" cap="none" strike="noStrike">
                <a:solidFill>
                  <a:schemeClr val="dk1"/>
                </a:solidFill>
                <a:latin typeface="Arial"/>
                <a:ea typeface="Arial"/>
                <a:cs typeface="Arial"/>
                <a:sym typeface="Arial"/>
              </a:rPr>
              <a:t>1 tesis de doctorado</a:t>
            </a:r>
            <a:endParaRPr/>
          </a:p>
          <a:p>
            <a:pPr indent="0" lvl="0" marL="0" marR="0" rtl="0" algn="l">
              <a:lnSpc>
                <a:spcPct val="90000"/>
              </a:lnSpc>
              <a:spcBef>
                <a:spcPts val="560"/>
              </a:spcBef>
              <a:spcAft>
                <a:spcPts val="0"/>
              </a:spcAft>
              <a:buNone/>
            </a:pPr>
            <a:r>
              <a:rPr b="0" i="0" lang="en-US" sz="1600" u="none" cap="none" strike="noStrike">
                <a:solidFill>
                  <a:schemeClr val="dk1"/>
                </a:solidFill>
                <a:latin typeface="Arial"/>
                <a:ea typeface="Arial"/>
                <a:cs typeface="Arial"/>
                <a:sym typeface="Arial"/>
              </a:rPr>
              <a:t>3 tesis de maestría</a:t>
            </a:r>
            <a:endParaRPr/>
          </a:p>
          <a:p>
            <a:pPr indent="0" lvl="0" marL="0" marR="0" rtl="0" algn="l">
              <a:lnSpc>
                <a:spcPct val="90000"/>
              </a:lnSpc>
              <a:spcBef>
                <a:spcPts val="560"/>
              </a:spcBef>
              <a:spcAft>
                <a:spcPts val="0"/>
              </a:spcAft>
              <a:buNone/>
            </a:pPr>
            <a:r>
              <a:rPr b="0" i="0" lang="en-US" sz="1600" u="none" cap="none" strike="noStrike">
                <a:solidFill>
                  <a:schemeClr val="dk1"/>
                </a:solidFill>
                <a:latin typeface="Arial"/>
                <a:ea typeface="Arial"/>
                <a:cs typeface="Arial"/>
                <a:sym typeface="Arial"/>
              </a:rPr>
              <a:t>22 tesis de pregrado </a:t>
            </a:r>
            <a:endParaRPr/>
          </a:p>
          <a:p>
            <a:pPr indent="0" lvl="0" marL="0" marR="0" rtl="0" algn="l">
              <a:lnSpc>
                <a:spcPct val="90000"/>
              </a:lnSpc>
              <a:spcBef>
                <a:spcPts val="560"/>
              </a:spcBef>
              <a:spcAft>
                <a:spcPts val="0"/>
              </a:spcAft>
              <a:buNone/>
            </a:pPr>
            <a:r>
              <a:rPr b="0" i="0" lang="en-US" sz="1600" u="none" cap="none" strike="noStrike">
                <a:solidFill>
                  <a:schemeClr val="dk1"/>
                </a:solidFill>
                <a:latin typeface="Arial"/>
                <a:ea typeface="Arial"/>
                <a:cs typeface="Arial"/>
                <a:sym typeface="Arial"/>
              </a:rPr>
              <a:t>4 capacitaciones </a:t>
            </a:r>
            <a:endParaRPr/>
          </a:p>
        </p:txBody>
      </p:sp>
      <p:sp>
        <p:nvSpPr>
          <p:cNvPr id="459" name="Google Shape;459;p22"/>
          <p:cNvSpPr/>
          <p:nvPr/>
        </p:nvSpPr>
        <p:spPr>
          <a:xfrm>
            <a:off x="3925535" y="4862844"/>
            <a:ext cx="2389305" cy="1417323"/>
          </a:xfrm>
          <a:custGeom>
            <a:rect b="b" l="l" r="r" t="t"/>
            <a:pathLst>
              <a:path extrusionOk="0" h="957654" w="2139957">
                <a:moveTo>
                  <a:pt x="0" y="0"/>
                </a:moveTo>
                <a:lnTo>
                  <a:pt x="2139957" y="0"/>
                </a:lnTo>
                <a:lnTo>
                  <a:pt x="2139957" y="957654"/>
                </a:lnTo>
                <a:lnTo>
                  <a:pt x="0" y="957654"/>
                </a:lnTo>
                <a:lnTo>
                  <a:pt x="0" y="0"/>
                </a:lnTo>
                <a:close/>
              </a:path>
            </a:pathLst>
          </a:custGeom>
          <a:solidFill>
            <a:srgbClr val="F7CAAC"/>
          </a:solidFill>
          <a:ln cap="flat" cmpd="sng" w="9525">
            <a:solidFill>
              <a:srgbClr val="833C0B"/>
            </a:solidFill>
            <a:prstDash val="solid"/>
            <a:miter lim="800000"/>
            <a:headEnd len="sm" w="sm" type="none"/>
            <a:tailEnd len="sm" w="sm" type="none"/>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Arial"/>
                <a:ea typeface="Arial"/>
                <a:cs typeface="Arial"/>
                <a:sym typeface="Arial"/>
              </a:rPr>
              <a:t>Impactos </a:t>
            </a:r>
            <a:endParaRPr/>
          </a:p>
          <a:p>
            <a:pPr indent="0" lvl="0" marL="0" marR="0" rtl="0" algn="ctr">
              <a:lnSpc>
                <a:spcPct val="90000"/>
              </a:lnSpc>
              <a:spcBef>
                <a:spcPts val="630"/>
              </a:spcBef>
              <a:spcAft>
                <a:spcPts val="0"/>
              </a:spcAft>
              <a:buNone/>
            </a:pPr>
            <a:r>
              <a:rPr b="0" i="0" lang="en-US" sz="1800" u="none" cap="none" strike="noStrike">
                <a:solidFill>
                  <a:schemeClr val="dk1"/>
                </a:solidFill>
                <a:latin typeface="Arial"/>
                <a:ea typeface="Arial"/>
                <a:cs typeface="Arial"/>
                <a:sym typeface="Arial"/>
              </a:rPr>
              <a:t>sociales</a:t>
            </a:r>
            <a:endParaRPr/>
          </a:p>
        </p:txBody>
      </p:sp>
      <p:sp>
        <p:nvSpPr>
          <p:cNvPr id="460" name="Google Shape;460;p22"/>
          <p:cNvSpPr/>
          <p:nvPr/>
        </p:nvSpPr>
        <p:spPr>
          <a:xfrm>
            <a:off x="6453936" y="4862843"/>
            <a:ext cx="3468092" cy="1417322"/>
          </a:xfrm>
          <a:custGeom>
            <a:rect b="b" l="l" r="r" t="t"/>
            <a:pathLst>
              <a:path extrusionOk="0" h="1170268" w="3913400">
                <a:moveTo>
                  <a:pt x="0" y="0"/>
                </a:moveTo>
                <a:lnTo>
                  <a:pt x="3913400" y="0"/>
                </a:lnTo>
                <a:lnTo>
                  <a:pt x="3913400" y="1170268"/>
                </a:lnTo>
                <a:lnTo>
                  <a:pt x="0" y="1170268"/>
                </a:lnTo>
                <a:lnTo>
                  <a:pt x="0" y="0"/>
                </a:lnTo>
                <a:close/>
              </a:path>
            </a:pathLst>
          </a:custGeom>
          <a:solidFill>
            <a:schemeClr val="lt1"/>
          </a:solidFill>
          <a:ln cap="flat" cmpd="sng" w="12700">
            <a:solidFill>
              <a:srgbClr val="833C0B"/>
            </a:solidFill>
            <a:prstDash val="solid"/>
            <a:miter lim="800000"/>
            <a:headEnd len="sm" w="sm" type="none"/>
            <a:tailEnd len="sm" w="sm" type="none"/>
          </a:ln>
        </p:spPr>
        <p:txBody>
          <a:bodyPr anchorCtr="0" anchor="ctr" bIns="8875" lIns="144000" spcFirstLastPara="1" rIns="8875" wrap="square" tIns="8875">
            <a:noAutofit/>
          </a:bodyPr>
          <a:lstStyle/>
          <a:p>
            <a:pPr indent="0" lvl="0" marL="0" marR="0" rtl="0" algn="l">
              <a:lnSpc>
                <a:spcPct val="90000"/>
              </a:lnSpc>
              <a:spcBef>
                <a:spcPts val="0"/>
              </a:spcBef>
              <a:spcAft>
                <a:spcPts val="0"/>
              </a:spcAft>
              <a:buNone/>
            </a:pPr>
            <a:r>
              <a:rPr b="0" i="0" lang="en-US" sz="1600" u="none" cap="none" strike="noStrike">
                <a:solidFill>
                  <a:schemeClr val="dk1"/>
                </a:solidFill>
                <a:latin typeface="Arial"/>
                <a:ea typeface="Arial"/>
                <a:cs typeface="Arial"/>
                <a:sym typeface="Arial"/>
              </a:rPr>
              <a:t>Participaciones eventos públicos</a:t>
            </a:r>
            <a:endParaRPr/>
          </a:p>
          <a:p>
            <a:pPr indent="0" lvl="0" marL="0" marR="0" rtl="0" algn="l">
              <a:lnSpc>
                <a:spcPct val="90000"/>
              </a:lnSpc>
              <a:spcBef>
                <a:spcPts val="560"/>
              </a:spcBef>
              <a:spcAft>
                <a:spcPts val="0"/>
              </a:spcAft>
              <a:buNone/>
            </a:pPr>
            <a:r>
              <a:rPr b="0" i="0" lang="en-US" sz="1600" u="none" cap="none" strike="noStrike">
                <a:solidFill>
                  <a:schemeClr val="dk1"/>
                </a:solidFill>
                <a:latin typeface="Arial"/>
                <a:ea typeface="Arial"/>
                <a:cs typeface="Arial"/>
                <a:sym typeface="Arial"/>
              </a:rPr>
              <a:t>Menciones en prensa local y nacional</a:t>
            </a:r>
            <a:endParaRPr/>
          </a:p>
          <a:p>
            <a:pPr indent="0" lvl="0" marL="0" marR="0" rtl="0" algn="l">
              <a:lnSpc>
                <a:spcPct val="90000"/>
              </a:lnSpc>
              <a:spcBef>
                <a:spcPts val="560"/>
              </a:spcBef>
              <a:spcAft>
                <a:spcPts val="0"/>
              </a:spcAft>
              <a:buNone/>
            </a:pPr>
            <a:r>
              <a:rPr b="0" i="0" lang="en-US" sz="1600" u="none" cap="none" strike="noStrike">
                <a:solidFill>
                  <a:schemeClr val="dk1"/>
                </a:solidFill>
                <a:latin typeface="Arial"/>
                <a:ea typeface="Arial"/>
                <a:cs typeface="Arial"/>
                <a:sym typeface="Arial"/>
              </a:rPr>
              <a:t>Convenios firmados con empresas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465" name="Shape 465"/>
        <p:cNvGrpSpPr/>
        <p:nvPr/>
      </p:nvGrpSpPr>
      <p:grpSpPr>
        <a:xfrm>
          <a:off x="0" y="0"/>
          <a:ext cx="0" cy="0"/>
          <a:chOff x="0" y="0"/>
          <a:chExt cx="0" cy="0"/>
        </a:xfrm>
      </p:grpSpPr>
      <p:sp>
        <p:nvSpPr>
          <p:cNvPr id="466" name="Google Shape;466;p23"/>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Vinculación con Empresas</a:t>
            </a:r>
            <a:endParaRPr sz="3600">
              <a:latin typeface="Arial"/>
              <a:ea typeface="Arial"/>
              <a:cs typeface="Arial"/>
              <a:sym typeface="Arial"/>
            </a:endParaRPr>
          </a:p>
        </p:txBody>
      </p:sp>
      <p:pic>
        <p:nvPicPr>
          <p:cNvPr id="467" name="Google Shape;467;p23"/>
          <p:cNvPicPr preferRelativeResize="0"/>
          <p:nvPr/>
        </p:nvPicPr>
        <p:blipFill rotWithShape="1">
          <a:blip r:embed="rId3">
            <a:alphaModFix/>
          </a:blip>
          <a:srcRect b="13821" l="24309" r="0" t="18536"/>
          <a:stretch/>
        </p:blipFill>
        <p:spPr>
          <a:xfrm>
            <a:off x="392160" y="3925373"/>
            <a:ext cx="3099093" cy="2077158"/>
          </a:xfrm>
          <a:prstGeom prst="rect">
            <a:avLst/>
          </a:prstGeom>
          <a:noFill/>
          <a:ln>
            <a:noFill/>
          </a:ln>
        </p:spPr>
      </p:pic>
      <p:pic>
        <p:nvPicPr>
          <p:cNvPr descr="La imagen puede contener: 3 personas, personas sonriendo, personas sentadas e interior" id="468" name="Google Shape;468;p23"/>
          <p:cNvPicPr preferRelativeResize="0"/>
          <p:nvPr/>
        </p:nvPicPr>
        <p:blipFill rotWithShape="1">
          <a:blip r:embed="rId4">
            <a:alphaModFix/>
          </a:blip>
          <a:srcRect b="0" l="0" r="0" t="0"/>
          <a:stretch/>
        </p:blipFill>
        <p:spPr>
          <a:xfrm>
            <a:off x="3268836" y="2381659"/>
            <a:ext cx="2862959" cy="1907894"/>
          </a:xfrm>
          <a:prstGeom prst="rect">
            <a:avLst/>
          </a:prstGeom>
          <a:noFill/>
          <a:ln>
            <a:noFill/>
          </a:ln>
        </p:spPr>
      </p:pic>
      <p:pic>
        <p:nvPicPr>
          <p:cNvPr descr="La imagen puede contener: 2 personas, interior" id="469" name="Google Shape;469;p23"/>
          <p:cNvPicPr preferRelativeResize="0"/>
          <p:nvPr/>
        </p:nvPicPr>
        <p:blipFill rotWithShape="1">
          <a:blip r:embed="rId5">
            <a:alphaModFix/>
          </a:blip>
          <a:srcRect b="13119" l="0" r="11057" t="10965"/>
          <a:stretch/>
        </p:blipFill>
        <p:spPr>
          <a:xfrm>
            <a:off x="392161" y="2362412"/>
            <a:ext cx="3097601" cy="1761889"/>
          </a:xfrm>
          <a:prstGeom prst="rect">
            <a:avLst/>
          </a:prstGeom>
          <a:noFill/>
          <a:ln>
            <a:noFill/>
          </a:ln>
        </p:spPr>
      </p:pic>
      <p:sp>
        <p:nvSpPr>
          <p:cNvPr id="470" name="Google Shape;470;p23"/>
          <p:cNvSpPr txBox="1"/>
          <p:nvPr/>
        </p:nvSpPr>
        <p:spPr>
          <a:xfrm>
            <a:off x="392160" y="1747018"/>
            <a:ext cx="493812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Recolección de información</a:t>
            </a:r>
            <a:endParaRPr/>
          </a:p>
        </p:txBody>
      </p:sp>
      <p:sp>
        <p:nvSpPr>
          <p:cNvPr id="471" name="Google Shape;471;p23"/>
          <p:cNvSpPr txBox="1"/>
          <p:nvPr/>
        </p:nvSpPr>
        <p:spPr>
          <a:xfrm>
            <a:off x="6415675" y="1745480"/>
            <a:ext cx="493812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Presentaciones de resultados</a:t>
            </a:r>
            <a:endParaRPr/>
          </a:p>
        </p:txBody>
      </p:sp>
      <p:pic>
        <p:nvPicPr>
          <p:cNvPr id="472" name="Google Shape;472;p23"/>
          <p:cNvPicPr preferRelativeResize="0"/>
          <p:nvPr/>
        </p:nvPicPr>
        <p:blipFill rotWithShape="1">
          <a:blip r:embed="rId6">
            <a:alphaModFix/>
          </a:blip>
          <a:srcRect b="0" l="19086" r="26767" t="0"/>
          <a:stretch/>
        </p:blipFill>
        <p:spPr>
          <a:xfrm rot="5400000">
            <a:off x="3858354" y="3721441"/>
            <a:ext cx="1906341" cy="2640541"/>
          </a:xfrm>
          <a:prstGeom prst="rect">
            <a:avLst/>
          </a:prstGeom>
          <a:noFill/>
          <a:ln>
            <a:noFill/>
          </a:ln>
        </p:spPr>
      </p:pic>
      <p:pic>
        <p:nvPicPr>
          <p:cNvPr id="473" name="Google Shape;473;p23"/>
          <p:cNvPicPr preferRelativeResize="0"/>
          <p:nvPr/>
        </p:nvPicPr>
        <p:blipFill rotWithShape="1">
          <a:blip r:embed="rId7">
            <a:alphaModFix/>
          </a:blip>
          <a:srcRect b="20326" l="10162" r="8373" t="22438"/>
          <a:stretch/>
        </p:blipFill>
        <p:spPr>
          <a:xfrm>
            <a:off x="6456533" y="4289554"/>
            <a:ext cx="3691080" cy="1945000"/>
          </a:xfrm>
          <a:prstGeom prst="rect">
            <a:avLst/>
          </a:prstGeom>
          <a:noFill/>
          <a:ln>
            <a:noFill/>
          </a:ln>
        </p:spPr>
      </p:pic>
      <p:pic>
        <p:nvPicPr>
          <p:cNvPr id="474" name="Google Shape;474;p23"/>
          <p:cNvPicPr preferRelativeResize="0"/>
          <p:nvPr/>
        </p:nvPicPr>
        <p:blipFill rotWithShape="1">
          <a:blip r:embed="rId8">
            <a:alphaModFix/>
          </a:blip>
          <a:srcRect b="33596" l="1300" r="30354" t="37002"/>
          <a:stretch/>
        </p:blipFill>
        <p:spPr>
          <a:xfrm>
            <a:off x="8217481" y="2362412"/>
            <a:ext cx="3691080" cy="2117229"/>
          </a:xfrm>
          <a:prstGeom prst="rect">
            <a:avLst/>
          </a:prstGeom>
          <a:noFill/>
          <a:ln>
            <a:noFill/>
          </a:ln>
        </p:spPr>
      </p:pic>
      <p:pic>
        <p:nvPicPr>
          <p:cNvPr id="475" name="Google Shape;475;p23"/>
          <p:cNvPicPr preferRelativeResize="0"/>
          <p:nvPr/>
        </p:nvPicPr>
        <p:blipFill rotWithShape="1">
          <a:blip r:embed="rId9">
            <a:alphaModFix/>
          </a:blip>
          <a:srcRect b="16399" l="9149" r="9009" t="17955"/>
          <a:stretch/>
        </p:blipFill>
        <p:spPr>
          <a:xfrm>
            <a:off x="9036139" y="4502910"/>
            <a:ext cx="2872423" cy="1728000"/>
          </a:xfrm>
          <a:prstGeom prst="rect">
            <a:avLst/>
          </a:prstGeom>
          <a:noFill/>
          <a:ln>
            <a:noFill/>
          </a:ln>
        </p:spPr>
      </p:pic>
      <p:pic>
        <p:nvPicPr>
          <p:cNvPr id="476" name="Google Shape;476;p23"/>
          <p:cNvPicPr preferRelativeResize="0"/>
          <p:nvPr/>
        </p:nvPicPr>
        <p:blipFill rotWithShape="1">
          <a:blip r:embed="rId10">
            <a:alphaModFix/>
          </a:blip>
          <a:srcRect b="5366" l="0" r="22843" t="25040"/>
          <a:stretch/>
        </p:blipFill>
        <p:spPr>
          <a:xfrm>
            <a:off x="6455041" y="2359356"/>
            <a:ext cx="2711261" cy="2120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481" name="Shape 481"/>
        <p:cNvGrpSpPr/>
        <p:nvPr/>
      </p:nvGrpSpPr>
      <p:grpSpPr>
        <a:xfrm>
          <a:off x="0" y="0"/>
          <a:ext cx="0" cy="0"/>
          <a:chOff x="0" y="0"/>
          <a:chExt cx="0" cy="0"/>
        </a:xfrm>
      </p:grpSpPr>
      <p:sp>
        <p:nvSpPr>
          <p:cNvPr id="482" name="Google Shape;482;p24"/>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Verdana"/>
              <a:buNone/>
            </a:pPr>
            <a:r>
              <a:rPr lang="en-US">
                <a:latin typeface="Verdana"/>
                <a:ea typeface="Verdana"/>
                <a:cs typeface="Verdana"/>
                <a:sym typeface="Verdana"/>
              </a:rPr>
              <a:t>Equipo de Trabajo</a:t>
            </a:r>
            <a:endParaRPr sz="3600">
              <a:latin typeface="Verdana"/>
              <a:ea typeface="Verdana"/>
              <a:cs typeface="Verdana"/>
              <a:sym typeface="Verdana"/>
            </a:endParaRPr>
          </a:p>
        </p:txBody>
      </p:sp>
      <p:pic>
        <p:nvPicPr>
          <p:cNvPr descr="Resultado de imagen para ELIEZER COLINA" id="483" name="Google Shape;483;p24"/>
          <p:cNvPicPr preferRelativeResize="0"/>
          <p:nvPr/>
        </p:nvPicPr>
        <p:blipFill rotWithShape="1">
          <a:blip r:embed="rId4">
            <a:alphaModFix/>
          </a:blip>
          <a:srcRect b="0" l="0" r="0" t="0"/>
          <a:stretch/>
        </p:blipFill>
        <p:spPr>
          <a:xfrm>
            <a:off x="6892992" y="3217482"/>
            <a:ext cx="584269" cy="584269"/>
          </a:xfrm>
          <a:prstGeom prst="rect">
            <a:avLst/>
          </a:prstGeom>
          <a:noFill/>
          <a:ln>
            <a:noFill/>
          </a:ln>
        </p:spPr>
      </p:pic>
      <p:pic>
        <p:nvPicPr>
          <p:cNvPr id="484" name="Google Shape;484;p24"/>
          <p:cNvPicPr preferRelativeResize="0"/>
          <p:nvPr/>
        </p:nvPicPr>
        <p:blipFill rotWithShape="1">
          <a:blip r:embed="rId5">
            <a:alphaModFix/>
          </a:blip>
          <a:srcRect b="0" l="0" r="0" t="0"/>
          <a:stretch/>
        </p:blipFill>
        <p:spPr>
          <a:xfrm>
            <a:off x="7063468" y="4973102"/>
            <a:ext cx="491708" cy="607639"/>
          </a:xfrm>
          <a:prstGeom prst="rect">
            <a:avLst/>
          </a:prstGeom>
          <a:noFill/>
          <a:ln>
            <a:noFill/>
          </a:ln>
        </p:spPr>
      </p:pic>
      <p:pic>
        <p:nvPicPr>
          <p:cNvPr descr="Foto Loli" id="485" name="Google Shape;485;p24"/>
          <p:cNvPicPr preferRelativeResize="0"/>
          <p:nvPr/>
        </p:nvPicPr>
        <p:blipFill rotWithShape="1">
          <a:blip r:embed="rId6">
            <a:alphaModFix/>
          </a:blip>
          <a:srcRect b="0" l="0" r="0" t="0"/>
          <a:stretch/>
        </p:blipFill>
        <p:spPr>
          <a:xfrm>
            <a:off x="5245171" y="3272761"/>
            <a:ext cx="530798" cy="540177"/>
          </a:xfrm>
          <a:prstGeom prst="rect">
            <a:avLst/>
          </a:prstGeom>
          <a:noFill/>
          <a:ln>
            <a:noFill/>
          </a:ln>
        </p:spPr>
      </p:pic>
      <p:sp>
        <p:nvSpPr>
          <p:cNvPr id="486" name="Google Shape;486;p24"/>
          <p:cNvSpPr/>
          <p:nvPr/>
        </p:nvSpPr>
        <p:spPr>
          <a:xfrm>
            <a:off x="2620823" y="1143544"/>
            <a:ext cx="6954929" cy="5633169"/>
          </a:xfrm>
          <a:prstGeom prst="triangle">
            <a:avLst>
              <a:gd fmla="val 50000"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87" name="Google Shape;487;p24"/>
          <p:cNvCxnSpPr/>
          <p:nvPr/>
        </p:nvCxnSpPr>
        <p:spPr>
          <a:xfrm>
            <a:off x="3657600" y="5863560"/>
            <a:ext cx="4800600" cy="0"/>
          </a:xfrm>
          <a:prstGeom prst="straightConnector1">
            <a:avLst/>
          </a:prstGeom>
          <a:noFill/>
          <a:ln cap="flat" cmpd="sng" w="19050">
            <a:solidFill>
              <a:schemeClr val="accent1"/>
            </a:solidFill>
            <a:prstDash val="solid"/>
            <a:miter lim="800000"/>
            <a:headEnd len="sm" w="sm" type="none"/>
            <a:tailEnd len="sm" w="sm" type="none"/>
          </a:ln>
        </p:spPr>
      </p:cxnSp>
      <p:pic>
        <p:nvPicPr>
          <p:cNvPr descr="D:\Dropbox\Personal\CV\img005.jpg" id="488" name="Google Shape;488;p24"/>
          <p:cNvPicPr preferRelativeResize="0"/>
          <p:nvPr/>
        </p:nvPicPr>
        <p:blipFill rotWithShape="1">
          <a:blip r:embed="rId7">
            <a:alphaModFix/>
          </a:blip>
          <a:srcRect b="0" l="0" r="0" t="0"/>
          <a:stretch/>
        </p:blipFill>
        <p:spPr>
          <a:xfrm>
            <a:off x="6185844" y="2219282"/>
            <a:ext cx="383035" cy="593936"/>
          </a:xfrm>
          <a:prstGeom prst="rect">
            <a:avLst/>
          </a:prstGeom>
          <a:noFill/>
          <a:ln>
            <a:noFill/>
          </a:ln>
        </p:spPr>
      </p:pic>
      <p:pic>
        <p:nvPicPr>
          <p:cNvPr descr="C:\Users\Villie\Pictures\villie 2.jpg" id="489" name="Google Shape;489;p24"/>
          <p:cNvPicPr preferRelativeResize="0"/>
          <p:nvPr/>
        </p:nvPicPr>
        <p:blipFill rotWithShape="1">
          <a:blip r:embed="rId8">
            <a:alphaModFix/>
          </a:blip>
          <a:srcRect b="27898" l="21217" r="10416" t="8436"/>
          <a:stretch/>
        </p:blipFill>
        <p:spPr>
          <a:xfrm>
            <a:off x="5519421" y="2271876"/>
            <a:ext cx="451229" cy="488749"/>
          </a:xfrm>
          <a:prstGeom prst="rect">
            <a:avLst/>
          </a:prstGeom>
          <a:noFill/>
          <a:ln>
            <a:noFill/>
          </a:ln>
        </p:spPr>
      </p:pic>
      <p:pic>
        <p:nvPicPr>
          <p:cNvPr id="490" name="Google Shape;490;p24"/>
          <p:cNvPicPr preferRelativeResize="0"/>
          <p:nvPr/>
        </p:nvPicPr>
        <p:blipFill rotWithShape="1">
          <a:blip r:embed="rId9">
            <a:alphaModFix/>
          </a:blip>
          <a:srcRect b="0" l="0" r="0" t="0"/>
          <a:stretch/>
        </p:blipFill>
        <p:spPr>
          <a:xfrm>
            <a:off x="5865794" y="3277895"/>
            <a:ext cx="466250" cy="535042"/>
          </a:xfrm>
          <a:prstGeom prst="rect">
            <a:avLst/>
          </a:prstGeom>
          <a:noFill/>
          <a:ln>
            <a:noFill/>
          </a:ln>
        </p:spPr>
      </p:pic>
      <p:pic>
        <p:nvPicPr>
          <p:cNvPr id="491" name="Google Shape;491;p24"/>
          <p:cNvPicPr preferRelativeResize="0"/>
          <p:nvPr/>
        </p:nvPicPr>
        <p:blipFill rotWithShape="1">
          <a:blip r:embed="rId10">
            <a:alphaModFix/>
          </a:blip>
          <a:srcRect b="0" l="0" r="0" t="0"/>
          <a:stretch/>
        </p:blipFill>
        <p:spPr>
          <a:xfrm>
            <a:off x="5827402" y="4110960"/>
            <a:ext cx="528116" cy="609600"/>
          </a:xfrm>
          <a:prstGeom prst="rect">
            <a:avLst/>
          </a:prstGeom>
          <a:noFill/>
          <a:ln>
            <a:noFill/>
          </a:ln>
        </p:spPr>
      </p:pic>
      <p:pic>
        <p:nvPicPr>
          <p:cNvPr descr="C:\Users\Usuario\Desktop\foto.jpg" id="492" name="Google Shape;492;p24"/>
          <p:cNvPicPr preferRelativeResize="0"/>
          <p:nvPr/>
        </p:nvPicPr>
        <p:blipFill rotWithShape="1">
          <a:blip r:embed="rId11">
            <a:alphaModFix/>
          </a:blip>
          <a:srcRect b="46347" l="14427" r="17685" t="17566"/>
          <a:stretch/>
        </p:blipFill>
        <p:spPr>
          <a:xfrm>
            <a:off x="4494171" y="4993667"/>
            <a:ext cx="625937" cy="594884"/>
          </a:xfrm>
          <a:prstGeom prst="rect">
            <a:avLst/>
          </a:prstGeom>
          <a:noFill/>
          <a:ln>
            <a:noFill/>
          </a:ln>
        </p:spPr>
      </p:pic>
      <p:graphicFrame>
        <p:nvGraphicFramePr>
          <p:cNvPr id="493" name="Google Shape;493;p24"/>
          <p:cNvGraphicFramePr/>
          <p:nvPr/>
        </p:nvGraphicFramePr>
        <p:xfrm>
          <a:off x="6381153" y="4965865"/>
          <a:ext cx="591880" cy="594884"/>
        </p:xfrm>
        <a:graphic>
          <a:graphicData uri="http://schemas.openxmlformats.org/presentationml/2006/ole">
            <mc:AlternateContent>
              <mc:Choice Requires="v">
                <p:oleObj r:id="rId12" imgH="594884" imgW="591880" progId="Paint.Picture" spid="_x0000_s1">
                  <p:embed/>
                </p:oleObj>
              </mc:Choice>
              <mc:Fallback>
                <p:oleObj r:id="rId13" imgH="594884" imgW="591880" progId="Paint.Picture">
                  <p:embed/>
                  <p:pic>
                    <p:nvPicPr>
                      <p:cNvPr id="493" name="Google Shape;493;p24"/>
                      <p:cNvPicPr preferRelativeResize="0"/>
                      <p:nvPr/>
                    </p:nvPicPr>
                    <p:blipFill rotWithShape="1">
                      <a:blip r:embed="rId14">
                        <a:alphaModFix/>
                      </a:blip>
                      <a:srcRect b="0" l="0" r="0" t="0"/>
                      <a:stretch/>
                    </p:blipFill>
                    <p:spPr>
                      <a:xfrm>
                        <a:off x="6381153" y="4965865"/>
                        <a:ext cx="591880" cy="594884"/>
                      </a:xfrm>
                      <a:prstGeom prst="rect">
                        <a:avLst/>
                      </a:prstGeom>
                      <a:noFill/>
                      <a:ln>
                        <a:noFill/>
                      </a:ln>
                    </p:spPr>
                  </p:pic>
                </p:oleObj>
              </mc:Fallback>
            </mc:AlternateContent>
          </a:graphicData>
        </a:graphic>
      </p:graphicFrame>
      <p:cxnSp>
        <p:nvCxnSpPr>
          <p:cNvPr id="494" name="Google Shape;494;p24"/>
          <p:cNvCxnSpPr/>
          <p:nvPr/>
        </p:nvCxnSpPr>
        <p:spPr>
          <a:xfrm>
            <a:off x="4119306" y="4949160"/>
            <a:ext cx="3881695" cy="0"/>
          </a:xfrm>
          <a:prstGeom prst="straightConnector1">
            <a:avLst/>
          </a:prstGeom>
          <a:noFill/>
          <a:ln cap="flat" cmpd="sng" w="19050">
            <a:solidFill>
              <a:schemeClr val="accent1"/>
            </a:solidFill>
            <a:prstDash val="solid"/>
            <a:miter lim="800000"/>
            <a:headEnd len="sm" w="sm" type="none"/>
            <a:tailEnd len="sm" w="sm" type="none"/>
          </a:ln>
        </p:spPr>
      </p:cxnSp>
      <p:cxnSp>
        <p:nvCxnSpPr>
          <p:cNvPr id="495" name="Google Shape;495;p24"/>
          <p:cNvCxnSpPr/>
          <p:nvPr/>
        </p:nvCxnSpPr>
        <p:spPr>
          <a:xfrm>
            <a:off x="4600007" y="4110960"/>
            <a:ext cx="2906545" cy="0"/>
          </a:xfrm>
          <a:prstGeom prst="straightConnector1">
            <a:avLst/>
          </a:prstGeom>
          <a:noFill/>
          <a:ln cap="flat" cmpd="sng" w="19050">
            <a:solidFill>
              <a:schemeClr val="accent1"/>
            </a:solidFill>
            <a:prstDash val="solid"/>
            <a:miter lim="800000"/>
            <a:headEnd len="sm" w="sm" type="none"/>
            <a:tailEnd len="sm" w="sm" type="none"/>
          </a:ln>
        </p:spPr>
      </p:cxnSp>
      <p:cxnSp>
        <p:nvCxnSpPr>
          <p:cNvPr id="496" name="Google Shape;496;p24"/>
          <p:cNvCxnSpPr/>
          <p:nvPr/>
        </p:nvCxnSpPr>
        <p:spPr>
          <a:xfrm>
            <a:off x="5055882" y="3118439"/>
            <a:ext cx="2030718" cy="0"/>
          </a:xfrm>
          <a:prstGeom prst="straightConnector1">
            <a:avLst/>
          </a:prstGeom>
          <a:noFill/>
          <a:ln cap="flat" cmpd="sng" w="19050">
            <a:solidFill>
              <a:schemeClr val="accent1"/>
            </a:solidFill>
            <a:prstDash val="solid"/>
            <a:miter lim="800000"/>
            <a:headEnd len="sm" w="sm" type="none"/>
            <a:tailEnd len="sm" w="sm" type="none"/>
          </a:ln>
        </p:spPr>
      </p:cxnSp>
      <p:sp>
        <p:nvSpPr>
          <p:cNvPr id="497" name="Google Shape;497;p24"/>
          <p:cNvSpPr txBox="1"/>
          <p:nvPr/>
        </p:nvSpPr>
        <p:spPr>
          <a:xfrm>
            <a:off x="5447504" y="2815561"/>
            <a:ext cx="136287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595959"/>
                </a:solidFill>
                <a:latin typeface="Calibri"/>
                <a:ea typeface="Calibri"/>
                <a:cs typeface="Calibri"/>
                <a:sym typeface="Calibri"/>
              </a:rPr>
              <a:t>DIRECCIÓN</a:t>
            </a:r>
            <a:endParaRPr b="1" sz="1200">
              <a:solidFill>
                <a:srgbClr val="595959"/>
              </a:solidFill>
              <a:latin typeface="Calibri"/>
              <a:ea typeface="Calibri"/>
              <a:cs typeface="Calibri"/>
              <a:sym typeface="Calibri"/>
            </a:endParaRPr>
          </a:p>
        </p:txBody>
      </p:sp>
      <p:sp>
        <p:nvSpPr>
          <p:cNvPr id="498" name="Google Shape;498;p24"/>
          <p:cNvSpPr txBox="1"/>
          <p:nvPr/>
        </p:nvSpPr>
        <p:spPr>
          <a:xfrm>
            <a:off x="4616794" y="3768061"/>
            <a:ext cx="277460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595959"/>
                </a:solidFill>
                <a:latin typeface="Calibri"/>
                <a:ea typeface="Calibri"/>
                <a:cs typeface="Calibri"/>
                <a:sym typeface="Calibri"/>
              </a:rPr>
              <a:t>4 DOCENTES + 1 INVESTIGADOR</a:t>
            </a:r>
            <a:endParaRPr b="1" sz="1200">
              <a:solidFill>
                <a:srgbClr val="595959"/>
              </a:solidFill>
              <a:latin typeface="Calibri"/>
              <a:ea typeface="Calibri"/>
              <a:cs typeface="Calibri"/>
              <a:sym typeface="Calibri"/>
            </a:endParaRPr>
          </a:p>
        </p:txBody>
      </p:sp>
      <p:sp>
        <p:nvSpPr>
          <p:cNvPr id="499" name="Google Shape;499;p24"/>
          <p:cNvSpPr txBox="1"/>
          <p:nvPr/>
        </p:nvSpPr>
        <p:spPr>
          <a:xfrm>
            <a:off x="4724400" y="4644361"/>
            <a:ext cx="277460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595959"/>
                </a:solidFill>
                <a:latin typeface="Calibri"/>
                <a:ea typeface="Calibri"/>
                <a:cs typeface="Calibri"/>
                <a:sym typeface="Calibri"/>
              </a:rPr>
              <a:t>1 ESTUDIANTE DE DOCTORADO</a:t>
            </a:r>
            <a:endParaRPr b="1" sz="1200">
              <a:solidFill>
                <a:srgbClr val="595959"/>
              </a:solidFill>
              <a:latin typeface="Calibri"/>
              <a:ea typeface="Calibri"/>
              <a:cs typeface="Calibri"/>
              <a:sym typeface="Calibri"/>
            </a:endParaRPr>
          </a:p>
        </p:txBody>
      </p:sp>
      <p:sp>
        <p:nvSpPr>
          <p:cNvPr id="500" name="Google Shape;500;p24"/>
          <p:cNvSpPr txBox="1"/>
          <p:nvPr/>
        </p:nvSpPr>
        <p:spPr>
          <a:xfrm>
            <a:off x="3771900" y="5588021"/>
            <a:ext cx="457192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595959"/>
                </a:solidFill>
                <a:latin typeface="Calibri"/>
                <a:ea typeface="Calibri"/>
                <a:cs typeface="Calibri"/>
                <a:sym typeface="Calibri"/>
              </a:rPr>
              <a:t>3 ESTUDIANTES DE MAESTRÍA + 1 PERSONAL DE APOYO</a:t>
            </a:r>
            <a:endParaRPr b="1" sz="1200">
              <a:solidFill>
                <a:srgbClr val="595959"/>
              </a:solidFill>
              <a:latin typeface="Calibri"/>
              <a:ea typeface="Calibri"/>
              <a:cs typeface="Calibri"/>
              <a:sym typeface="Calibri"/>
            </a:endParaRPr>
          </a:p>
        </p:txBody>
      </p:sp>
      <p:sp>
        <p:nvSpPr>
          <p:cNvPr id="501" name="Google Shape;501;p24"/>
          <p:cNvSpPr txBox="1"/>
          <p:nvPr/>
        </p:nvSpPr>
        <p:spPr>
          <a:xfrm>
            <a:off x="4915706" y="6033771"/>
            <a:ext cx="3566856" cy="3231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rgbClr val="595959"/>
                </a:solidFill>
                <a:latin typeface="Calibri"/>
                <a:ea typeface="Calibri"/>
                <a:cs typeface="Calibri"/>
                <a:sym typeface="Calibri"/>
              </a:rPr>
              <a:t>20 ESTUDIANTES DE PREGRADO (14 tesis)</a:t>
            </a:r>
            <a:endParaRPr b="1" sz="1500">
              <a:solidFill>
                <a:srgbClr val="595959"/>
              </a:solidFill>
              <a:latin typeface="Calibri"/>
              <a:ea typeface="Calibri"/>
              <a:cs typeface="Calibri"/>
              <a:sym typeface="Calibri"/>
            </a:endParaRPr>
          </a:p>
        </p:txBody>
      </p:sp>
      <p:grpSp>
        <p:nvGrpSpPr>
          <p:cNvPr id="502" name="Google Shape;502;p24"/>
          <p:cNvGrpSpPr/>
          <p:nvPr/>
        </p:nvGrpSpPr>
        <p:grpSpPr>
          <a:xfrm>
            <a:off x="8155565" y="2006123"/>
            <a:ext cx="1771650" cy="1614189"/>
            <a:chOff x="6694397" y="1310482"/>
            <a:chExt cx="1771650" cy="1614189"/>
          </a:xfrm>
        </p:grpSpPr>
        <p:sp>
          <p:nvSpPr>
            <p:cNvPr id="503" name="Google Shape;503;p24"/>
            <p:cNvSpPr/>
            <p:nvPr/>
          </p:nvSpPr>
          <p:spPr>
            <a:xfrm>
              <a:off x="6781800" y="1310482"/>
              <a:ext cx="1524000" cy="1219200"/>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504" name="Google Shape;504;p24"/>
            <p:cNvPicPr preferRelativeResize="0"/>
            <p:nvPr/>
          </p:nvPicPr>
          <p:blipFill rotWithShape="1">
            <a:blip r:embed="rId15">
              <a:alphaModFix/>
            </a:blip>
            <a:srcRect b="0" l="0" r="0" t="0"/>
            <a:stretch/>
          </p:blipFill>
          <p:spPr>
            <a:xfrm>
              <a:off x="7698186" y="1517739"/>
              <a:ext cx="348557" cy="460060"/>
            </a:xfrm>
            <a:prstGeom prst="rect">
              <a:avLst/>
            </a:prstGeom>
            <a:noFill/>
            <a:ln>
              <a:noFill/>
            </a:ln>
          </p:spPr>
        </p:pic>
        <p:pic>
          <p:nvPicPr>
            <p:cNvPr descr="photo" id="505" name="Google Shape;505;p24"/>
            <p:cNvPicPr preferRelativeResize="0"/>
            <p:nvPr/>
          </p:nvPicPr>
          <p:blipFill rotWithShape="1">
            <a:blip r:embed="rId16">
              <a:alphaModFix/>
            </a:blip>
            <a:srcRect b="0" l="0" r="0" t="0"/>
            <a:stretch/>
          </p:blipFill>
          <p:spPr>
            <a:xfrm>
              <a:off x="7025115" y="1479965"/>
              <a:ext cx="366285" cy="471311"/>
            </a:xfrm>
            <a:prstGeom prst="rect">
              <a:avLst/>
            </a:prstGeom>
            <a:noFill/>
            <a:ln>
              <a:noFill/>
            </a:ln>
          </p:spPr>
        </p:pic>
        <p:pic>
          <p:nvPicPr>
            <p:cNvPr id="506" name="Google Shape;506;p24"/>
            <p:cNvPicPr preferRelativeResize="0"/>
            <p:nvPr/>
          </p:nvPicPr>
          <p:blipFill rotWithShape="1">
            <a:blip r:embed="rId17">
              <a:alphaModFix/>
            </a:blip>
            <a:srcRect b="0" l="0" r="0" t="0"/>
            <a:stretch/>
          </p:blipFill>
          <p:spPr>
            <a:xfrm>
              <a:off x="6875301" y="2103182"/>
              <a:ext cx="636968" cy="224213"/>
            </a:xfrm>
            <a:prstGeom prst="rect">
              <a:avLst/>
            </a:prstGeom>
            <a:noFill/>
            <a:ln>
              <a:noFill/>
            </a:ln>
          </p:spPr>
        </p:pic>
        <p:pic>
          <p:nvPicPr>
            <p:cNvPr id="507" name="Google Shape;507;p24"/>
            <p:cNvPicPr preferRelativeResize="0"/>
            <p:nvPr/>
          </p:nvPicPr>
          <p:blipFill rotWithShape="1">
            <a:blip r:embed="rId18">
              <a:alphaModFix/>
            </a:blip>
            <a:srcRect b="0" l="0" r="0" t="0"/>
            <a:stretch/>
          </p:blipFill>
          <p:spPr>
            <a:xfrm>
              <a:off x="7641635" y="1970915"/>
              <a:ext cx="456293" cy="456293"/>
            </a:xfrm>
            <a:prstGeom prst="rect">
              <a:avLst/>
            </a:prstGeom>
            <a:noFill/>
            <a:ln>
              <a:noFill/>
            </a:ln>
          </p:spPr>
        </p:pic>
        <p:sp>
          <p:nvSpPr>
            <p:cNvPr id="508" name="Google Shape;508;p24"/>
            <p:cNvSpPr txBox="1"/>
            <p:nvPr/>
          </p:nvSpPr>
          <p:spPr>
            <a:xfrm>
              <a:off x="6694397" y="2549312"/>
              <a:ext cx="1771650" cy="375359"/>
            </a:xfrm>
            <a:prstGeom prst="rect">
              <a:avLst/>
            </a:prstGeom>
            <a:noFill/>
            <a:ln>
              <a:noFill/>
            </a:ln>
          </p:spPr>
          <p:txBody>
            <a:bodyPr anchorCtr="0" anchor="t" bIns="45700" lIns="91425" spcFirstLastPara="1" rIns="91425" wrap="square" tIns="45700">
              <a:spAutoFit/>
            </a:bodyPr>
            <a:lstStyle/>
            <a:p>
              <a:pPr indent="0" lvl="0" marL="0" marR="0" rtl="0" algn="ctr">
                <a:lnSpc>
                  <a:spcPct val="75000"/>
                </a:lnSpc>
                <a:spcBef>
                  <a:spcPts val="0"/>
                </a:spcBef>
                <a:spcAft>
                  <a:spcPts val="0"/>
                </a:spcAft>
                <a:buNone/>
              </a:pPr>
              <a:r>
                <a:rPr b="1" lang="en-US" sz="1200">
                  <a:solidFill>
                    <a:srgbClr val="595959"/>
                  </a:solidFill>
                  <a:latin typeface="Calibri"/>
                  <a:ea typeface="Calibri"/>
                  <a:cs typeface="Calibri"/>
                  <a:sym typeface="Calibri"/>
                </a:rPr>
                <a:t>INVESTIGADORAS ASOCIADAS</a:t>
              </a:r>
              <a:endParaRPr b="1" sz="1200">
                <a:solidFill>
                  <a:srgbClr val="595959"/>
                </a:solidFill>
                <a:latin typeface="Calibri"/>
                <a:ea typeface="Calibri"/>
                <a:cs typeface="Calibri"/>
                <a:sym typeface="Calibri"/>
              </a:endParaRPr>
            </a:p>
          </p:txBody>
        </p:sp>
      </p:grpSp>
      <p:pic>
        <p:nvPicPr>
          <p:cNvPr descr="C:\Users\Ali\Downloads\Captura de pantalla 2017-11-01 a la(s) 15.42.12.png" id="509" name="Google Shape;509;p24"/>
          <p:cNvPicPr preferRelativeResize="0"/>
          <p:nvPr/>
        </p:nvPicPr>
        <p:blipFill rotWithShape="1">
          <a:blip r:embed="rId19">
            <a:alphaModFix/>
          </a:blip>
          <a:srcRect b="12720" l="0" r="0" t="0"/>
          <a:stretch/>
        </p:blipFill>
        <p:spPr>
          <a:xfrm>
            <a:off x="6410978" y="3208558"/>
            <a:ext cx="473075" cy="583540"/>
          </a:xfrm>
          <a:prstGeom prst="rect">
            <a:avLst/>
          </a:prstGeom>
          <a:noFill/>
          <a:ln>
            <a:noFill/>
          </a:ln>
        </p:spPr>
      </p:pic>
      <p:grpSp>
        <p:nvGrpSpPr>
          <p:cNvPr id="510" name="Google Shape;510;p24"/>
          <p:cNvGrpSpPr/>
          <p:nvPr/>
        </p:nvGrpSpPr>
        <p:grpSpPr>
          <a:xfrm>
            <a:off x="6703463" y="1647660"/>
            <a:ext cx="3404816" cy="5035014"/>
            <a:chOff x="5204913" y="1408921"/>
            <a:chExt cx="3404816" cy="5035014"/>
          </a:xfrm>
        </p:grpSpPr>
        <p:sp>
          <p:nvSpPr>
            <p:cNvPr id="511" name="Google Shape;511;p24"/>
            <p:cNvSpPr/>
            <p:nvPr/>
          </p:nvSpPr>
          <p:spPr>
            <a:xfrm rot="-1921816">
              <a:off x="6660318" y="1111383"/>
              <a:ext cx="494005" cy="5630089"/>
            </a:xfrm>
            <a:prstGeom prst="upDownArrow">
              <a:avLst>
                <a:gd fmla="val 50000" name="adj1"/>
                <a:gd fmla="val 50000" name="adj2"/>
              </a:avLst>
            </a:prstGeom>
            <a:gradFill>
              <a:gsLst>
                <a:gs pos="0">
                  <a:srgbClr val="B0CAE9"/>
                </a:gs>
                <a:gs pos="50000">
                  <a:srgbClr val="A1C1E4"/>
                </a:gs>
                <a:gs pos="100000">
                  <a:srgbClr val="90B8E4"/>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24"/>
            <p:cNvSpPr txBox="1"/>
            <p:nvPr/>
          </p:nvSpPr>
          <p:spPr>
            <a:xfrm rot="3513533">
              <a:off x="4922146" y="3898429"/>
              <a:ext cx="41276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Investigación   –   Postgrado   –   Pregrado </a:t>
              </a:r>
              <a:endParaRPr sz="1800">
                <a:solidFill>
                  <a:schemeClr val="dk1"/>
                </a:solidFill>
                <a:latin typeface="Calibri"/>
                <a:ea typeface="Calibri"/>
                <a:cs typeface="Calibri"/>
                <a:sym typeface="Calibri"/>
              </a:endParaRPr>
            </a:p>
          </p:txBody>
        </p:sp>
      </p:grpSp>
      <p:pic>
        <p:nvPicPr>
          <p:cNvPr descr="Imagen relacionada" id="513" name="Google Shape;513;p24"/>
          <p:cNvPicPr preferRelativeResize="0"/>
          <p:nvPr/>
        </p:nvPicPr>
        <p:blipFill rotWithShape="1">
          <a:blip r:embed="rId20">
            <a:alphaModFix/>
          </a:blip>
          <a:srcRect b="0" l="0" r="0" t="0"/>
          <a:stretch/>
        </p:blipFill>
        <p:spPr>
          <a:xfrm>
            <a:off x="3867253" y="5851148"/>
            <a:ext cx="919242" cy="919242"/>
          </a:xfrm>
          <a:prstGeom prst="rect">
            <a:avLst/>
          </a:prstGeom>
          <a:noFill/>
          <a:ln>
            <a:noFill/>
          </a:ln>
        </p:spPr>
      </p:pic>
      <p:pic>
        <p:nvPicPr>
          <p:cNvPr descr="La imagen puede contener: 1 persona, sentado, Ã¡rbol, planta, exterior y naturaleza" id="514" name="Google Shape;514;p24"/>
          <p:cNvPicPr preferRelativeResize="0"/>
          <p:nvPr/>
        </p:nvPicPr>
        <p:blipFill rotWithShape="1">
          <a:blip r:embed="rId21">
            <a:alphaModFix/>
          </a:blip>
          <a:srcRect b="21092" l="64887" r="6987" t="33907"/>
          <a:stretch/>
        </p:blipFill>
        <p:spPr>
          <a:xfrm>
            <a:off x="5294668" y="4976470"/>
            <a:ext cx="521102" cy="625322"/>
          </a:xfrm>
          <a:prstGeom prst="rect">
            <a:avLst/>
          </a:prstGeom>
          <a:noFill/>
          <a:ln>
            <a:noFill/>
          </a:ln>
        </p:spPr>
      </p:pic>
      <p:pic>
        <p:nvPicPr>
          <p:cNvPr id="515" name="Google Shape;515;p24"/>
          <p:cNvPicPr preferRelativeResize="0"/>
          <p:nvPr/>
        </p:nvPicPr>
        <p:blipFill rotWithShape="1">
          <a:blip r:embed="rId22">
            <a:alphaModFix/>
          </a:blip>
          <a:srcRect b="0" l="0" r="0" t="0"/>
          <a:stretch/>
        </p:blipFill>
        <p:spPr>
          <a:xfrm>
            <a:off x="4759089" y="3283151"/>
            <a:ext cx="464914" cy="5297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520" name="Shape 520"/>
        <p:cNvGrpSpPr/>
        <p:nvPr/>
      </p:nvGrpSpPr>
      <p:grpSpPr>
        <a:xfrm>
          <a:off x="0" y="0"/>
          <a:ext cx="0" cy="0"/>
          <a:chOff x="0" y="0"/>
          <a:chExt cx="0" cy="0"/>
        </a:xfrm>
      </p:grpSpPr>
      <p:sp>
        <p:nvSpPr>
          <p:cNvPr id="521" name="Google Shape;521;p25"/>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Proyectos relacionados</a:t>
            </a:r>
            <a:endParaRPr sz="3600">
              <a:latin typeface="Arial"/>
              <a:ea typeface="Arial"/>
              <a:cs typeface="Arial"/>
              <a:sym typeface="Arial"/>
            </a:endParaRPr>
          </a:p>
        </p:txBody>
      </p:sp>
      <p:sp>
        <p:nvSpPr>
          <p:cNvPr id="522" name="Google Shape;522;p25"/>
          <p:cNvSpPr/>
          <p:nvPr/>
        </p:nvSpPr>
        <p:spPr>
          <a:xfrm>
            <a:off x="3320715" y="1366291"/>
            <a:ext cx="5614737" cy="1438860"/>
          </a:xfrm>
          <a:prstGeom prst="roundRect">
            <a:avLst>
              <a:gd fmla="val 16667" name="adj"/>
            </a:avLst>
          </a:prstGeom>
          <a:solidFill>
            <a:srgbClr val="F2F2F2"/>
          </a:solid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23" name="Google Shape;523;p25"/>
          <p:cNvPicPr preferRelativeResize="0"/>
          <p:nvPr/>
        </p:nvPicPr>
        <p:blipFill rotWithShape="1">
          <a:blip r:embed="rId3">
            <a:alphaModFix/>
          </a:blip>
          <a:srcRect b="0" l="0" r="0" t="0"/>
          <a:stretch/>
        </p:blipFill>
        <p:spPr>
          <a:xfrm>
            <a:off x="3976486" y="1437654"/>
            <a:ext cx="4239028" cy="1296134"/>
          </a:xfrm>
          <a:prstGeom prst="rect">
            <a:avLst/>
          </a:prstGeom>
          <a:noFill/>
          <a:ln>
            <a:noFill/>
          </a:ln>
        </p:spPr>
      </p:pic>
      <p:sp>
        <p:nvSpPr>
          <p:cNvPr id="524" name="Google Shape;524;p25"/>
          <p:cNvSpPr/>
          <p:nvPr/>
        </p:nvSpPr>
        <p:spPr>
          <a:xfrm rot="-5400000">
            <a:off x="5958008" y="-2678505"/>
            <a:ext cx="404328" cy="11421981"/>
          </a:xfrm>
          <a:prstGeom prst="rightBrace">
            <a:avLst>
              <a:gd fmla="val 35883" name="adj1"/>
              <a:gd fmla="val 49390" name="adj2"/>
            </a:avLst>
          </a:prstGeom>
          <a:noFill/>
          <a:ln cap="flat" cmpd="sng" w="38100">
            <a:solidFill>
              <a:srgbClr val="1982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525" name="Google Shape;525;p25"/>
          <p:cNvGrpSpPr/>
          <p:nvPr/>
        </p:nvGrpSpPr>
        <p:grpSpPr>
          <a:xfrm>
            <a:off x="726032" y="3506580"/>
            <a:ext cx="10996608" cy="2819186"/>
            <a:chOff x="4137" y="271930"/>
            <a:chExt cx="10996608" cy="2819186"/>
          </a:xfrm>
        </p:grpSpPr>
        <p:sp>
          <p:nvSpPr>
            <p:cNvPr id="526" name="Google Shape;526;p25"/>
            <p:cNvSpPr/>
            <p:nvPr/>
          </p:nvSpPr>
          <p:spPr>
            <a:xfrm>
              <a:off x="4137" y="271930"/>
              <a:ext cx="2487920" cy="799359"/>
            </a:xfrm>
            <a:prstGeom prst="rect">
              <a:avLst/>
            </a:prstGeom>
            <a:gradFill>
              <a:gsLst>
                <a:gs pos="0">
                  <a:srgbClr val="5E81C9"/>
                </a:gs>
                <a:gs pos="50000">
                  <a:srgbClr val="3B70C9"/>
                </a:gs>
                <a:gs pos="100000">
                  <a:srgbClr val="2E60B8"/>
                </a:gs>
              </a:gsLst>
              <a:lin ang="5400000" scaled="0"/>
            </a:gradFill>
            <a:ln cap="flat" cmpd="sng" w="9525">
              <a:solidFill>
                <a:srgbClr val="4372C3"/>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5"/>
            <p:cNvSpPr txBox="1"/>
            <p:nvPr/>
          </p:nvSpPr>
          <p:spPr>
            <a:xfrm>
              <a:off x="4137" y="271930"/>
              <a:ext cx="2487920" cy="799359"/>
            </a:xfrm>
            <a:prstGeom prst="rect">
              <a:avLst/>
            </a:prstGeom>
            <a:noFill/>
            <a:ln>
              <a:noFill/>
            </a:ln>
          </p:spPr>
          <p:txBody>
            <a:bodyPr anchorCtr="0" anchor="ctr" bIns="52825" lIns="92450" spcFirstLastPara="1" rIns="92450" wrap="square" tIns="52825">
              <a:noAutofit/>
            </a:bodyPr>
            <a:lstStyle/>
            <a:p>
              <a:pPr indent="0" lvl="0" marL="0" marR="0" rtl="0" algn="ctr">
                <a:lnSpc>
                  <a:spcPct val="90000"/>
                </a:lnSpc>
                <a:spcBef>
                  <a:spcPts val="0"/>
                </a:spcBef>
                <a:spcAft>
                  <a:spcPts val="0"/>
                </a:spcAft>
                <a:buClr>
                  <a:schemeClr val="lt1"/>
                </a:buClr>
                <a:buSzPts val="1300"/>
                <a:buFont typeface="Arial"/>
                <a:buNone/>
              </a:pPr>
              <a:r>
                <a:rPr b="1" lang="en-US" sz="1300">
                  <a:solidFill>
                    <a:schemeClr val="lt1"/>
                  </a:solidFill>
                  <a:latin typeface="Arial"/>
                  <a:ea typeface="Arial"/>
                  <a:cs typeface="Arial"/>
                  <a:sym typeface="Arial"/>
                </a:rPr>
                <a:t>Incorporating Sustainability concepts to management models of textile MSMEs</a:t>
              </a:r>
              <a:endParaRPr b="1" sz="1300">
                <a:solidFill>
                  <a:schemeClr val="lt1"/>
                </a:solidFill>
                <a:latin typeface="Arial"/>
                <a:ea typeface="Arial"/>
                <a:cs typeface="Arial"/>
                <a:sym typeface="Arial"/>
              </a:endParaRPr>
            </a:p>
          </p:txBody>
        </p:sp>
        <p:sp>
          <p:nvSpPr>
            <p:cNvPr id="528" name="Google Shape;528;p25"/>
            <p:cNvSpPr/>
            <p:nvPr/>
          </p:nvSpPr>
          <p:spPr>
            <a:xfrm>
              <a:off x="4137" y="1071290"/>
              <a:ext cx="2487920" cy="2019826"/>
            </a:xfrm>
            <a:prstGeom prst="rect">
              <a:avLst/>
            </a:prstGeom>
            <a:solidFill>
              <a:srgbClr val="CCD3EA">
                <a:alpha val="89803"/>
              </a:srgbClr>
            </a:solidFill>
            <a:ln cap="flat" cmpd="sng" w="9525">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5"/>
            <p:cNvSpPr txBox="1"/>
            <p:nvPr/>
          </p:nvSpPr>
          <p:spPr>
            <a:xfrm>
              <a:off x="4137" y="1071290"/>
              <a:ext cx="2487920" cy="2019826"/>
            </a:xfrm>
            <a:prstGeom prst="rect">
              <a:avLst/>
            </a:prstGeom>
            <a:noFill/>
            <a:ln>
              <a:noFill/>
            </a:ln>
          </p:spPr>
          <p:txBody>
            <a:bodyPr anchorCtr="0" anchor="t" bIns="104000" lIns="69325" spcFirstLastPara="1" rIns="92450" wrap="square" tIns="69325">
              <a:noAutofit/>
            </a:bodyPr>
            <a:lstStyle/>
            <a:p>
              <a:pPr indent="-114300" lvl="1" marL="114300" marR="0" rtl="0" algn="l">
                <a:lnSpc>
                  <a:spcPct val="90000"/>
                </a:lnSpc>
                <a:spcBef>
                  <a:spcPts val="0"/>
                </a:spcBef>
                <a:spcAft>
                  <a:spcPts val="0"/>
                </a:spcAft>
                <a:buClr>
                  <a:schemeClr val="dk1"/>
                </a:buClr>
                <a:buSzPts val="1300"/>
                <a:buFont typeface="Arial"/>
                <a:buChar char="•"/>
              </a:pPr>
              <a:r>
                <a:rPr b="0" i="0" lang="en-US" sz="1300" u="none" cap="none" strike="noStrike">
                  <a:solidFill>
                    <a:schemeClr val="dk1"/>
                  </a:solidFill>
                  <a:latin typeface="Arial"/>
                  <a:ea typeface="Arial"/>
                  <a:cs typeface="Arial"/>
                  <a:sym typeface="Arial"/>
                </a:rPr>
                <a:t>Proyecto VLIRUOS</a:t>
              </a:r>
              <a:endParaRPr/>
            </a:p>
            <a:p>
              <a:pPr indent="-114300" lvl="1" marL="114300" marR="0" rtl="0" algn="l">
                <a:lnSpc>
                  <a:spcPct val="90000"/>
                </a:lnSpc>
                <a:spcBef>
                  <a:spcPts val="195"/>
                </a:spcBef>
                <a:spcAft>
                  <a:spcPts val="0"/>
                </a:spcAft>
                <a:buClr>
                  <a:schemeClr val="dk1"/>
                </a:buClr>
                <a:buSzPts val="1300"/>
                <a:buFont typeface="Arial"/>
                <a:buChar char="•"/>
              </a:pPr>
              <a:r>
                <a:rPr b="1" i="0" lang="en-US" sz="1300" u="none" cap="none" strike="noStrike">
                  <a:solidFill>
                    <a:schemeClr val="dk1"/>
                  </a:solidFill>
                  <a:latin typeface="Arial"/>
                  <a:ea typeface="Arial"/>
                  <a:cs typeface="Arial"/>
                  <a:sym typeface="Arial"/>
                </a:rPr>
                <a:t>Directora:</a:t>
              </a:r>
              <a:r>
                <a:rPr b="0" i="0" lang="en-US" sz="1300" u="none" cap="none" strike="noStrike">
                  <a:solidFill>
                    <a:schemeClr val="dk1"/>
                  </a:solidFill>
                  <a:latin typeface="Arial"/>
                  <a:ea typeface="Arial"/>
                  <a:cs typeface="Arial"/>
                  <a:sym typeface="Arial"/>
                </a:rPr>
                <a:t> Ing. Lorena Sigüenza, PhD.</a:t>
              </a:r>
              <a:endParaRPr b="0" i="0" sz="1300" u="none" cap="none" strike="noStrike">
                <a:solidFill>
                  <a:schemeClr val="dk1"/>
                </a:solidFill>
                <a:latin typeface="Arial"/>
                <a:ea typeface="Arial"/>
                <a:cs typeface="Arial"/>
                <a:sym typeface="Arial"/>
              </a:endParaRPr>
            </a:p>
            <a:p>
              <a:pPr indent="-114300" lvl="1" marL="114300" marR="0" rtl="0" algn="l">
                <a:lnSpc>
                  <a:spcPct val="90000"/>
                </a:lnSpc>
                <a:spcBef>
                  <a:spcPts val="195"/>
                </a:spcBef>
                <a:spcAft>
                  <a:spcPts val="0"/>
                </a:spcAft>
                <a:buClr>
                  <a:schemeClr val="dk1"/>
                </a:buClr>
                <a:buSzPts val="1300"/>
                <a:buFont typeface="Arial"/>
                <a:buChar char="•"/>
              </a:pPr>
              <a:r>
                <a:rPr b="1" i="0" lang="en-US" sz="1300" u="none" cap="none" strike="noStrike">
                  <a:solidFill>
                    <a:schemeClr val="dk1"/>
                  </a:solidFill>
                  <a:latin typeface="Arial"/>
                  <a:ea typeface="Arial"/>
                  <a:cs typeface="Arial"/>
                  <a:sym typeface="Arial"/>
                </a:rPr>
                <a:t>Instituciones participantes:</a:t>
              </a:r>
              <a:r>
                <a:rPr b="0" i="0" lang="en-US" sz="1300" u="none" cap="none" strike="noStrike">
                  <a:solidFill>
                    <a:schemeClr val="dk1"/>
                  </a:solidFill>
                  <a:latin typeface="Arial"/>
                  <a:ea typeface="Arial"/>
                  <a:cs typeface="Arial"/>
                  <a:sym typeface="Arial"/>
                </a:rPr>
                <a:t> Universidad de Cuenca, UTA y KU Leuven</a:t>
              </a:r>
              <a:endParaRPr b="0" i="0" sz="1300" u="none" cap="none" strike="noStrike">
                <a:solidFill>
                  <a:schemeClr val="dk1"/>
                </a:solidFill>
                <a:latin typeface="Arial"/>
                <a:ea typeface="Arial"/>
                <a:cs typeface="Arial"/>
                <a:sym typeface="Arial"/>
              </a:endParaRPr>
            </a:p>
            <a:p>
              <a:pPr indent="-114300" lvl="1" marL="114300" marR="0" rtl="0" algn="l">
                <a:lnSpc>
                  <a:spcPct val="90000"/>
                </a:lnSpc>
                <a:spcBef>
                  <a:spcPts val="195"/>
                </a:spcBef>
                <a:spcAft>
                  <a:spcPts val="0"/>
                </a:spcAft>
                <a:buClr>
                  <a:schemeClr val="dk1"/>
                </a:buClr>
                <a:buSzPts val="1300"/>
                <a:buFont typeface="Arial"/>
                <a:buChar char="•"/>
              </a:pPr>
              <a:r>
                <a:rPr b="0" i="0" lang="en-US" sz="1300" u="none" cap="none" strike="noStrike">
                  <a:solidFill>
                    <a:schemeClr val="dk1"/>
                  </a:solidFill>
                  <a:latin typeface="Arial"/>
                  <a:ea typeface="Arial"/>
                  <a:cs typeface="Arial"/>
                  <a:sym typeface="Arial"/>
                </a:rPr>
                <a:t>+ 20 docentes e investigadores participando</a:t>
              </a:r>
              <a:endParaRPr b="0" i="0" sz="1300" u="none" cap="none" strike="noStrike">
                <a:solidFill>
                  <a:schemeClr val="dk1"/>
                </a:solidFill>
                <a:latin typeface="Arial"/>
                <a:ea typeface="Arial"/>
                <a:cs typeface="Arial"/>
                <a:sym typeface="Arial"/>
              </a:endParaRPr>
            </a:p>
          </p:txBody>
        </p:sp>
        <p:sp>
          <p:nvSpPr>
            <p:cNvPr id="530" name="Google Shape;530;p25"/>
            <p:cNvSpPr/>
            <p:nvPr/>
          </p:nvSpPr>
          <p:spPr>
            <a:xfrm>
              <a:off x="2840367" y="271930"/>
              <a:ext cx="2487920" cy="799359"/>
            </a:xfrm>
            <a:prstGeom prst="rect">
              <a:avLst/>
            </a:prstGeom>
            <a:gradFill>
              <a:gsLst>
                <a:gs pos="0">
                  <a:srgbClr val="5EC3BF"/>
                </a:gs>
                <a:gs pos="50000">
                  <a:srgbClr val="3BC2BC"/>
                </a:gs>
                <a:gs pos="100000">
                  <a:srgbClr val="30B0AC"/>
                </a:gs>
              </a:gsLst>
              <a:lin ang="5400000" scaled="0"/>
            </a:gradFill>
            <a:ln cap="flat" cmpd="sng" w="9525">
              <a:solidFill>
                <a:srgbClr val="43BCB8"/>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5"/>
            <p:cNvSpPr txBox="1"/>
            <p:nvPr/>
          </p:nvSpPr>
          <p:spPr>
            <a:xfrm>
              <a:off x="2840367" y="271930"/>
              <a:ext cx="2487920" cy="799359"/>
            </a:xfrm>
            <a:prstGeom prst="rect">
              <a:avLst/>
            </a:prstGeom>
            <a:noFill/>
            <a:ln>
              <a:noFill/>
            </a:ln>
          </p:spPr>
          <p:txBody>
            <a:bodyPr anchorCtr="0" anchor="ctr" bIns="52825" lIns="92450" spcFirstLastPara="1" rIns="92450" wrap="square" tIns="52825">
              <a:noAutofit/>
            </a:bodyPr>
            <a:lstStyle/>
            <a:p>
              <a:pPr indent="0" lvl="0" marL="0" marR="0" rtl="0" algn="ctr">
                <a:lnSpc>
                  <a:spcPct val="90000"/>
                </a:lnSpc>
                <a:spcBef>
                  <a:spcPts val="0"/>
                </a:spcBef>
                <a:spcAft>
                  <a:spcPts val="0"/>
                </a:spcAft>
                <a:buClr>
                  <a:schemeClr val="lt1"/>
                </a:buClr>
                <a:buSzPts val="1300"/>
                <a:buFont typeface="Arial"/>
                <a:buNone/>
              </a:pPr>
              <a:r>
                <a:rPr b="1" lang="en-US" sz="1300">
                  <a:solidFill>
                    <a:schemeClr val="lt1"/>
                  </a:solidFill>
                  <a:latin typeface="Arial"/>
                  <a:ea typeface="Arial"/>
                  <a:cs typeface="Arial"/>
                  <a:sym typeface="Arial"/>
                </a:rPr>
                <a:t>Optimización en</a:t>
              </a:r>
              <a:r>
                <a:rPr b="1" lang="en-US" sz="1300">
                  <a:solidFill>
                    <a:schemeClr val="lt1"/>
                  </a:solidFill>
                  <a:latin typeface="Arial"/>
                  <a:ea typeface="Arial"/>
                  <a:cs typeface="Arial"/>
                  <a:sym typeface="Arial"/>
                </a:rPr>
                <a:t> </a:t>
              </a:r>
              <a:r>
                <a:rPr b="1" lang="en-US" sz="1300">
                  <a:solidFill>
                    <a:schemeClr val="lt1"/>
                  </a:solidFill>
                  <a:latin typeface="Arial"/>
                  <a:ea typeface="Arial"/>
                  <a:cs typeface="Arial"/>
                  <a:sym typeface="Arial"/>
                </a:rPr>
                <a:t>la gestión de Diseño, Inventario y Logística en el sector Retail del Azuay</a:t>
              </a:r>
              <a:endParaRPr/>
            </a:p>
          </p:txBody>
        </p:sp>
        <p:sp>
          <p:nvSpPr>
            <p:cNvPr id="532" name="Google Shape;532;p25"/>
            <p:cNvSpPr/>
            <p:nvPr/>
          </p:nvSpPr>
          <p:spPr>
            <a:xfrm>
              <a:off x="2840367" y="1071290"/>
              <a:ext cx="2487920" cy="2019826"/>
            </a:xfrm>
            <a:prstGeom prst="rect">
              <a:avLst/>
            </a:prstGeom>
            <a:solidFill>
              <a:srgbClr val="CBE4E7">
                <a:alpha val="89803"/>
              </a:srgbClr>
            </a:solidFill>
            <a:ln cap="flat" cmpd="sng" w="9525">
              <a:solidFill>
                <a:srgbClr val="CBE4E7">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5"/>
            <p:cNvSpPr txBox="1"/>
            <p:nvPr/>
          </p:nvSpPr>
          <p:spPr>
            <a:xfrm>
              <a:off x="2840367" y="1071290"/>
              <a:ext cx="2487920" cy="2019826"/>
            </a:xfrm>
            <a:prstGeom prst="rect">
              <a:avLst/>
            </a:prstGeom>
            <a:noFill/>
            <a:ln>
              <a:noFill/>
            </a:ln>
          </p:spPr>
          <p:txBody>
            <a:bodyPr anchorCtr="0" anchor="t" bIns="104000" lIns="69325" spcFirstLastPara="1" rIns="92450" wrap="square" tIns="69325">
              <a:noAutofit/>
            </a:bodyPr>
            <a:lstStyle/>
            <a:p>
              <a:pPr indent="-114300" lvl="1" marL="114300" marR="0" rtl="0" algn="l">
                <a:lnSpc>
                  <a:spcPct val="90000"/>
                </a:lnSpc>
                <a:spcBef>
                  <a:spcPts val="0"/>
                </a:spcBef>
                <a:spcAft>
                  <a:spcPts val="0"/>
                </a:spcAft>
                <a:buClr>
                  <a:schemeClr val="dk1"/>
                </a:buClr>
                <a:buSzPts val="1300"/>
                <a:buFont typeface="Arial"/>
                <a:buChar char="•"/>
              </a:pPr>
              <a:r>
                <a:rPr b="0" i="0" lang="en-US" sz="1300" u="none" cap="none" strike="noStrike">
                  <a:solidFill>
                    <a:schemeClr val="dk1"/>
                  </a:solidFill>
                  <a:latin typeface="Arial"/>
                  <a:ea typeface="Arial"/>
                  <a:cs typeface="Arial"/>
                  <a:sym typeface="Arial"/>
                </a:rPr>
                <a:t>Proyecto semilla DIUC</a:t>
              </a:r>
              <a:endParaRPr/>
            </a:p>
            <a:p>
              <a:pPr indent="-114300" lvl="1" marL="114300" marR="0" rtl="0" algn="l">
                <a:lnSpc>
                  <a:spcPct val="90000"/>
                </a:lnSpc>
                <a:spcBef>
                  <a:spcPts val="195"/>
                </a:spcBef>
                <a:spcAft>
                  <a:spcPts val="0"/>
                </a:spcAft>
                <a:buClr>
                  <a:schemeClr val="dk1"/>
                </a:buClr>
                <a:buSzPts val="1300"/>
                <a:buFont typeface="Arial"/>
                <a:buChar char="•"/>
              </a:pPr>
              <a:r>
                <a:rPr b="1" i="0" lang="en-US" sz="1300" u="none" cap="none" strike="noStrike">
                  <a:solidFill>
                    <a:schemeClr val="dk1"/>
                  </a:solidFill>
                  <a:latin typeface="Arial"/>
                  <a:ea typeface="Arial"/>
                  <a:cs typeface="Arial"/>
                  <a:sym typeface="Arial"/>
                </a:rPr>
                <a:t>Director:</a:t>
              </a:r>
              <a:r>
                <a:rPr b="0" i="0" lang="en-US" sz="1300" u="none" cap="none" strike="noStrike">
                  <a:solidFill>
                    <a:schemeClr val="dk1"/>
                  </a:solidFill>
                  <a:latin typeface="Arial"/>
                  <a:ea typeface="Arial"/>
                  <a:cs typeface="Arial"/>
                  <a:sym typeface="Arial"/>
                </a:rPr>
                <a:t> Juan Carlos Llivisaca, MgT.</a:t>
              </a:r>
              <a:endParaRPr/>
            </a:p>
            <a:p>
              <a:pPr indent="-114300" lvl="1" marL="114300" marR="0" rtl="0" algn="l">
                <a:lnSpc>
                  <a:spcPct val="90000"/>
                </a:lnSpc>
                <a:spcBef>
                  <a:spcPts val="195"/>
                </a:spcBef>
                <a:spcAft>
                  <a:spcPts val="0"/>
                </a:spcAft>
                <a:buClr>
                  <a:schemeClr val="dk1"/>
                </a:buClr>
                <a:buSzPts val="1300"/>
                <a:buFont typeface="Arial"/>
                <a:buChar char="•"/>
              </a:pPr>
              <a:r>
                <a:rPr b="1" i="0" lang="en-US" sz="1300" u="none" cap="none" strike="noStrike">
                  <a:solidFill>
                    <a:schemeClr val="dk1"/>
                  </a:solidFill>
                  <a:latin typeface="Arial"/>
                  <a:ea typeface="Arial"/>
                  <a:cs typeface="Arial"/>
                  <a:sym typeface="Arial"/>
                </a:rPr>
                <a:t>Facultades participantes: </a:t>
              </a:r>
              <a:r>
                <a:rPr b="0" i="0" lang="en-US" sz="1300" u="none" cap="none" strike="noStrike">
                  <a:solidFill>
                    <a:schemeClr val="dk1"/>
                  </a:solidFill>
                  <a:latin typeface="Arial"/>
                  <a:ea typeface="Arial"/>
                  <a:cs typeface="Arial"/>
                  <a:sym typeface="Arial"/>
                </a:rPr>
                <a:t>Ciencias Químicas, Ingeniería y Ciencias Económicas-Administrativas</a:t>
              </a:r>
              <a:endParaRPr b="0" i="0" sz="1300" u="none" cap="none" strike="noStrike">
                <a:solidFill>
                  <a:schemeClr val="dk1"/>
                </a:solidFill>
                <a:latin typeface="Arial"/>
                <a:ea typeface="Arial"/>
                <a:cs typeface="Arial"/>
                <a:sym typeface="Arial"/>
              </a:endParaRPr>
            </a:p>
            <a:p>
              <a:pPr indent="-114300" lvl="1" marL="114300" marR="0" rtl="0" algn="l">
                <a:lnSpc>
                  <a:spcPct val="90000"/>
                </a:lnSpc>
                <a:spcBef>
                  <a:spcPts val="195"/>
                </a:spcBef>
                <a:spcAft>
                  <a:spcPts val="0"/>
                </a:spcAft>
                <a:buClr>
                  <a:schemeClr val="dk1"/>
                </a:buClr>
                <a:buSzPts val="1300"/>
                <a:buFont typeface="Arial"/>
                <a:buChar char="•"/>
              </a:pPr>
              <a:r>
                <a:rPr b="0" i="0" lang="en-US" sz="1300" u="none" cap="none" strike="noStrike">
                  <a:solidFill>
                    <a:schemeClr val="dk1"/>
                  </a:solidFill>
                  <a:latin typeface="Arial"/>
                  <a:ea typeface="Arial"/>
                  <a:cs typeface="Arial"/>
                  <a:sym typeface="Arial"/>
                </a:rPr>
                <a:t>6 docentes e investigadores participando</a:t>
              </a:r>
              <a:endParaRPr/>
            </a:p>
          </p:txBody>
        </p:sp>
        <p:sp>
          <p:nvSpPr>
            <p:cNvPr id="534" name="Google Shape;534;p25"/>
            <p:cNvSpPr/>
            <p:nvPr/>
          </p:nvSpPr>
          <p:spPr>
            <a:xfrm>
              <a:off x="5676596" y="271930"/>
              <a:ext cx="2487920" cy="799359"/>
            </a:xfrm>
            <a:prstGeom prst="rect">
              <a:avLst/>
            </a:prstGeom>
            <a:gradFill>
              <a:gsLst>
                <a:gs pos="0">
                  <a:srgbClr val="5EBC74"/>
                </a:gs>
                <a:gs pos="50000">
                  <a:srgbClr val="3EB85F"/>
                </a:gs>
                <a:gs pos="100000">
                  <a:srgbClr val="32A753"/>
                </a:gs>
              </a:gsLst>
              <a:lin ang="5400000" scaled="0"/>
            </a:gradFill>
            <a:ln cap="flat" cmpd="sng" w="9525">
              <a:solidFill>
                <a:srgbClr val="45B363"/>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5"/>
            <p:cNvSpPr txBox="1"/>
            <p:nvPr/>
          </p:nvSpPr>
          <p:spPr>
            <a:xfrm>
              <a:off x="5676596" y="271930"/>
              <a:ext cx="2487920" cy="799359"/>
            </a:xfrm>
            <a:prstGeom prst="rect">
              <a:avLst/>
            </a:prstGeom>
            <a:noFill/>
            <a:ln>
              <a:noFill/>
            </a:ln>
          </p:spPr>
          <p:txBody>
            <a:bodyPr anchorCtr="0" anchor="ctr" bIns="52825" lIns="92450" spcFirstLastPara="1" rIns="92450" wrap="square" tIns="52825">
              <a:noAutofit/>
            </a:bodyPr>
            <a:lstStyle/>
            <a:p>
              <a:pPr indent="0" lvl="0" marL="0" marR="0" rtl="0" algn="ctr">
                <a:lnSpc>
                  <a:spcPct val="90000"/>
                </a:lnSpc>
                <a:spcBef>
                  <a:spcPts val="0"/>
                </a:spcBef>
                <a:spcAft>
                  <a:spcPts val="0"/>
                </a:spcAft>
                <a:buClr>
                  <a:schemeClr val="lt1"/>
                </a:buClr>
                <a:buSzPts val="1300"/>
                <a:buFont typeface="Arial"/>
                <a:buNone/>
              </a:pPr>
              <a:r>
                <a:rPr b="1" lang="en-US" sz="1300">
                  <a:solidFill>
                    <a:schemeClr val="lt1"/>
                  </a:solidFill>
                  <a:latin typeface="Arial"/>
                  <a:ea typeface="Arial"/>
                  <a:cs typeface="Arial"/>
                  <a:sym typeface="Arial"/>
                </a:rPr>
                <a:t>Metodología para la implementación exitosa de ERP en industrias del Austro</a:t>
              </a:r>
              <a:endParaRPr/>
            </a:p>
          </p:txBody>
        </p:sp>
        <p:sp>
          <p:nvSpPr>
            <p:cNvPr id="536" name="Google Shape;536;p25"/>
            <p:cNvSpPr/>
            <p:nvPr/>
          </p:nvSpPr>
          <p:spPr>
            <a:xfrm>
              <a:off x="5676596" y="1071290"/>
              <a:ext cx="2487920" cy="2019826"/>
            </a:xfrm>
            <a:prstGeom prst="rect">
              <a:avLst/>
            </a:prstGeom>
            <a:solidFill>
              <a:srgbClr val="CCE4D5">
                <a:alpha val="89803"/>
              </a:srgbClr>
            </a:solidFill>
            <a:ln cap="flat" cmpd="sng" w="9525">
              <a:solidFill>
                <a:srgbClr val="CCE4D5">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5"/>
            <p:cNvSpPr txBox="1"/>
            <p:nvPr/>
          </p:nvSpPr>
          <p:spPr>
            <a:xfrm>
              <a:off x="5676596" y="1071290"/>
              <a:ext cx="2487920" cy="2019826"/>
            </a:xfrm>
            <a:prstGeom prst="rect">
              <a:avLst/>
            </a:prstGeom>
            <a:noFill/>
            <a:ln>
              <a:noFill/>
            </a:ln>
          </p:spPr>
          <p:txBody>
            <a:bodyPr anchorCtr="0" anchor="t" bIns="104000" lIns="69325" spcFirstLastPara="1" rIns="92450" wrap="square" tIns="69325">
              <a:noAutofit/>
            </a:bodyPr>
            <a:lstStyle/>
            <a:p>
              <a:pPr indent="-114300" lvl="1" marL="114300" marR="0" rtl="0" algn="l">
                <a:lnSpc>
                  <a:spcPct val="90000"/>
                </a:lnSpc>
                <a:spcBef>
                  <a:spcPts val="0"/>
                </a:spcBef>
                <a:spcAft>
                  <a:spcPts val="0"/>
                </a:spcAft>
                <a:buClr>
                  <a:schemeClr val="dk1"/>
                </a:buClr>
                <a:buSzPts val="1300"/>
                <a:buFont typeface="Arial"/>
                <a:buChar char="•"/>
              </a:pPr>
              <a:r>
                <a:rPr b="0" i="0" lang="en-US" sz="1300" u="none" cap="none" strike="noStrike">
                  <a:solidFill>
                    <a:schemeClr val="dk1"/>
                  </a:solidFill>
                  <a:latin typeface="Arial"/>
                  <a:ea typeface="Arial"/>
                  <a:cs typeface="Arial"/>
                  <a:sym typeface="Arial"/>
                </a:rPr>
                <a:t>Proyecto semilla DIUC</a:t>
              </a:r>
              <a:endParaRPr/>
            </a:p>
            <a:p>
              <a:pPr indent="-114300" lvl="1" marL="114300" marR="0" rtl="0" algn="l">
                <a:lnSpc>
                  <a:spcPct val="90000"/>
                </a:lnSpc>
                <a:spcBef>
                  <a:spcPts val="195"/>
                </a:spcBef>
                <a:spcAft>
                  <a:spcPts val="0"/>
                </a:spcAft>
                <a:buClr>
                  <a:schemeClr val="dk1"/>
                </a:buClr>
                <a:buSzPts val="1300"/>
                <a:buFont typeface="Arial"/>
                <a:buChar char="•"/>
              </a:pPr>
              <a:r>
                <a:rPr b="1" i="0" lang="en-US" sz="1300" u="none" cap="none" strike="noStrike">
                  <a:solidFill>
                    <a:schemeClr val="dk1"/>
                  </a:solidFill>
                  <a:latin typeface="Arial"/>
                  <a:ea typeface="Arial"/>
                  <a:cs typeface="Arial"/>
                  <a:sym typeface="Arial"/>
                </a:rPr>
                <a:t>Directora: </a:t>
              </a:r>
              <a:r>
                <a:rPr b="0" i="0" lang="en-US" sz="1300" u="none" cap="none" strike="noStrike">
                  <a:solidFill>
                    <a:schemeClr val="dk1"/>
                  </a:solidFill>
                  <a:latin typeface="Arial"/>
                  <a:ea typeface="Arial"/>
                  <a:cs typeface="Arial"/>
                  <a:sym typeface="Arial"/>
                </a:rPr>
                <a:t>Ing. Diana Jadán, MSc.</a:t>
              </a:r>
              <a:endParaRPr b="0" i="0" sz="1300" u="none" cap="none" strike="noStrike">
                <a:solidFill>
                  <a:schemeClr val="dk1"/>
                </a:solidFill>
                <a:latin typeface="Arial"/>
                <a:ea typeface="Arial"/>
                <a:cs typeface="Arial"/>
                <a:sym typeface="Arial"/>
              </a:endParaRPr>
            </a:p>
            <a:p>
              <a:pPr indent="-114300" lvl="1" marL="114300" marR="0" rtl="0" algn="l">
                <a:lnSpc>
                  <a:spcPct val="90000"/>
                </a:lnSpc>
                <a:spcBef>
                  <a:spcPts val="195"/>
                </a:spcBef>
                <a:spcAft>
                  <a:spcPts val="0"/>
                </a:spcAft>
                <a:buClr>
                  <a:schemeClr val="dk1"/>
                </a:buClr>
                <a:buSzPts val="1300"/>
                <a:buFont typeface="Arial"/>
                <a:buChar char="•"/>
              </a:pPr>
              <a:r>
                <a:rPr b="1" i="0" lang="en-US" sz="1300" u="none" cap="none" strike="noStrike">
                  <a:solidFill>
                    <a:schemeClr val="dk1"/>
                  </a:solidFill>
                  <a:latin typeface="Arial"/>
                  <a:ea typeface="Arial"/>
                  <a:cs typeface="Arial"/>
                  <a:sym typeface="Arial"/>
                </a:rPr>
                <a:t>Facultades participantes: </a:t>
              </a:r>
              <a:r>
                <a:rPr b="0" i="0" lang="en-US" sz="1300" u="none" cap="none" strike="noStrike">
                  <a:solidFill>
                    <a:schemeClr val="dk1"/>
                  </a:solidFill>
                  <a:latin typeface="Arial"/>
                  <a:ea typeface="Arial"/>
                  <a:cs typeface="Arial"/>
                  <a:sym typeface="Arial"/>
                </a:rPr>
                <a:t>Ciencias Económicas-Administrativas, Ciencias Químicas e Ingeniería</a:t>
              </a:r>
              <a:endParaRPr b="0" i="0" sz="1300" u="none" cap="none" strike="noStrike">
                <a:solidFill>
                  <a:schemeClr val="dk1"/>
                </a:solidFill>
                <a:latin typeface="Arial"/>
                <a:ea typeface="Arial"/>
                <a:cs typeface="Arial"/>
                <a:sym typeface="Arial"/>
              </a:endParaRPr>
            </a:p>
            <a:p>
              <a:pPr indent="-114300" lvl="1" marL="114300" marR="0" rtl="0" algn="l">
                <a:lnSpc>
                  <a:spcPct val="90000"/>
                </a:lnSpc>
                <a:spcBef>
                  <a:spcPts val="195"/>
                </a:spcBef>
                <a:spcAft>
                  <a:spcPts val="0"/>
                </a:spcAft>
                <a:buClr>
                  <a:schemeClr val="dk1"/>
                </a:buClr>
                <a:buSzPts val="1300"/>
                <a:buFont typeface="Arial"/>
                <a:buChar char="•"/>
              </a:pPr>
              <a:r>
                <a:rPr b="0" i="0" lang="en-US" sz="1300" u="none" cap="none" strike="noStrike">
                  <a:solidFill>
                    <a:schemeClr val="dk1"/>
                  </a:solidFill>
                  <a:latin typeface="Arial"/>
                  <a:ea typeface="Arial"/>
                  <a:cs typeface="Arial"/>
                  <a:sym typeface="Arial"/>
                </a:rPr>
                <a:t>7 docentes e investigadores participando</a:t>
              </a:r>
              <a:endParaRPr/>
            </a:p>
          </p:txBody>
        </p:sp>
        <p:sp>
          <p:nvSpPr>
            <p:cNvPr id="538" name="Google Shape;538;p25"/>
            <p:cNvSpPr/>
            <p:nvPr/>
          </p:nvSpPr>
          <p:spPr>
            <a:xfrm>
              <a:off x="8512825" y="271930"/>
              <a:ext cx="2487920" cy="799359"/>
            </a:xfrm>
            <a:prstGeom prst="rect">
              <a:avLst/>
            </a:prstGeom>
            <a:gradFill>
              <a:gsLst>
                <a:gs pos="0">
                  <a:srgbClr val="7EB45F"/>
                </a:gs>
                <a:gs pos="50000">
                  <a:srgbClr val="6EAE41"/>
                </a:gs>
                <a:gs pos="100000">
                  <a:srgbClr val="5F9E35"/>
                </a:gs>
              </a:gsLst>
              <a:lin ang="5400000" scaled="0"/>
            </a:gradFill>
            <a:ln cap="flat" cmpd="sng" w="9525">
              <a:solidFill>
                <a:srgbClr val="6FAA47"/>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5"/>
            <p:cNvSpPr txBox="1"/>
            <p:nvPr/>
          </p:nvSpPr>
          <p:spPr>
            <a:xfrm>
              <a:off x="8512825" y="271930"/>
              <a:ext cx="2487920" cy="799359"/>
            </a:xfrm>
            <a:prstGeom prst="rect">
              <a:avLst/>
            </a:prstGeom>
            <a:noFill/>
            <a:ln>
              <a:noFill/>
            </a:ln>
          </p:spPr>
          <p:txBody>
            <a:bodyPr anchorCtr="0" anchor="ctr" bIns="52825" lIns="92450" spcFirstLastPara="1" rIns="92450" wrap="square" tIns="52825">
              <a:noAutofit/>
            </a:bodyPr>
            <a:lstStyle/>
            <a:p>
              <a:pPr indent="0" lvl="0" marL="0" marR="0" rtl="0" algn="ctr">
                <a:lnSpc>
                  <a:spcPct val="90000"/>
                </a:lnSpc>
                <a:spcBef>
                  <a:spcPts val="0"/>
                </a:spcBef>
                <a:spcAft>
                  <a:spcPts val="0"/>
                </a:spcAft>
                <a:buClr>
                  <a:schemeClr val="lt1"/>
                </a:buClr>
                <a:buSzPts val="1300"/>
                <a:buFont typeface="Arial"/>
                <a:buNone/>
              </a:pPr>
              <a:r>
                <a:rPr b="1" lang="en-US" sz="1300">
                  <a:solidFill>
                    <a:schemeClr val="lt1"/>
                  </a:solidFill>
                  <a:latin typeface="Arial"/>
                  <a:ea typeface="Arial"/>
                  <a:cs typeface="Arial"/>
                  <a:sym typeface="Arial"/>
                </a:rPr>
                <a:t>Optimización de costos en la cadena de suministro de empresas de ensamblaje</a:t>
              </a:r>
              <a:endParaRPr/>
            </a:p>
          </p:txBody>
        </p:sp>
        <p:sp>
          <p:nvSpPr>
            <p:cNvPr id="540" name="Google Shape;540;p25"/>
            <p:cNvSpPr/>
            <p:nvPr/>
          </p:nvSpPr>
          <p:spPr>
            <a:xfrm>
              <a:off x="8512825" y="1071290"/>
              <a:ext cx="2487920" cy="2019826"/>
            </a:xfrm>
            <a:prstGeom prst="rect">
              <a:avLst/>
            </a:prstGeom>
            <a:solidFill>
              <a:srgbClr val="D2E2CB">
                <a:alpha val="89803"/>
              </a:srgbClr>
            </a:solidFill>
            <a:ln cap="flat" cmpd="sng" w="9525">
              <a:solidFill>
                <a:srgbClr val="D2E2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5"/>
            <p:cNvSpPr txBox="1"/>
            <p:nvPr/>
          </p:nvSpPr>
          <p:spPr>
            <a:xfrm>
              <a:off x="8512825" y="1071290"/>
              <a:ext cx="2487920" cy="2019826"/>
            </a:xfrm>
            <a:prstGeom prst="rect">
              <a:avLst/>
            </a:prstGeom>
            <a:noFill/>
            <a:ln>
              <a:noFill/>
            </a:ln>
          </p:spPr>
          <p:txBody>
            <a:bodyPr anchorCtr="0" anchor="t" bIns="104000" lIns="69325" spcFirstLastPara="1" rIns="92450" wrap="square" tIns="69325">
              <a:noAutofit/>
            </a:bodyPr>
            <a:lstStyle/>
            <a:p>
              <a:pPr indent="-114300" lvl="1" marL="114300" marR="0" rtl="0" algn="l">
                <a:lnSpc>
                  <a:spcPct val="90000"/>
                </a:lnSpc>
                <a:spcBef>
                  <a:spcPts val="0"/>
                </a:spcBef>
                <a:spcAft>
                  <a:spcPts val="0"/>
                </a:spcAft>
                <a:buClr>
                  <a:schemeClr val="dk1"/>
                </a:buClr>
                <a:buSzPts val="1300"/>
                <a:buFont typeface="Arial"/>
                <a:buChar char="•"/>
              </a:pPr>
              <a:r>
                <a:rPr b="0" i="0" lang="en-US" sz="1300" u="none" cap="none" strike="noStrike">
                  <a:solidFill>
                    <a:schemeClr val="dk1"/>
                  </a:solidFill>
                  <a:latin typeface="Arial"/>
                  <a:ea typeface="Arial"/>
                  <a:cs typeface="Arial"/>
                  <a:sym typeface="Arial"/>
                </a:rPr>
                <a:t>Proyecto semilla DIUC finalizado</a:t>
              </a:r>
              <a:endParaRPr/>
            </a:p>
            <a:p>
              <a:pPr indent="-114300" lvl="1" marL="114300" marR="0" rtl="0" algn="l">
                <a:lnSpc>
                  <a:spcPct val="90000"/>
                </a:lnSpc>
                <a:spcBef>
                  <a:spcPts val="195"/>
                </a:spcBef>
                <a:spcAft>
                  <a:spcPts val="0"/>
                </a:spcAft>
                <a:buClr>
                  <a:schemeClr val="dk1"/>
                </a:buClr>
                <a:buSzPts val="1300"/>
                <a:buFont typeface="Arial"/>
                <a:buChar char="•"/>
              </a:pPr>
              <a:r>
                <a:rPr b="1" i="0" lang="en-US" sz="1300" u="none" cap="none" strike="noStrike">
                  <a:solidFill>
                    <a:schemeClr val="dk1"/>
                  </a:solidFill>
                  <a:latin typeface="Arial"/>
                  <a:ea typeface="Arial"/>
                  <a:cs typeface="Arial"/>
                  <a:sym typeface="Arial"/>
                </a:rPr>
                <a:t>Directoras:</a:t>
              </a:r>
              <a:r>
                <a:rPr b="0" i="0" lang="en-US" sz="1300" u="none" cap="none" strike="noStrike">
                  <a:solidFill>
                    <a:schemeClr val="dk1"/>
                  </a:solidFill>
                  <a:latin typeface="Arial"/>
                  <a:ea typeface="Arial"/>
                  <a:cs typeface="Arial"/>
                  <a:sym typeface="Arial"/>
                </a:rPr>
                <a:t> Ing. Diana Jadán MSc e Ing. Lorena Sigüenza, PhD.</a:t>
              </a:r>
              <a:endParaRPr/>
            </a:p>
            <a:p>
              <a:pPr indent="-114300" lvl="1" marL="114300" marR="0" rtl="0" algn="l">
                <a:lnSpc>
                  <a:spcPct val="90000"/>
                </a:lnSpc>
                <a:spcBef>
                  <a:spcPts val="195"/>
                </a:spcBef>
                <a:spcAft>
                  <a:spcPts val="0"/>
                </a:spcAft>
                <a:buClr>
                  <a:schemeClr val="dk1"/>
                </a:buClr>
                <a:buSzPts val="1300"/>
                <a:buFont typeface="Arial"/>
                <a:buChar char="•"/>
              </a:pPr>
              <a:r>
                <a:rPr b="1" i="0" lang="en-US" sz="1300" u="none" cap="none" strike="noStrike">
                  <a:solidFill>
                    <a:schemeClr val="dk1"/>
                  </a:solidFill>
                  <a:latin typeface="Arial"/>
                  <a:ea typeface="Arial"/>
                  <a:cs typeface="Arial"/>
                  <a:sym typeface="Arial"/>
                </a:rPr>
                <a:t>Facultades participantes: </a:t>
              </a:r>
              <a:r>
                <a:rPr b="0" i="0" lang="en-US" sz="1300" u="none" cap="none" strike="noStrike">
                  <a:solidFill>
                    <a:schemeClr val="dk1"/>
                  </a:solidFill>
                  <a:latin typeface="Arial"/>
                  <a:ea typeface="Arial"/>
                  <a:cs typeface="Arial"/>
                  <a:sym typeface="Arial"/>
                </a:rPr>
                <a:t>Ciencias Químicas, Ingeniería y Ciencias Económicas-Administrativas</a:t>
              </a:r>
              <a:endParaRPr b="0" i="0" sz="1300" u="none" cap="none" strike="noStrike">
                <a:solidFill>
                  <a:schemeClr val="dk1"/>
                </a:solidFill>
                <a:latin typeface="Arial"/>
                <a:ea typeface="Arial"/>
                <a:cs typeface="Arial"/>
                <a:sym typeface="Arial"/>
              </a:endParaRPr>
            </a:p>
            <a:p>
              <a:pPr indent="-114300" lvl="1" marL="114300" marR="0" rtl="0" algn="l">
                <a:lnSpc>
                  <a:spcPct val="90000"/>
                </a:lnSpc>
                <a:spcBef>
                  <a:spcPts val="195"/>
                </a:spcBef>
                <a:spcAft>
                  <a:spcPts val="0"/>
                </a:spcAft>
                <a:buClr>
                  <a:schemeClr val="dk1"/>
                </a:buClr>
                <a:buSzPts val="1300"/>
                <a:buFont typeface="Arial"/>
                <a:buChar char="•"/>
              </a:pPr>
              <a:r>
                <a:rPr b="0" i="0" lang="en-US" sz="1300" u="none" cap="none" strike="noStrike">
                  <a:solidFill>
                    <a:schemeClr val="dk1"/>
                  </a:solidFill>
                  <a:latin typeface="Arial"/>
                  <a:ea typeface="Arial"/>
                  <a:cs typeface="Arial"/>
                  <a:sym typeface="Arial"/>
                </a:rPr>
                <a:t>7 investigadores participando</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546" name="Shape 546"/>
        <p:cNvGrpSpPr/>
        <p:nvPr/>
      </p:nvGrpSpPr>
      <p:grpSpPr>
        <a:xfrm>
          <a:off x="0" y="0"/>
          <a:ext cx="0" cy="0"/>
          <a:chOff x="0" y="0"/>
          <a:chExt cx="0" cy="0"/>
        </a:xfrm>
      </p:grpSpPr>
      <p:pic>
        <p:nvPicPr>
          <p:cNvPr id="547" name="Google Shape;547;p26"/>
          <p:cNvPicPr preferRelativeResize="0"/>
          <p:nvPr/>
        </p:nvPicPr>
        <p:blipFill rotWithShape="1">
          <a:blip r:embed="rId3">
            <a:alphaModFix/>
          </a:blip>
          <a:srcRect b="0" l="0" r="0" t="0"/>
          <a:stretch/>
        </p:blipFill>
        <p:spPr>
          <a:xfrm>
            <a:off x="0" y="0"/>
            <a:ext cx="12192000" cy="4064000"/>
          </a:xfrm>
          <a:prstGeom prst="rect">
            <a:avLst/>
          </a:prstGeom>
          <a:noFill/>
          <a:ln>
            <a:noFill/>
          </a:ln>
        </p:spPr>
      </p:pic>
      <p:sp>
        <p:nvSpPr>
          <p:cNvPr id="548" name="Google Shape;548;p26"/>
          <p:cNvSpPr txBox="1"/>
          <p:nvPr>
            <p:ph idx="1" type="body"/>
          </p:nvPr>
        </p:nvSpPr>
        <p:spPr>
          <a:xfrm>
            <a:off x="838200" y="4212238"/>
            <a:ext cx="10704226" cy="1484025"/>
          </a:xfrm>
          <a:prstGeom prst="rect">
            <a:avLst/>
          </a:prstGeom>
          <a:noFill/>
          <a:ln>
            <a:noFill/>
          </a:ln>
        </p:spPr>
        <p:txBody>
          <a:bodyPr anchorCtr="0" anchor="t" bIns="45700" lIns="91425" spcFirstLastPara="1" rIns="91425" wrap="square" tIns="45700">
            <a:normAutofit/>
          </a:bodyPr>
          <a:lstStyle/>
          <a:p>
            <a:pPr indent="0" lvl="0" marL="0" rtl="0" algn="just">
              <a:lnSpc>
                <a:spcPct val="130000"/>
              </a:lnSpc>
              <a:spcBef>
                <a:spcPts val="0"/>
              </a:spcBef>
              <a:spcAft>
                <a:spcPts val="0"/>
              </a:spcAft>
              <a:buClr>
                <a:schemeClr val="dk1"/>
              </a:buClr>
              <a:buSzPts val="1960"/>
              <a:buNone/>
            </a:pPr>
            <a:r>
              <a:rPr lang="en-US" sz="1960">
                <a:latin typeface="Arial"/>
                <a:ea typeface="Arial"/>
                <a:cs typeface="Arial"/>
                <a:sym typeface="Arial"/>
              </a:rPr>
              <a:t>El Proyecto “</a:t>
            </a:r>
            <a:r>
              <a:rPr b="1" lang="en-US" sz="1960">
                <a:latin typeface="Arial"/>
                <a:ea typeface="Arial"/>
                <a:cs typeface="Arial"/>
                <a:sym typeface="Arial"/>
              </a:rPr>
              <a:t>Modelo de Gestión basado en Variables de Calidad y Responsabilidad Social Empresarial para la Optimización de Procesos de Ensamblaje</a:t>
            </a:r>
            <a:r>
              <a:rPr lang="en-US" sz="1960">
                <a:latin typeface="Arial"/>
                <a:ea typeface="Arial"/>
                <a:cs typeface="Arial"/>
                <a:sym typeface="Arial"/>
              </a:rPr>
              <a:t>” es financiado por la Dirección de Investigación de la Universidad de Cuenca </a:t>
            </a:r>
            <a:r>
              <a:rPr b="1" lang="en-US" sz="1960">
                <a:latin typeface="Arial"/>
                <a:ea typeface="Arial"/>
                <a:cs typeface="Arial"/>
                <a:sym typeface="Arial"/>
              </a:rPr>
              <a:t>(DIUC). </a:t>
            </a:r>
            <a:endParaRPr sz="1960">
              <a:latin typeface="Arial"/>
              <a:ea typeface="Arial"/>
              <a:cs typeface="Arial"/>
              <a:sym typeface="Arial"/>
            </a:endParaRPr>
          </a:p>
          <a:p>
            <a:pPr indent="-86360" lvl="0" marL="228600" rtl="0" algn="l">
              <a:lnSpc>
                <a:spcPct val="130000"/>
              </a:lnSpc>
              <a:spcBef>
                <a:spcPts val="1000"/>
              </a:spcBef>
              <a:spcAft>
                <a:spcPts val="0"/>
              </a:spcAft>
              <a:buClr>
                <a:schemeClr val="dk1"/>
              </a:buClr>
              <a:buSzPts val="2240"/>
              <a:buNone/>
            </a:pPr>
            <a:r>
              <a:t/>
            </a:r>
            <a:endParaRPr sz="2240"/>
          </a:p>
        </p:txBody>
      </p:sp>
      <p:sp>
        <p:nvSpPr>
          <p:cNvPr id="549" name="Google Shape;549;p26"/>
          <p:cNvSpPr txBox="1"/>
          <p:nvPr/>
        </p:nvSpPr>
        <p:spPr>
          <a:xfrm>
            <a:off x="5470358" y="5768758"/>
            <a:ext cx="632018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u="sng">
                <a:solidFill>
                  <a:srgbClr val="595959"/>
                </a:solidFill>
                <a:latin typeface="Arial"/>
                <a:ea typeface="Arial"/>
                <a:cs typeface="Arial"/>
                <a:sym typeface="Arial"/>
                <a:hlinkClick r:id="rId4">
                  <a:extLst>
                    <a:ext uri="{A12FA001-AC4F-418D-AE19-62706E023703}">
                      <ahyp:hlinkClr val="tx"/>
                    </a:ext>
                  </a:extLst>
                </a:hlinkClick>
              </a:rPr>
              <a:t>www.imagineresearch.org</a:t>
            </a:r>
            <a:r>
              <a:rPr lang="en-US" sz="3600">
                <a:solidFill>
                  <a:srgbClr val="595959"/>
                </a:solidFill>
                <a:latin typeface="Arial"/>
                <a:ea typeface="Arial"/>
                <a:cs typeface="Arial"/>
                <a:sym typeface="Arial"/>
              </a:rPr>
              <a:t>    </a:t>
            </a:r>
            <a:endParaRPr/>
          </a:p>
        </p:txBody>
      </p:sp>
      <p:pic>
        <p:nvPicPr>
          <p:cNvPr id="550" name="Google Shape;550;p26"/>
          <p:cNvPicPr preferRelativeResize="0"/>
          <p:nvPr/>
        </p:nvPicPr>
        <p:blipFill rotWithShape="1">
          <a:blip r:embed="rId5">
            <a:alphaModFix/>
          </a:blip>
          <a:srcRect b="0" l="0" r="0" t="0"/>
          <a:stretch/>
        </p:blipFill>
        <p:spPr>
          <a:xfrm>
            <a:off x="401454" y="5551503"/>
            <a:ext cx="4828274" cy="11498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555" name="Shape 555"/>
        <p:cNvGrpSpPr/>
        <p:nvPr/>
      </p:nvGrpSpPr>
      <p:grpSpPr>
        <a:xfrm>
          <a:off x="0" y="0"/>
          <a:ext cx="0" cy="0"/>
          <a:chOff x="0" y="0"/>
          <a:chExt cx="0" cy="0"/>
        </a:xfrm>
      </p:grpSpPr>
      <p:sp>
        <p:nvSpPr>
          <p:cNvPr id="556" name="Google Shape;556;p27"/>
          <p:cNvSpPr txBox="1"/>
          <p:nvPr/>
        </p:nvSpPr>
        <p:spPr>
          <a:xfrm>
            <a:off x="5470358" y="5768758"/>
            <a:ext cx="632018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u="sng">
                <a:solidFill>
                  <a:srgbClr val="595959"/>
                </a:solidFill>
                <a:latin typeface="Arial"/>
                <a:ea typeface="Arial"/>
                <a:cs typeface="Arial"/>
                <a:sym typeface="Arial"/>
                <a:hlinkClick r:id="rId3">
                  <a:extLst>
                    <a:ext uri="{A12FA001-AC4F-418D-AE19-62706E023703}">
                      <ahyp:hlinkClr val="tx"/>
                    </a:ext>
                  </a:extLst>
                </a:hlinkClick>
              </a:rPr>
              <a:t>www.imagineresearch.org</a:t>
            </a:r>
            <a:r>
              <a:rPr lang="en-US" sz="3600">
                <a:solidFill>
                  <a:srgbClr val="595959"/>
                </a:solidFill>
                <a:latin typeface="Arial"/>
                <a:ea typeface="Arial"/>
                <a:cs typeface="Arial"/>
                <a:sym typeface="Arial"/>
              </a:rPr>
              <a:t>    </a:t>
            </a:r>
            <a:endParaRPr/>
          </a:p>
        </p:txBody>
      </p:sp>
      <p:sp>
        <p:nvSpPr>
          <p:cNvPr id="557" name="Google Shape;557;p27"/>
          <p:cNvSpPr txBox="1"/>
          <p:nvPr/>
        </p:nvSpPr>
        <p:spPr>
          <a:xfrm>
            <a:off x="1264344" y="4097604"/>
            <a:ext cx="9879496" cy="137894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800">
                <a:solidFill>
                  <a:srgbClr val="595959"/>
                </a:solidFill>
                <a:latin typeface="Arial"/>
                <a:ea typeface="Arial"/>
                <a:cs typeface="Arial"/>
                <a:sym typeface="Arial"/>
              </a:rPr>
              <a:t>GRACIAS</a:t>
            </a:r>
            <a:endParaRPr/>
          </a:p>
        </p:txBody>
      </p:sp>
      <p:pic>
        <p:nvPicPr>
          <p:cNvPr id="558" name="Google Shape;558;p27"/>
          <p:cNvPicPr preferRelativeResize="0"/>
          <p:nvPr/>
        </p:nvPicPr>
        <p:blipFill rotWithShape="1">
          <a:blip r:embed="rId4">
            <a:alphaModFix/>
          </a:blip>
          <a:srcRect b="0" l="0" r="0" t="0"/>
          <a:stretch/>
        </p:blipFill>
        <p:spPr>
          <a:xfrm>
            <a:off x="401454" y="5551503"/>
            <a:ext cx="4828274" cy="1149892"/>
          </a:xfrm>
          <a:prstGeom prst="rect">
            <a:avLst/>
          </a:prstGeom>
          <a:noFill/>
          <a:ln>
            <a:noFill/>
          </a:ln>
        </p:spPr>
      </p:pic>
      <p:pic>
        <p:nvPicPr>
          <p:cNvPr id="559" name="Google Shape;559;p27"/>
          <p:cNvPicPr preferRelativeResize="0"/>
          <p:nvPr/>
        </p:nvPicPr>
        <p:blipFill rotWithShape="1">
          <a:blip r:embed="rId5">
            <a:alphaModFix/>
          </a:blip>
          <a:srcRect b="0" l="0" r="0" t="0"/>
          <a:stretch/>
        </p:blipFill>
        <p:spPr>
          <a:xfrm>
            <a:off x="0" y="0"/>
            <a:ext cx="12192000" cy="4064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101" name="Shape 101"/>
        <p:cNvGrpSpPr/>
        <p:nvPr/>
      </p:nvGrpSpPr>
      <p:grpSpPr>
        <a:xfrm>
          <a:off x="0" y="0"/>
          <a:ext cx="0" cy="0"/>
          <a:chOff x="0" y="0"/>
          <a:chExt cx="0" cy="0"/>
        </a:xfrm>
      </p:grpSpPr>
      <p:sp>
        <p:nvSpPr>
          <p:cNvPr id="102" name="Google Shape;102;p3"/>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Antecedentes</a:t>
            </a:r>
            <a:endParaRPr/>
          </a:p>
        </p:txBody>
      </p:sp>
      <p:pic>
        <p:nvPicPr>
          <p:cNvPr descr="fac8" id="103" name="Google Shape;103;p3"/>
          <p:cNvPicPr preferRelativeResize="0"/>
          <p:nvPr/>
        </p:nvPicPr>
        <p:blipFill rotWithShape="1">
          <a:blip r:embed="rId3">
            <a:alphaModFix/>
          </a:blip>
          <a:srcRect b="17702" l="0" r="0" t="0"/>
          <a:stretch/>
        </p:blipFill>
        <p:spPr>
          <a:xfrm>
            <a:off x="8770306" y="5717522"/>
            <a:ext cx="1152072" cy="827998"/>
          </a:xfrm>
          <a:prstGeom prst="rect">
            <a:avLst/>
          </a:prstGeom>
          <a:noFill/>
          <a:ln>
            <a:noFill/>
          </a:ln>
        </p:spPr>
      </p:pic>
      <p:pic>
        <p:nvPicPr>
          <p:cNvPr descr="fac1" id="104" name="Google Shape;104;p3"/>
          <p:cNvPicPr preferRelativeResize="0"/>
          <p:nvPr/>
        </p:nvPicPr>
        <p:blipFill rotWithShape="1">
          <a:blip r:embed="rId4">
            <a:alphaModFix/>
          </a:blip>
          <a:srcRect b="0" l="0" r="0" t="0"/>
          <a:stretch/>
        </p:blipFill>
        <p:spPr>
          <a:xfrm>
            <a:off x="7408516" y="5699889"/>
            <a:ext cx="1113332" cy="972277"/>
          </a:xfrm>
          <a:prstGeom prst="rect">
            <a:avLst/>
          </a:prstGeom>
          <a:noFill/>
          <a:ln>
            <a:noFill/>
          </a:ln>
        </p:spPr>
      </p:pic>
      <p:pic>
        <p:nvPicPr>
          <p:cNvPr descr="fac7" id="105" name="Google Shape;105;p3"/>
          <p:cNvPicPr preferRelativeResize="0"/>
          <p:nvPr/>
        </p:nvPicPr>
        <p:blipFill rotWithShape="1">
          <a:blip r:embed="rId5">
            <a:alphaModFix/>
          </a:blip>
          <a:srcRect b="0" l="0" r="0" t="0"/>
          <a:stretch/>
        </p:blipFill>
        <p:spPr>
          <a:xfrm>
            <a:off x="7982115" y="4235666"/>
            <a:ext cx="1337735" cy="1168248"/>
          </a:xfrm>
          <a:prstGeom prst="rect">
            <a:avLst/>
          </a:prstGeom>
          <a:noFill/>
          <a:ln>
            <a:noFill/>
          </a:ln>
        </p:spPr>
      </p:pic>
      <p:grpSp>
        <p:nvGrpSpPr>
          <p:cNvPr id="106" name="Google Shape;106;p3"/>
          <p:cNvGrpSpPr/>
          <p:nvPr/>
        </p:nvGrpSpPr>
        <p:grpSpPr>
          <a:xfrm>
            <a:off x="706605" y="4449232"/>
            <a:ext cx="4416689" cy="2096287"/>
            <a:chOff x="0" y="16933"/>
            <a:chExt cx="4416689" cy="2096287"/>
          </a:xfrm>
        </p:grpSpPr>
        <p:sp>
          <p:nvSpPr>
            <p:cNvPr id="107" name="Google Shape;107;p3"/>
            <p:cNvSpPr/>
            <p:nvPr/>
          </p:nvSpPr>
          <p:spPr>
            <a:xfrm>
              <a:off x="0" y="16933"/>
              <a:ext cx="4416689" cy="633966"/>
            </a:xfrm>
            <a:prstGeom prst="rect">
              <a:avLst/>
            </a:prstGeom>
            <a:solidFill>
              <a:srgbClr val="2E75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
            <p:cNvSpPr txBox="1"/>
            <p:nvPr/>
          </p:nvSpPr>
          <p:spPr>
            <a:xfrm>
              <a:off x="0" y="16933"/>
              <a:ext cx="4416689" cy="633966"/>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Arial"/>
                <a:buNone/>
              </a:pPr>
              <a:r>
                <a:rPr b="0" i="0" lang="en-US" sz="1500" u="none" cap="none" strike="noStrike">
                  <a:solidFill>
                    <a:schemeClr val="lt1"/>
                  </a:solidFill>
                  <a:latin typeface="Arial"/>
                  <a:ea typeface="Arial"/>
                  <a:cs typeface="Arial"/>
                  <a:sym typeface="Arial"/>
                </a:rPr>
                <a:t>Desarrollar un Modelo de Gestión que permita a las Industrias de Ensamblaje conocer y manejar:</a:t>
              </a:r>
              <a:endParaRPr/>
            </a:p>
          </p:txBody>
        </p:sp>
        <p:sp>
          <p:nvSpPr>
            <p:cNvPr id="109" name="Google Shape;109;p3"/>
            <p:cNvSpPr/>
            <p:nvPr/>
          </p:nvSpPr>
          <p:spPr>
            <a:xfrm>
              <a:off x="2156" y="633966"/>
              <a:ext cx="1470791" cy="1331329"/>
            </a:xfrm>
            <a:prstGeom prst="rect">
              <a:avLst/>
            </a:prstGeom>
            <a:solidFill>
              <a:srgbClr val="9CC2E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txBox="1"/>
            <p:nvPr/>
          </p:nvSpPr>
          <p:spPr>
            <a:xfrm>
              <a:off x="2156" y="633966"/>
              <a:ext cx="1470791" cy="1331329"/>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Procesos</a:t>
              </a:r>
              <a:endParaRPr/>
            </a:p>
          </p:txBody>
        </p:sp>
        <p:sp>
          <p:nvSpPr>
            <p:cNvPr id="111" name="Google Shape;111;p3"/>
            <p:cNvSpPr/>
            <p:nvPr/>
          </p:nvSpPr>
          <p:spPr>
            <a:xfrm>
              <a:off x="1472948" y="633966"/>
              <a:ext cx="1470791" cy="1331329"/>
            </a:xfrm>
            <a:prstGeom prst="rect">
              <a:avLst/>
            </a:prstGeom>
            <a:solidFill>
              <a:srgbClr val="9CC2E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
            <p:cNvSpPr txBox="1"/>
            <p:nvPr/>
          </p:nvSpPr>
          <p:spPr>
            <a:xfrm>
              <a:off x="1472948" y="633966"/>
              <a:ext cx="1470791" cy="1331329"/>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Tiempos </a:t>
              </a:r>
              <a:endParaRPr/>
            </a:p>
          </p:txBody>
        </p:sp>
        <p:sp>
          <p:nvSpPr>
            <p:cNvPr id="113" name="Google Shape;113;p3"/>
            <p:cNvSpPr/>
            <p:nvPr/>
          </p:nvSpPr>
          <p:spPr>
            <a:xfrm>
              <a:off x="2943740" y="633966"/>
              <a:ext cx="1470791" cy="1331329"/>
            </a:xfrm>
            <a:prstGeom prst="rect">
              <a:avLst/>
            </a:prstGeom>
            <a:solidFill>
              <a:srgbClr val="9CC2E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
            <p:cNvSpPr txBox="1"/>
            <p:nvPr/>
          </p:nvSpPr>
          <p:spPr>
            <a:xfrm>
              <a:off x="2943740" y="633966"/>
              <a:ext cx="1470791" cy="1331329"/>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Costos </a:t>
              </a:r>
              <a:endParaRPr/>
            </a:p>
          </p:txBody>
        </p:sp>
        <p:sp>
          <p:nvSpPr>
            <p:cNvPr id="115" name="Google Shape;115;p3"/>
            <p:cNvSpPr/>
            <p:nvPr/>
          </p:nvSpPr>
          <p:spPr>
            <a:xfrm>
              <a:off x="0" y="1965295"/>
              <a:ext cx="4416689" cy="147925"/>
            </a:xfrm>
            <a:prstGeom prst="rect">
              <a:avLst/>
            </a:prstGeom>
            <a:solidFill>
              <a:srgbClr val="9CC2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 name="Google Shape;116;p3"/>
          <p:cNvSpPr txBox="1"/>
          <p:nvPr/>
        </p:nvSpPr>
        <p:spPr>
          <a:xfrm>
            <a:off x="1460138" y="3643697"/>
            <a:ext cx="2909622" cy="100012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200"/>
              <a:buFont typeface="Helvetica Neue"/>
              <a:buNone/>
            </a:pPr>
            <a:r>
              <a:rPr b="0" i="0" lang="en-US" sz="3200" u="none" cap="none" strike="noStrike">
                <a:solidFill>
                  <a:schemeClr val="dk1"/>
                </a:solidFill>
                <a:latin typeface="Helvetica Neue"/>
                <a:ea typeface="Helvetica Neue"/>
                <a:cs typeface="Helvetica Neue"/>
                <a:sym typeface="Helvetica Neue"/>
              </a:rPr>
              <a:t>Idea central</a:t>
            </a:r>
            <a:endParaRPr/>
          </a:p>
        </p:txBody>
      </p:sp>
      <p:grpSp>
        <p:nvGrpSpPr>
          <p:cNvPr id="117" name="Google Shape;117;p3"/>
          <p:cNvGrpSpPr/>
          <p:nvPr/>
        </p:nvGrpSpPr>
        <p:grpSpPr>
          <a:xfrm>
            <a:off x="7283750" y="3903026"/>
            <a:ext cx="2709070" cy="2693033"/>
            <a:chOff x="1392898" y="16037"/>
            <a:chExt cx="2709070" cy="2693033"/>
          </a:xfrm>
        </p:grpSpPr>
        <p:sp>
          <p:nvSpPr>
            <p:cNvPr id="118" name="Google Shape;118;p3"/>
            <p:cNvSpPr/>
            <p:nvPr/>
          </p:nvSpPr>
          <p:spPr>
            <a:xfrm>
              <a:off x="2070165" y="16037"/>
              <a:ext cx="1354535" cy="1354535"/>
            </a:xfrm>
            <a:prstGeom prst="triangle">
              <a:avLst>
                <a:gd fmla="val 50000" name="adj"/>
              </a:avLst>
            </a:prstGeom>
            <a:noFill/>
            <a:ln cap="flat" cmpd="sng" w="12700">
              <a:solidFill>
                <a:srgbClr val="528CB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
            <p:cNvSpPr txBox="1"/>
            <p:nvPr/>
          </p:nvSpPr>
          <p:spPr>
            <a:xfrm>
              <a:off x="2408799" y="693305"/>
              <a:ext cx="677267" cy="677267"/>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chemeClr val="lt1"/>
                </a:buClr>
                <a:buSzPts val="3100"/>
                <a:buFont typeface="Calibri"/>
                <a:buNone/>
              </a:pPr>
              <a:r>
                <a:rPr b="0" i="0" lang="en-US" sz="3100" u="none" cap="none" strike="noStrike">
                  <a:solidFill>
                    <a:schemeClr val="lt1"/>
                  </a:solidFill>
                  <a:latin typeface="Calibri"/>
                  <a:ea typeface="Calibri"/>
                  <a:cs typeface="Calibri"/>
                  <a:sym typeface="Calibri"/>
                </a:rPr>
                <a:t>.</a:t>
              </a:r>
              <a:endParaRPr b="0" i="0" sz="3100" u="none" cap="none" strike="noStrike">
                <a:solidFill>
                  <a:schemeClr val="lt1"/>
                </a:solidFill>
                <a:latin typeface="Calibri"/>
                <a:ea typeface="Calibri"/>
                <a:cs typeface="Calibri"/>
                <a:sym typeface="Calibri"/>
              </a:endParaRPr>
            </a:p>
          </p:txBody>
        </p:sp>
        <p:sp>
          <p:nvSpPr>
            <p:cNvPr id="120" name="Google Shape;120;p3"/>
            <p:cNvSpPr/>
            <p:nvPr/>
          </p:nvSpPr>
          <p:spPr>
            <a:xfrm>
              <a:off x="1392898" y="1354535"/>
              <a:ext cx="1354535" cy="1354535"/>
            </a:xfrm>
            <a:prstGeom prst="triangle">
              <a:avLst>
                <a:gd fmla="val 50000" name="adj"/>
              </a:avLst>
            </a:prstGeom>
            <a:noFill/>
            <a:ln cap="flat" cmpd="sng" w="12700">
              <a:solidFill>
                <a:srgbClr val="528CB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
            <p:cNvSpPr txBox="1"/>
            <p:nvPr/>
          </p:nvSpPr>
          <p:spPr>
            <a:xfrm>
              <a:off x="1731532" y="2031803"/>
              <a:ext cx="677267" cy="677267"/>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chemeClr val="lt1"/>
                </a:buClr>
                <a:buSzPts val="3100"/>
                <a:buFont typeface="Calibri"/>
                <a:buNone/>
              </a:pPr>
              <a:r>
                <a:rPr b="0" i="0" lang="en-US" sz="3100" u="none" cap="none" strike="noStrike">
                  <a:solidFill>
                    <a:schemeClr val="lt1"/>
                  </a:solidFill>
                  <a:latin typeface="Calibri"/>
                  <a:ea typeface="Calibri"/>
                  <a:cs typeface="Calibri"/>
                  <a:sym typeface="Calibri"/>
                </a:rPr>
                <a:t>.</a:t>
              </a:r>
              <a:endParaRPr b="0" i="0" sz="3100" u="none" cap="none" strike="noStrike">
                <a:solidFill>
                  <a:schemeClr val="lt1"/>
                </a:solidFill>
                <a:latin typeface="Calibri"/>
                <a:ea typeface="Calibri"/>
                <a:cs typeface="Calibri"/>
                <a:sym typeface="Calibri"/>
              </a:endParaRPr>
            </a:p>
          </p:txBody>
        </p:sp>
        <p:sp>
          <p:nvSpPr>
            <p:cNvPr id="122" name="Google Shape;122;p3"/>
            <p:cNvSpPr/>
            <p:nvPr/>
          </p:nvSpPr>
          <p:spPr>
            <a:xfrm rot="10800000">
              <a:off x="2070165" y="1354535"/>
              <a:ext cx="1354535" cy="1354535"/>
            </a:xfrm>
            <a:prstGeom prst="triangle">
              <a:avLst>
                <a:gd fmla="val 50000" name="adj"/>
              </a:avLst>
            </a:prstGeom>
            <a:gradFill>
              <a:gsLst>
                <a:gs pos="0">
                  <a:srgbClr val="B0CAE9"/>
                </a:gs>
                <a:gs pos="50000">
                  <a:srgbClr val="A1C1E4"/>
                </a:gs>
                <a:gs pos="100000">
                  <a:srgbClr val="90B8E4"/>
                </a:gs>
              </a:gsLst>
              <a:lin ang="5400000" scaled="0"/>
            </a:gradFill>
            <a:ln cap="flat" cmpd="sng" w="9525">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
            <p:cNvSpPr txBox="1"/>
            <p:nvPr/>
          </p:nvSpPr>
          <p:spPr>
            <a:xfrm>
              <a:off x="2408799" y="1354535"/>
              <a:ext cx="677267" cy="677267"/>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dk1"/>
                </a:buClr>
                <a:buSzPts val="2800"/>
                <a:buFont typeface="Calibri"/>
                <a:buNone/>
              </a:pPr>
              <a:r>
                <a:t/>
              </a:r>
              <a:endParaRPr b="1" i="0" sz="2800" u="none" cap="none" strike="noStrike">
                <a:solidFill>
                  <a:schemeClr val="dk2"/>
                </a:solidFill>
                <a:latin typeface="Calibri"/>
                <a:ea typeface="Calibri"/>
                <a:cs typeface="Calibri"/>
                <a:sym typeface="Calibri"/>
              </a:endParaRPr>
            </a:p>
            <a:p>
              <a:pPr indent="0" lvl="0" marL="0" marR="0" rtl="0" algn="ctr">
                <a:lnSpc>
                  <a:spcPct val="90000"/>
                </a:lnSpc>
                <a:spcBef>
                  <a:spcPts val="980"/>
                </a:spcBef>
                <a:spcAft>
                  <a:spcPts val="0"/>
                </a:spcAft>
                <a:buClr>
                  <a:schemeClr val="dk1"/>
                </a:buClr>
                <a:buSzPts val="2800"/>
                <a:buFont typeface="Calibri"/>
                <a:buNone/>
              </a:pPr>
              <a:r>
                <a:t/>
              </a:r>
              <a:endParaRPr b="1" i="0" sz="2800" u="none" cap="none" strike="noStrike">
                <a:solidFill>
                  <a:schemeClr val="dk2"/>
                </a:solidFill>
                <a:latin typeface="Calibri"/>
                <a:ea typeface="Calibri"/>
                <a:cs typeface="Calibri"/>
                <a:sym typeface="Calibri"/>
              </a:endParaRPr>
            </a:p>
          </p:txBody>
        </p:sp>
        <p:sp>
          <p:nvSpPr>
            <p:cNvPr id="124" name="Google Shape;124;p3"/>
            <p:cNvSpPr/>
            <p:nvPr/>
          </p:nvSpPr>
          <p:spPr>
            <a:xfrm>
              <a:off x="2747433" y="1354535"/>
              <a:ext cx="1354535" cy="1354535"/>
            </a:xfrm>
            <a:prstGeom prst="triangle">
              <a:avLst>
                <a:gd fmla="val 50000" name="adj"/>
              </a:avLst>
            </a:prstGeom>
            <a:noFill/>
            <a:ln cap="flat" cmpd="sng" w="12700">
              <a:solidFill>
                <a:srgbClr val="528CB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txBox="1"/>
            <p:nvPr/>
          </p:nvSpPr>
          <p:spPr>
            <a:xfrm>
              <a:off x="3086067" y="2031803"/>
              <a:ext cx="677267" cy="677267"/>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chemeClr val="lt1"/>
                </a:buClr>
                <a:buSzPts val="3100"/>
                <a:buFont typeface="Calibri"/>
                <a:buNone/>
              </a:pPr>
              <a:r>
                <a:rPr b="0" i="0" lang="en-US" sz="3100" u="none" cap="none" strike="noStrike">
                  <a:solidFill>
                    <a:schemeClr val="lt1"/>
                  </a:solidFill>
                  <a:latin typeface="Calibri"/>
                  <a:ea typeface="Calibri"/>
                  <a:cs typeface="Calibri"/>
                  <a:sym typeface="Calibri"/>
                </a:rPr>
                <a:t>.</a:t>
              </a:r>
              <a:endParaRPr b="0" i="0" sz="3100" u="none" cap="none" strike="noStrike">
                <a:solidFill>
                  <a:schemeClr val="lt1"/>
                </a:solidFill>
                <a:latin typeface="Calibri"/>
                <a:ea typeface="Calibri"/>
                <a:cs typeface="Calibri"/>
                <a:sym typeface="Calibri"/>
              </a:endParaRPr>
            </a:p>
          </p:txBody>
        </p:sp>
      </p:grpSp>
      <p:sp>
        <p:nvSpPr>
          <p:cNvPr id="126" name="Google Shape;126;p3"/>
          <p:cNvSpPr txBox="1"/>
          <p:nvPr/>
        </p:nvSpPr>
        <p:spPr>
          <a:xfrm>
            <a:off x="5728661" y="3766595"/>
            <a:ext cx="2909622" cy="100012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Facultades</a:t>
            </a:r>
            <a:endParaRPr/>
          </a:p>
        </p:txBody>
      </p:sp>
      <p:pic>
        <p:nvPicPr>
          <p:cNvPr id="127" name="Google Shape;127;p3"/>
          <p:cNvPicPr preferRelativeResize="0"/>
          <p:nvPr/>
        </p:nvPicPr>
        <p:blipFill rotWithShape="1">
          <a:blip r:embed="rId6">
            <a:alphaModFix/>
          </a:blip>
          <a:srcRect b="0" l="0" r="72056" t="0"/>
          <a:stretch/>
        </p:blipFill>
        <p:spPr>
          <a:xfrm>
            <a:off x="8273999" y="5311458"/>
            <a:ext cx="766214" cy="776863"/>
          </a:xfrm>
          <a:prstGeom prst="rect">
            <a:avLst/>
          </a:prstGeom>
          <a:noFill/>
          <a:ln>
            <a:noFill/>
          </a:ln>
        </p:spPr>
      </p:pic>
      <p:sp>
        <p:nvSpPr>
          <p:cNvPr id="128" name="Google Shape;128;p3"/>
          <p:cNvSpPr txBox="1"/>
          <p:nvPr/>
        </p:nvSpPr>
        <p:spPr>
          <a:xfrm>
            <a:off x="9174435" y="4450458"/>
            <a:ext cx="12105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Ingeniería</a:t>
            </a:r>
            <a:endParaRPr/>
          </a:p>
        </p:txBody>
      </p:sp>
      <p:sp>
        <p:nvSpPr>
          <p:cNvPr id="129" name="Google Shape;129;p3"/>
          <p:cNvSpPr txBox="1"/>
          <p:nvPr/>
        </p:nvSpPr>
        <p:spPr>
          <a:xfrm>
            <a:off x="5413699" y="5485190"/>
            <a:ext cx="245451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Ciencias Económicas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y Administrativas</a:t>
            </a:r>
            <a:endParaRPr/>
          </a:p>
        </p:txBody>
      </p:sp>
      <p:sp>
        <p:nvSpPr>
          <p:cNvPr id="130" name="Google Shape;130;p3"/>
          <p:cNvSpPr txBox="1"/>
          <p:nvPr/>
        </p:nvSpPr>
        <p:spPr>
          <a:xfrm>
            <a:off x="9659578" y="5496690"/>
            <a:ext cx="21082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Ciencias Químicas</a:t>
            </a:r>
            <a:endParaRPr/>
          </a:p>
        </p:txBody>
      </p:sp>
      <p:grpSp>
        <p:nvGrpSpPr>
          <p:cNvPr id="131" name="Google Shape;131;p3"/>
          <p:cNvGrpSpPr/>
          <p:nvPr/>
        </p:nvGrpSpPr>
        <p:grpSpPr>
          <a:xfrm>
            <a:off x="1007889" y="1345456"/>
            <a:ext cx="10075067" cy="2303546"/>
            <a:chOff x="98388" y="2539"/>
            <a:chExt cx="10075067" cy="2303546"/>
          </a:xfrm>
        </p:grpSpPr>
        <p:sp>
          <p:nvSpPr>
            <p:cNvPr id="132" name="Google Shape;132;p3"/>
            <p:cNvSpPr/>
            <p:nvPr/>
          </p:nvSpPr>
          <p:spPr>
            <a:xfrm rot="-5400000">
              <a:off x="-611513" y="1215260"/>
              <a:ext cx="1800727" cy="3809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
            <p:cNvSpPr txBox="1"/>
            <p:nvPr/>
          </p:nvSpPr>
          <p:spPr>
            <a:xfrm rot="-5400000">
              <a:off x="-611513" y="1215260"/>
              <a:ext cx="1800727" cy="380923"/>
            </a:xfrm>
            <a:prstGeom prst="rect">
              <a:avLst/>
            </a:prstGeom>
            <a:noFill/>
            <a:ln>
              <a:noFill/>
            </a:ln>
          </p:spPr>
          <p:txBody>
            <a:bodyPr anchorCtr="0" anchor="t" bIns="0" lIns="0" spcFirstLastPara="1" rIns="335950" wrap="square" tIns="0">
              <a:noAutofit/>
            </a:bodyPr>
            <a:lstStyle/>
            <a:p>
              <a:pPr indent="0" lvl="0" marL="0" marR="0" rtl="0" algn="r">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1</a:t>
              </a:r>
              <a:endParaRPr/>
            </a:p>
          </p:txBody>
        </p:sp>
        <p:sp>
          <p:nvSpPr>
            <p:cNvPr id="134" name="Google Shape;134;p3"/>
            <p:cNvSpPr/>
            <p:nvPr/>
          </p:nvSpPr>
          <p:spPr>
            <a:xfrm>
              <a:off x="479311" y="505358"/>
              <a:ext cx="2530045" cy="1800727"/>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
            <p:cNvSpPr txBox="1"/>
            <p:nvPr/>
          </p:nvSpPr>
          <p:spPr>
            <a:xfrm>
              <a:off x="479311" y="505358"/>
              <a:ext cx="2530045" cy="1800727"/>
            </a:xfrm>
            <a:prstGeom prst="rect">
              <a:avLst/>
            </a:prstGeom>
            <a:noFill/>
            <a:ln>
              <a:noFill/>
            </a:ln>
          </p:spPr>
          <p:txBody>
            <a:bodyPr anchorCtr="0" anchor="t" bIns="149350" lIns="149350" spcFirstLastPara="1" rIns="149350" wrap="square" tIns="335950">
              <a:noAutofit/>
            </a:bodyPr>
            <a:lstStyle/>
            <a:p>
              <a:pPr indent="-171450" lvl="1" marL="171450" marR="0" rtl="0" algn="l">
                <a:lnSpc>
                  <a:spcPct val="90000"/>
                </a:lnSpc>
                <a:spcBef>
                  <a:spcPts val="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Las empresas se enfrentan a factores que afectan sus costos y operaciones</a:t>
              </a:r>
              <a:endParaRPr/>
            </a:p>
          </p:txBody>
        </p:sp>
        <p:sp>
          <p:nvSpPr>
            <p:cNvPr id="136" name="Google Shape;136;p3"/>
            <p:cNvSpPr/>
            <p:nvPr/>
          </p:nvSpPr>
          <p:spPr>
            <a:xfrm>
              <a:off x="98388" y="2539"/>
              <a:ext cx="761846" cy="761846"/>
            </a:xfrm>
            <a:prstGeom prst="rect">
              <a:avLst/>
            </a:prstGeom>
            <a:solidFill>
              <a:srgbClr val="BFC8E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
            <p:cNvSpPr/>
            <p:nvPr/>
          </p:nvSpPr>
          <p:spPr>
            <a:xfrm rot="-5400000">
              <a:off x="2970535" y="1215260"/>
              <a:ext cx="1800727" cy="3809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txBox="1"/>
            <p:nvPr/>
          </p:nvSpPr>
          <p:spPr>
            <a:xfrm rot="-5400000">
              <a:off x="2970535" y="1215260"/>
              <a:ext cx="1800727" cy="380923"/>
            </a:xfrm>
            <a:prstGeom prst="rect">
              <a:avLst/>
            </a:prstGeom>
            <a:noFill/>
            <a:ln>
              <a:noFill/>
            </a:ln>
          </p:spPr>
          <p:txBody>
            <a:bodyPr anchorCtr="0" anchor="t" bIns="0" lIns="0" spcFirstLastPara="1" rIns="335950" wrap="square" tIns="0">
              <a:noAutofit/>
            </a:bodyPr>
            <a:lstStyle/>
            <a:p>
              <a:pPr indent="0" lvl="0" marL="0" marR="0" rtl="0" algn="r">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2</a:t>
              </a:r>
              <a:endParaRPr/>
            </a:p>
          </p:txBody>
        </p:sp>
        <p:sp>
          <p:nvSpPr>
            <p:cNvPr id="139" name="Google Shape;139;p3"/>
            <p:cNvSpPr/>
            <p:nvPr/>
          </p:nvSpPr>
          <p:spPr>
            <a:xfrm>
              <a:off x="4061361" y="505358"/>
              <a:ext cx="2530045" cy="1800727"/>
            </a:xfrm>
            <a:prstGeom prst="rect">
              <a:avLst/>
            </a:prstGeom>
            <a:solidFill>
              <a:srgbClr val="44B78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txBox="1"/>
            <p:nvPr/>
          </p:nvSpPr>
          <p:spPr>
            <a:xfrm>
              <a:off x="4061361" y="505358"/>
              <a:ext cx="2530045" cy="1800727"/>
            </a:xfrm>
            <a:prstGeom prst="rect">
              <a:avLst/>
            </a:prstGeom>
            <a:noFill/>
            <a:ln>
              <a:noFill/>
            </a:ln>
          </p:spPr>
          <p:txBody>
            <a:bodyPr anchorCtr="0" anchor="t" bIns="149350" lIns="149350" spcFirstLastPara="1" rIns="149350" wrap="square" tIns="335950">
              <a:noAutofit/>
            </a:bodyPr>
            <a:lstStyle/>
            <a:p>
              <a:pPr indent="-171450" lvl="1" marL="171450" marR="0" rtl="0" algn="l">
                <a:lnSpc>
                  <a:spcPct val="90000"/>
                </a:lnSpc>
                <a:spcBef>
                  <a:spcPts val="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Mantienen modelos y métodos empíricos. </a:t>
              </a:r>
              <a:endParaRPr/>
            </a:p>
            <a:p>
              <a:pPr indent="-171450" lvl="1" marL="171450" marR="0" rtl="0" algn="l">
                <a:lnSpc>
                  <a:spcPct val="90000"/>
                </a:lnSpc>
                <a:spcBef>
                  <a:spcPts val="24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Requieren aplicar teorías para ser mas eficientes</a:t>
              </a:r>
              <a:endParaRPr/>
            </a:p>
          </p:txBody>
        </p:sp>
        <p:sp>
          <p:nvSpPr>
            <p:cNvPr id="141" name="Google Shape;141;p3"/>
            <p:cNvSpPr/>
            <p:nvPr/>
          </p:nvSpPr>
          <p:spPr>
            <a:xfrm>
              <a:off x="3680438" y="2539"/>
              <a:ext cx="761846" cy="761846"/>
            </a:xfrm>
            <a:prstGeom prst="rect">
              <a:avLst/>
            </a:prstGeom>
            <a:solidFill>
              <a:srgbClr val="BEDED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p:nvPr/>
          </p:nvSpPr>
          <p:spPr>
            <a:xfrm rot="-5400000">
              <a:off x="6552585" y="1215260"/>
              <a:ext cx="1800727" cy="3809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
            <p:cNvSpPr txBox="1"/>
            <p:nvPr/>
          </p:nvSpPr>
          <p:spPr>
            <a:xfrm rot="-5400000">
              <a:off x="6552585" y="1215260"/>
              <a:ext cx="1800727" cy="380923"/>
            </a:xfrm>
            <a:prstGeom prst="rect">
              <a:avLst/>
            </a:prstGeom>
            <a:noFill/>
            <a:ln>
              <a:noFill/>
            </a:ln>
          </p:spPr>
          <p:txBody>
            <a:bodyPr anchorCtr="0" anchor="t" bIns="0" lIns="0" spcFirstLastPara="1" rIns="335950" wrap="square" tIns="0">
              <a:noAutofit/>
            </a:bodyPr>
            <a:lstStyle/>
            <a:p>
              <a:pPr indent="0" lvl="0" marL="0" marR="0" rtl="0" algn="r">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3</a:t>
              </a:r>
              <a:endParaRPr/>
            </a:p>
          </p:txBody>
        </p:sp>
        <p:sp>
          <p:nvSpPr>
            <p:cNvPr id="144" name="Google Shape;144;p3"/>
            <p:cNvSpPr/>
            <p:nvPr/>
          </p:nvSpPr>
          <p:spPr>
            <a:xfrm>
              <a:off x="7643410" y="505358"/>
              <a:ext cx="2530045" cy="1800727"/>
            </a:xfrm>
            <a:prstGeom prst="rect">
              <a:avLst/>
            </a:prstGeom>
            <a:solidFill>
              <a:srgbClr val="6FAA47"/>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
            <p:cNvSpPr txBox="1"/>
            <p:nvPr/>
          </p:nvSpPr>
          <p:spPr>
            <a:xfrm>
              <a:off x="7643410" y="505358"/>
              <a:ext cx="2530045" cy="1800727"/>
            </a:xfrm>
            <a:prstGeom prst="rect">
              <a:avLst/>
            </a:prstGeom>
            <a:noFill/>
            <a:ln>
              <a:noFill/>
            </a:ln>
          </p:spPr>
          <p:txBody>
            <a:bodyPr anchorCtr="0" anchor="t" bIns="149350" lIns="149350" spcFirstLastPara="1" rIns="149350" wrap="square" tIns="335950">
              <a:noAutofit/>
            </a:bodyPr>
            <a:lstStyle/>
            <a:p>
              <a:pPr indent="-171450" lvl="1" marL="171450" marR="0" rtl="0" algn="l">
                <a:lnSpc>
                  <a:spcPct val="90000"/>
                </a:lnSpc>
                <a:spcBef>
                  <a:spcPts val="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Se requiere una modelo de gestión compuesto por un sistema de costeo y modelado de procesos</a:t>
              </a:r>
              <a:endParaRPr/>
            </a:p>
          </p:txBody>
        </p:sp>
        <p:sp>
          <p:nvSpPr>
            <p:cNvPr id="146" name="Google Shape;146;p3"/>
            <p:cNvSpPr/>
            <p:nvPr/>
          </p:nvSpPr>
          <p:spPr>
            <a:xfrm>
              <a:off x="7262487" y="2539"/>
              <a:ext cx="761846" cy="761846"/>
            </a:xfrm>
            <a:prstGeom prst="rect">
              <a:avLst/>
            </a:prstGeom>
            <a:solidFill>
              <a:srgbClr val="C6D9B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 name="Google Shape;147;p3"/>
          <p:cNvSpPr/>
          <p:nvPr/>
        </p:nvSpPr>
        <p:spPr>
          <a:xfrm>
            <a:off x="1099884" y="1507783"/>
            <a:ext cx="600579" cy="464101"/>
          </a:xfrm>
          <a:prstGeom prst="roundRect">
            <a:avLst>
              <a:gd fmla="val 10000" name="adj"/>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p:nvPr/>
        </p:nvSpPr>
        <p:spPr>
          <a:xfrm>
            <a:off x="4705816" y="1488365"/>
            <a:ext cx="563486" cy="523334"/>
          </a:xfrm>
          <a:prstGeom prst="roundRect">
            <a:avLst>
              <a:gd fmla="val 10000" name="adj"/>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
          <p:cNvSpPr/>
          <p:nvPr/>
        </p:nvSpPr>
        <p:spPr>
          <a:xfrm>
            <a:off x="8272618" y="1516365"/>
            <a:ext cx="563486" cy="447207"/>
          </a:xfrm>
          <a:prstGeom prst="roundRect">
            <a:avLst>
              <a:gd fmla="val 10000" name="adj"/>
            </a:avLst>
          </a:prstGeom>
          <a:blipFill rotWithShape="1">
            <a:blip r:embed="rId9">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154" name="Shape 154"/>
        <p:cNvGrpSpPr/>
        <p:nvPr/>
      </p:nvGrpSpPr>
      <p:grpSpPr>
        <a:xfrm>
          <a:off x="0" y="0"/>
          <a:ext cx="0" cy="0"/>
          <a:chOff x="0" y="0"/>
          <a:chExt cx="0" cy="0"/>
        </a:xfrm>
      </p:grpSpPr>
      <p:sp>
        <p:nvSpPr>
          <p:cNvPr id="155" name="Google Shape;155;p4"/>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Casos de estudio </a:t>
            </a:r>
            <a:endParaRPr/>
          </a:p>
        </p:txBody>
      </p:sp>
      <p:sp>
        <p:nvSpPr>
          <p:cNvPr id="156" name="Google Shape;156;p4"/>
          <p:cNvSpPr/>
          <p:nvPr/>
        </p:nvSpPr>
        <p:spPr>
          <a:xfrm>
            <a:off x="734743" y="1677704"/>
            <a:ext cx="2819400" cy="2170850"/>
          </a:xfrm>
          <a:prstGeom prst="roundRect">
            <a:avLst>
              <a:gd fmla="val 16667" name="adj"/>
            </a:avLst>
          </a:prstGeom>
          <a:solidFill>
            <a:srgbClr val="F2F2F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dk1"/>
              </a:solidFill>
              <a:latin typeface="Verdana"/>
              <a:ea typeface="Verdana"/>
              <a:cs typeface="Verdana"/>
              <a:sym typeface="Verdana"/>
            </a:endParaRPr>
          </a:p>
          <a:p>
            <a:pPr indent="0" lvl="0" marL="0" marR="0" rtl="0" algn="ctr">
              <a:spcBef>
                <a:spcPts val="0"/>
              </a:spcBef>
              <a:spcAft>
                <a:spcPts val="0"/>
              </a:spcAft>
              <a:buNone/>
            </a:pPr>
            <a:r>
              <a:t/>
            </a:r>
            <a:endParaRPr sz="2000">
              <a:solidFill>
                <a:schemeClr val="dk1"/>
              </a:solidFill>
              <a:latin typeface="Verdana"/>
              <a:ea typeface="Verdana"/>
              <a:cs typeface="Verdana"/>
              <a:sym typeface="Verdana"/>
            </a:endParaRPr>
          </a:p>
          <a:p>
            <a:pPr indent="0" lvl="0" marL="0" marR="0" rtl="0" algn="ctr">
              <a:spcBef>
                <a:spcPts val="0"/>
              </a:spcBef>
              <a:spcAft>
                <a:spcPts val="0"/>
              </a:spcAft>
              <a:buNone/>
            </a:pPr>
            <a:r>
              <a:t/>
            </a:r>
            <a:endParaRPr sz="2000">
              <a:solidFill>
                <a:schemeClr val="dk1"/>
              </a:solidFill>
              <a:latin typeface="Verdana"/>
              <a:ea typeface="Verdana"/>
              <a:cs typeface="Verdana"/>
              <a:sym typeface="Verdana"/>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Ensambladora de televisores y motocicletas</a:t>
            </a:r>
            <a:endParaRPr/>
          </a:p>
        </p:txBody>
      </p:sp>
      <p:sp>
        <p:nvSpPr>
          <p:cNvPr id="157" name="Google Shape;157;p4"/>
          <p:cNvSpPr/>
          <p:nvPr/>
        </p:nvSpPr>
        <p:spPr>
          <a:xfrm>
            <a:off x="734743" y="4395950"/>
            <a:ext cx="2819400" cy="2177796"/>
          </a:xfrm>
          <a:prstGeom prst="roundRect">
            <a:avLst>
              <a:gd fmla="val 16667" name="adj"/>
            </a:avLst>
          </a:prstGeom>
          <a:solidFill>
            <a:srgbClr val="F2F2F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dk1"/>
              </a:solidFill>
              <a:latin typeface="Verdana"/>
              <a:ea typeface="Verdana"/>
              <a:cs typeface="Verdana"/>
              <a:sym typeface="Verdana"/>
            </a:endParaRPr>
          </a:p>
          <a:p>
            <a:pPr indent="0" lvl="0" marL="0" marR="0" rtl="0" algn="ctr">
              <a:spcBef>
                <a:spcPts val="0"/>
              </a:spcBef>
              <a:spcAft>
                <a:spcPts val="0"/>
              </a:spcAft>
              <a:buNone/>
            </a:pPr>
            <a:r>
              <a:t/>
            </a:r>
            <a:endParaRPr sz="2000">
              <a:solidFill>
                <a:schemeClr val="dk1"/>
              </a:solidFill>
              <a:latin typeface="Verdana"/>
              <a:ea typeface="Verdana"/>
              <a:cs typeface="Verdana"/>
              <a:sym typeface="Verdana"/>
            </a:endParaRPr>
          </a:p>
          <a:p>
            <a:pPr indent="0" lvl="0" marL="0" marR="0" rtl="0" algn="ctr">
              <a:spcBef>
                <a:spcPts val="0"/>
              </a:spcBef>
              <a:spcAft>
                <a:spcPts val="0"/>
              </a:spcAft>
              <a:buNone/>
            </a:pPr>
            <a:r>
              <a:t/>
            </a:r>
            <a:endParaRPr sz="2000">
              <a:solidFill>
                <a:schemeClr val="dk1"/>
              </a:solidFill>
              <a:latin typeface="Verdana"/>
              <a:ea typeface="Verdana"/>
              <a:cs typeface="Verdana"/>
              <a:sym typeface="Verdana"/>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Ensambladora de tarjetas electrónicas </a:t>
            </a:r>
            <a:endParaRPr/>
          </a:p>
        </p:txBody>
      </p:sp>
      <p:sp>
        <p:nvSpPr>
          <p:cNvPr id="158" name="Google Shape;158;p4"/>
          <p:cNvSpPr/>
          <p:nvPr/>
        </p:nvSpPr>
        <p:spPr>
          <a:xfrm>
            <a:off x="4299795" y="1577403"/>
            <a:ext cx="2819400" cy="1066800"/>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Televisores </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14 modelos </a:t>
            </a:r>
            <a:endParaRPr/>
          </a:p>
        </p:txBody>
      </p:sp>
      <p:sp>
        <p:nvSpPr>
          <p:cNvPr id="159" name="Google Shape;159;p4"/>
          <p:cNvSpPr/>
          <p:nvPr/>
        </p:nvSpPr>
        <p:spPr>
          <a:xfrm>
            <a:off x="4329731" y="2867853"/>
            <a:ext cx="2819400" cy="1066800"/>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Motos</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13 modelos</a:t>
            </a:r>
            <a:endParaRPr/>
          </a:p>
        </p:txBody>
      </p:sp>
      <p:sp>
        <p:nvSpPr>
          <p:cNvPr id="160" name="Google Shape;160;p4"/>
          <p:cNvSpPr/>
          <p:nvPr/>
        </p:nvSpPr>
        <p:spPr>
          <a:xfrm>
            <a:off x="4333324" y="5398059"/>
            <a:ext cx="2819400" cy="1066800"/>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Tarjetas electrónicas</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19 modelos </a:t>
            </a:r>
            <a:endParaRPr/>
          </a:p>
        </p:txBody>
      </p:sp>
      <p:pic>
        <p:nvPicPr>
          <p:cNvPr id="161" name="Google Shape;161;p4"/>
          <p:cNvPicPr preferRelativeResize="0"/>
          <p:nvPr/>
        </p:nvPicPr>
        <p:blipFill rotWithShape="1">
          <a:blip r:embed="rId3">
            <a:alphaModFix/>
          </a:blip>
          <a:srcRect b="16667" l="0" r="0" t="25000"/>
          <a:stretch/>
        </p:blipFill>
        <p:spPr>
          <a:xfrm>
            <a:off x="4402577" y="3207478"/>
            <a:ext cx="591204" cy="344869"/>
          </a:xfrm>
          <a:prstGeom prst="rect">
            <a:avLst/>
          </a:prstGeom>
          <a:noFill/>
          <a:ln>
            <a:noFill/>
          </a:ln>
        </p:spPr>
      </p:pic>
      <p:pic>
        <p:nvPicPr>
          <p:cNvPr id="162" name="Google Shape;162;p4"/>
          <p:cNvPicPr preferRelativeResize="0"/>
          <p:nvPr/>
        </p:nvPicPr>
        <p:blipFill rotWithShape="1">
          <a:blip r:embed="rId4">
            <a:alphaModFix/>
          </a:blip>
          <a:srcRect b="9401" l="4646" r="0" t="12580"/>
          <a:stretch/>
        </p:blipFill>
        <p:spPr>
          <a:xfrm>
            <a:off x="4393886" y="1903780"/>
            <a:ext cx="599894" cy="429473"/>
          </a:xfrm>
          <a:prstGeom prst="rect">
            <a:avLst/>
          </a:prstGeom>
          <a:noFill/>
          <a:ln>
            <a:noFill/>
          </a:ln>
        </p:spPr>
      </p:pic>
      <p:pic>
        <p:nvPicPr>
          <p:cNvPr id="163" name="Google Shape;163;p4"/>
          <p:cNvPicPr preferRelativeResize="0"/>
          <p:nvPr/>
        </p:nvPicPr>
        <p:blipFill rotWithShape="1">
          <a:blip r:embed="rId5">
            <a:alphaModFix/>
          </a:blip>
          <a:srcRect b="0" l="0" r="0" t="0"/>
          <a:stretch/>
        </p:blipFill>
        <p:spPr>
          <a:xfrm>
            <a:off x="4432557" y="5856348"/>
            <a:ext cx="513167" cy="513167"/>
          </a:xfrm>
          <a:prstGeom prst="rect">
            <a:avLst/>
          </a:prstGeom>
          <a:noFill/>
          <a:ln>
            <a:noFill/>
          </a:ln>
        </p:spPr>
      </p:pic>
      <p:pic>
        <p:nvPicPr>
          <p:cNvPr id="164" name="Google Shape;164;p4"/>
          <p:cNvPicPr preferRelativeResize="0"/>
          <p:nvPr/>
        </p:nvPicPr>
        <p:blipFill rotWithShape="1">
          <a:blip r:embed="rId6">
            <a:alphaModFix/>
          </a:blip>
          <a:srcRect b="12069" l="0" r="0" t="8620"/>
          <a:stretch/>
        </p:blipFill>
        <p:spPr>
          <a:xfrm>
            <a:off x="1555921" y="4540608"/>
            <a:ext cx="1246021" cy="1056534"/>
          </a:xfrm>
          <a:prstGeom prst="rect">
            <a:avLst/>
          </a:prstGeom>
          <a:noFill/>
          <a:ln>
            <a:noFill/>
          </a:ln>
        </p:spPr>
      </p:pic>
      <p:pic>
        <p:nvPicPr>
          <p:cNvPr id="165" name="Google Shape;165;p4"/>
          <p:cNvPicPr preferRelativeResize="0"/>
          <p:nvPr/>
        </p:nvPicPr>
        <p:blipFill rotWithShape="1">
          <a:blip r:embed="rId7">
            <a:alphaModFix/>
          </a:blip>
          <a:srcRect b="7376" l="0" r="0" t="0"/>
          <a:stretch/>
        </p:blipFill>
        <p:spPr>
          <a:xfrm>
            <a:off x="1777703" y="1768650"/>
            <a:ext cx="838200" cy="919579"/>
          </a:xfrm>
          <a:prstGeom prst="rect">
            <a:avLst/>
          </a:prstGeom>
          <a:noFill/>
          <a:ln>
            <a:noFill/>
          </a:ln>
        </p:spPr>
      </p:pic>
      <p:cxnSp>
        <p:nvCxnSpPr>
          <p:cNvPr id="166" name="Google Shape;166;p4"/>
          <p:cNvCxnSpPr>
            <a:stCxn id="163" idx="3"/>
          </p:cNvCxnSpPr>
          <p:nvPr/>
        </p:nvCxnSpPr>
        <p:spPr>
          <a:xfrm>
            <a:off x="4945724" y="6112932"/>
            <a:ext cx="342900" cy="0"/>
          </a:xfrm>
          <a:prstGeom prst="straightConnector1">
            <a:avLst/>
          </a:prstGeom>
          <a:noFill/>
          <a:ln cap="flat" cmpd="sng" w="38100">
            <a:solidFill>
              <a:schemeClr val="accent1"/>
            </a:solidFill>
            <a:prstDash val="solid"/>
            <a:miter lim="800000"/>
            <a:headEnd len="sm" w="sm" type="none"/>
            <a:tailEnd len="sm" w="sm" type="none"/>
          </a:ln>
        </p:spPr>
      </p:cxnSp>
      <p:cxnSp>
        <p:nvCxnSpPr>
          <p:cNvPr id="167" name="Google Shape;167;p4"/>
          <p:cNvCxnSpPr/>
          <p:nvPr/>
        </p:nvCxnSpPr>
        <p:spPr>
          <a:xfrm rot="-5400000">
            <a:off x="3848227" y="2202963"/>
            <a:ext cx="418800" cy="381000"/>
          </a:xfrm>
          <a:prstGeom prst="bentConnector2">
            <a:avLst/>
          </a:prstGeom>
          <a:noFill/>
          <a:ln cap="flat" cmpd="sng" w="38100">
            <a:solidFill>
              <a:schemeClr val="accent1"/>
            </a:solidFill>
            <a:prstDash val="solid"/>
            <a:miter lim="800000"/>
            <a:headEnd len="sm" w="sm" type="none"/>
            <a:tailEnd len="med" w="med" type="triangle"/>
          </a:ln>
        </p:spPr>
      </p:cxnSp>
      <p:cxnSp>
        <p:nvCxnSpPr>
          <p:cNvPr id="168" name="Google Shape;168;p4"/>
          <p:cNvCxnSpPr>
            <a:endCxn id="168" idx="1"/>
          </p:cNvCxnSpPr>
          <p:nvPr/>
        </p:nvCxnSpPr>
        <p:spPr>
          <a:xfrm flipH="1" rot="-5400000">
            <a:off x="3570964" y="2915254"/>
            <a:ext cx="1011300" cy="409800"/>
          </a:xfrm>
          <a:prstGeom prst="bentConnector2">
            <a:avLst/>
          </a:prstGeom>
          <a:noFill/>
          <a:ln cap="flat" cmpd="sng" w="38100">
            <a:solidFill>
              <a:schemeClr val="accent1"/>
            </a:solidFill>
            <a:prstDash val="solid"/>
            <a:miter lim="800000"/>
            <a:headEnd len="sm" w="sm" type="none"/>
            <a:tailEnd len="med" w="med" type="triangle"/>
          </a:ln>
        </p:spPr>
      </p:cxnSp>
      <p:cxnSp>
        <p:nvCxnSpPr>
          <p:cNvPr id="169" name="Google Shape;169;p4"/>
          <p:cNvCxnSpPr>
            <a:stCxn id="164" idx="3"/>
          </p:cNvCxnSpPr>
          <p:nvPr/>
        </p:nvCxnSpPr>
        <p:spPr>
          <a:xfrm flipH="1" rot="10800000">
            <a:off x="2801942" y="5055675"/>
            <a:ext cx="779100" cy="13200"/>
          </a:xfrm>
          <a:prstGeom prst="straightConnector1">
            <a:avLst/>
          </a:prstGeom>
          <a:noFill/>
          <a:ln cap="flat" cmpd="sng" w="38100">
            <a:solidFill>
              <a:schemeClr val="accent1"/>
            </a:solidFill>
            <a:prstDash val="solid"/>
            <a:miter lim="800000"/>
            <a:headEnd len="sm" w="sm" type="none"/>
            <a:tailEnd len="med" w="med" type="triangle"/>
          </a:ln>
        </p:spPr>
      </p:cxnSp>
      <p:sp>
        <p:nvSpPr>
          <p:cNvPr id="170" name="Google Shape;170;p4"/>
          <p:cNvSpPr/>
          <p:nvPr/>
        </p:nvSpPr>
        <p:spPr>
          <a:xfrm>
            <a:off x="8395097" y="3444851"/>
            <a:ext cx="2819400" cy="2177796"/>
          </a:xfrm>
          <a:prstGeom prst="roundRect">
            <a:avLst>
              <a:gd fmla="val 16667" name="adj"/>
            </a:avLst>
          </a:prstGeom>
          <a:solidFill>
            <a:srgbClr val="F2F2F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dk1"/>
              </a:solidFill>
              <a:latin typeface="Verdana"/>
              <a:ea typeface="Verdana"/>
              <a:cs typeface="Verdana"/>
              <a:sym typeface="Verdana"/>
            </a:endParaRPr>
          </a:p>
          <a:p>
            <a:pPr indent="0" lvl="0" marL="0" marR="0" rtl="0" algn="ctr">
              <a:spcBef>
                <a:spcPts val="0"/>
              </a:spcBef>
              <a:spcAft>
                <a:spcPts val="0"/>
              </a:spcAft>
              <a:buNone/>
            </a:pPr>
            <a:r>
              <a:t/>
            </a:r>
            <a:endParaRPr sz="2000">
              <a:solidFill>
                <a:schemeClr val="dk1"/>
              </a:solidFill>
              <a:latin typeface="Verdana"/>
              <a:ea typeface="Verdana"/>
              <a:cs typeface="Verdana"/>
              <a:sym typeface="Verdana"/>
            </a:endParaRPr>
          </a:p>
          <a:p>
            <a:pPr indent="0" lvl="0" marL="0" marR="0" rtl="0" algn="ctr">
              <a:spcBef>
                <a:spcPts val="0"/>
              </a:spcBef>
              <a:spcAft>
                <a:spcPts val="0"/>
              </a:spcAft>
              <a:buNone/>
            </a:pPr>
            <a:r>
              <a:t/>
            </a:r>
            <a:endParaRPr sz="2000">
              <a:solidFill>
                <a:schemeClr val="dk1"/>
              </a:solidFill>
              <a:latin typeface="Verdana"/>
              <a:ea typeface="Verdana"/>
              <a:cs typeface="Verdana"/>
              <a:sym typeface="Verdana"/>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Ensambladora de Bicicletas</a:t>
            </a:r>
            <a:endParaRPr/>
          </a:p>
        </p:txBody>
      </p:sp>
      <p:sp>
        <p:nvSpPr>
          <p:cNvPr id="171" name="Google Shape;171;p4"/>
          <p:cNvSpPr/>
          <p:nvPr/>
        </p:nvSpPr>
        <p:spPr>
          <a:xfrm>
            <a:off x="4329731" y="4117300"/>
            <a:ext cx="2819400" cy="1066800"/>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Verdana"/>
                <a:ea typeface="Verdana"/>
                <a:cs typeface="Verdana"/>
                <a:sym typeface="Verdana"/>
              </a:rPr>
              <a:t> </a:t>
            </a:r>
            <a:r>
              <a:rPr lang="en-US" sz="2000">
                <a:solidFill>
                  <a:schemeClr val="dk1"/>
                </a:solidFill>
                <a:latin typeface="Arial"/>
                <a:ea typeface="Arial"/>
                <a:cs typeface="Arial"/>
                <a:sym typeface="Arial"/>
              </a:rPr>
              <a:t>Bicicletas</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12 modelos</a:t>
            </a:r>
            <a:r>
              <a:rPr lang="en-US" sz="2000">
                <a:solidFill>
                  <a:schemeClr val="dk1"/>
                </a:solidFill>
                <a:latin typeface="Verdana"/>
                <a:ea typeface="Verdana"/>
                <a:cs typeface="Verdana"/>
                <a:sym typeface="Verdana"/>
              </a:rPr>
              <a:t> </a:t>
            </a:r>
            <a:endParaRPr/>
          </a:p>
        </p:txBody>
      </p:sp>
      <p:cxnSp>
        <p:nvCxnSpPr>
          <p:cNvPr id="172" name="Google Shape;172;p4"/>
          <p:cNvCxnSpPr/>
          <p:nvPr/>
        </p:nvCxnSpPr>
        <p:spPr>
          <a:xfrm rot="10800000">
            <a:off x="7149132" y="4650700"/>
            <a:ext cx="1245965" cy="0"/>
          </a:xfrm>
          <a:prstGeom prst="straightConnector1">
            <a:avLst/>
          </a:prstGeom>
          <a:noFill/>
          <a:ln cap="flat" cmpd="sng" w="38100">
            <a:solidFill>
              <a:schemeClr val="accent1"/>
            </a:solidFill>
            <a:prstDash val="solid"/>
            <a:miter lim="800000"/>
            <a:headEnd len="sm" w="sm" type="none"/>
            <a:tailEnd len="med" w="med" type="triangle"/>
          </a:ln>
        </p:spPr>
      </p:cxnSp>
      <p:sp>
        <p:nvSpPr>
          <p:cNvPr id="173" name="Google Shape;173;p4"/>
          <p:cNvSpPr txBox="1"/>
          <p:nvPr/>
        </p:nvSpPr>
        <p:spPr>
          <a:xfrm>
            <a:off x="734743" y="1000225"/>
            <a:ext cx="294804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Verdana"/>
                <a:ea typeface="Verdana"/>
                <a:cs typeface="Verdana"/>
                <a:sym typeface="Verdana"/>
              </a:rPr>
              <a:t>1</a:t>
            </a:r>
            <a:endParaRPr/>
          </a:p>
        </p:txBody>
      </p:sp>
      <p:sp>
        <p:nvSpPr>
          <p:cNvPr id="174" name="Google Shape;174;p4"/>
          <p:cNvSpPr txBox="1"/>
          <p:nvPr/>
        </p:nvSpPr>
        <p:spPr>
          <a:xfrm>
            <a:off x="8398690" y="3078059"/>
            <a:ext cx="291874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Verdana"/>
                <a:ea typeface="Verdana"/>
                <a:cs typeface="Verdana"/>
                <a:sym typeface="Verdana"/>
              </a:rPr>
              <a:t>2</a:t>
            </a:r>
            <a:endParaRPr/>
          </a:p>
        </p:txBody>
      </p:sp>
      <p:sp>
        <p:nvSpPr>
          <p:cNvPr id="175" name="Google Shape;175;p4"/>
          <p:cNvSpPr txBox="1"/>
          <p:nvPr/>
        </p:nvSpPr>
        <p:spPr>
          <a:xfrm>
            <a:off x="769913" y="4066136"/>
            <a:ext cx="299085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Verdana"/>
                <a:ea typeface="Verdana"/>
                <a:cs typeface="Verdana"/>
                <a:sym typeface="Verdana"/>
              </a:rPr>
              <a:t>3</a:t>
            </a:r>
            <a:endParaRPr/>
          </a:p>
        </p:txBody>
      </p:sp>
      <p:pic>
        <p:nvPicPr>
          <p:cNvPr descr="icycle, bike, riding, road icon" id="176" name="Google Shape;176;p4"/>
          <p:cNvPicPr preferRelativeResize="0"/>
          <p:nvPr/>
        </p:nvPicPr>
        <p:blipFill rotWithShape="1">
          <a:blip r:embed="rId8">
            <a:alphaModFix/>
          </a:blip>
          <a:srcRect b="0" l="0" r="0" t="0"/>
          <a:stretch/>
        </p:blipFill>
        <p:spPr>
          <a:xfrm>
            <a:off x="4417538" y="4290321"/>
            <a:ext cx="615788" cy="615788"/>
          </a:xfrm>
          <a:prstGeom prst="rect">
            <a:avLst/>
          </a:prstGeom>
          <a:noFill/>
          <a:ln>
            <a:noFill/>
          </a:ln>
        </p:spPr>
      </p:pic>
      <p:pic>
        <p:nvPicPr>
          <p:cNvPr descr="ssembly, belt, conveyor, factory, line icon" id="177" name="Google Shape;177;p4"/>
          <p:cNvPicPr preferRelativeResize="0"/>
          <p:nvPr/>
        </p:nvPicPr>
        <p:blipFill rotWithShape="1">
          <a:blip r:embed="rId9">
            <a:alphaModFix/>
          </a:blip>
          <a:srcRect b="0" l="0" r="0" t="0"/>
          <a:stretch/>
        </p:blipFill>
        <p:spPr>
          <a:xfrm>
            <a:off x="9321702" y="3625841"/>
            <a:ext cx="1105156" cy="1105156"/>
          </a:xfrm>
          <a:prstGeom prst="rect">
            <a:avLst/>
          </a:prstGeom>
          <a:noFill/>
          <a:ln>
            <a:noFill/>
          </a:ln>
        </p:spPr>
      </p:pic>
      <p:sp>
        <p:nvSpPr>
          <p:cNvPr id="178" name="Google Shape;178;p4"/>
          <p:cNvSpPr txBox="1"/>
          <p:nvPr/>
        </p:nvSpPr>
        <p:spPr>
          <a:xfrm>
            <a:off x="8054606" y="1336141"/>
            <a:ext cx="3500381"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Información de:</a:t>
            </a:r>
            <a:endParaRPr/>
          </a:p>
          <a:p>
            <a:pPr indent="0" lvl="0" marL="0" marR="0" rtl="0" algn="ctr">
              <a:spcBef>
                <a:spcPts val="0"/>
              </a:spcBef>
              <a:spcAft>
                <a:spcPts val="0"/>
              </a:spcAft>
              <a:buNone/>
            </a:pPr>
            <a:r>
              <a:rPr b="1" lang="en-US" sz="3200">
                <a:solidFill>
                  <a:schemeClr val="dk1"/>
                </a:solidFill>
                <a:latin typeface="Arial"/>
                <a:ea typeface="Arial"/>
                <a:cs typeface="Arial"/>
                <a:sym typeface="Arial"/>
              </a:rPr>
              <a:t>2017</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183" name="Shape 183"/>
        <p:cNvGrpSpPr/>
        <p:nvPr/>
      </p:nvGrpSpPr>
      <p:grpSpPr>
        <a:xfrm>
          <a:off x="0" y="0"/>
          <a:ext cx="0" cy="0"/>
          <a:chOff x="0" y="0"/>
          <a:chExt cx="0" cy="0"/>
        </a:xfrm>
      </p:grpSpPr>
      <p:sp>
        <p:nvSpPr>
          <p:cNvPr id="184" name="Google Shape;184;p5"/>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959"/>
              <a:buFont typeface="Arial"/>
              <a:buNone/>
            </a:pPr>
            <a:r>
              <a:rPr lang="en-US" sz="3959">
                <a:latin typeface="Arial"/>
                <a:ea typeface="Arial"/>
                <a:cs typeface="Arial"/>
                <a:sym typeface="Arial"/>
              </a:rPr>
              <a:t>Fase 1: </a:t>
            </a:r>
            <a:r>
              <a:rPr lang="en-US" sz="3240">
                <a:latin typeface="Arial"/>
                <a:ea typeface="Arial"/>
                <a:cs typeface="Arial"/>
                <a:sym typeface="Arial"/>
              </a:rPr>
              <a:t>Modelo de Gestión de Procesos y Costos en la Industria de Ensamblaje (2017 - 2018)</a:t>
            </a:r>
            <a:endParaRPr/>
          </a:p>
        </p:txBody>
      </p:sp>
      <p:pic>
        <p:nvPicPr>
          <p:cNvPr id="185" name="Google Shape;185;p5"/>
          <p:cNvPicPr preferRelativeResize="0"/>
          <p:nvPr/>
        </p:nvPicPr>
        <p:blipFill rotWithShape="1">
          <a:blip r:embed="rId3">
            <a:alphaModFix/>
          </a:blip>
          <a:srcRect b="0" l="11620" r="10188" t="0"/>
          <a:stretch/>
        </p:blipFill>
        <p:spPr>
          <a:xfrm>
            <a:off x="76512" y="1441784"/>
            <a:ext cx="6500751" cy="4675444"/>
          </a:xfrm>
          <a:prstGeom prst="rect">
            <a:avLst/>
          </a:prstGeom>
          <a:noFill/>
          <a:ln>
            <a:noFill/>
          </a:ln>
        </p:spPr>
      </p:pic>
      <p:grpSp>
        <p:nvGrpSpPr>
          <p:cNvPr id="186" name="Google Shape;186;p5"/>
          <p:cNvGrpSpPr/>
          <p:nvPr/>
        </p:nvGrpSpPr>
        <p:grpSpPr>
          <a:xfrm>
            <a:off x="1774780" y="919466"/>
            <a:ext cx="9783454" cy="5720081"/>
            <a:chOff x="-4802483" y="-736052"/>
            <a:chExt cx="9783454" cy="5720081"/>
          </a:xfrm>
        </p:grpSpPr>
        <p:sp>
          <p:nvSpPr>
            <p:cNvPr id="187" name="Google Shape;187;p5"/>
            <p:cNvSpPr/>
            <p:nvPr/>
          </p:nvSpPr>
          <p:spPr>
            <a:xfrm>
              <a:off x="-4802483" y="-736052"/>
              <a:ext cx="5720081" cy="5720081"/>
            </a:xfrm>
            <a:prstGeom prst="blockArc">
              <a:avLst>
                <a:gd fmla="val 18900000" name="adj1"/>
                <a:gd fmla="val 2700000" name="adj2"/>
                <a:gd fmla="val 378" name="adj3"/>
              </a:avLst>
            </a:prstGeom>
            <a:noFill/>
            <a:ln cap="flat" cmpd="sng" w="9525">
              <a:solidFill>
                <a:srgbClr val="487AA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
            <p:cNvSpPr/>
            <p:nvPr/>
          </p:nvSpPr>
          <p:spPr>
            <a:xfrm>
              <a:off x="401538" y="265413"/>
              <a:ext cx="4579432" cy="531167"/>
            </a:xfrm>
            <a:prstGeom prst="rect">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
            <p:cNvSpPr txBox="1"/>
            <p:nvPr/>
          </p:nvSpPr>
          <p:spPr>
            <a:xfrm>
              <a:off x="401538" y="265413"/>
              <a:ext cx="4579432" cy="531167"/>
            </a:xfrm>
            <a:prstGeom prst="rect">
              <a:avLst/>
            </a:prstGeom>
            <a:noFill/>
            <a:ln>
              <a:noFill/>
            </a:ln>
          </p:spPr>
          <p:txBody>
            <a:bodyPr anchorCtr="0" anchor="ctr" bIns="40625" lIns="421600" spcFirstLastPara="1" rIns="40625" wrap="square" tIns="40625">
              <a:noAutofit/>
            </a:bodyPr>
            <a:lstStyle/>
            <a:p>
              <a:pPr indent="0" lvl="0" marL="0" marR="0" rtl="0" algn="l">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Construir</a:t>
              </a:r>
              <a:r>
                <a:rPr lang="en-US" sz="1600">
                  <a:solidFill>
                    <a:schemeClr val="lt1"/>
                  </a:solidFill>
                  <a:latin typeface="Arial"/>
                  <a:ea typeface="Arial"/>
                  <a:cs typeface="Arial"/>
                  <a:sym typeface="Arial"/>
                </a:rPr>
                <a:t> el estado de arte</a:t>
              </a:r>
              <a:endParaRPr sz="1600">
                <a:solidFill>
                  <a:schemeClr val="lt1"/>
                </a:solidFill>
                <a:latin typeface="Arial"/>
                <a:ea typeface="Arial"/>
                <a:cs typeface="Arial"/>
                <a:sym typeface="Arial"/>
              </a:endParaRPr>
            </a:p>
          </p:txBody>
        </p:sp>
        <p:sp>
          <p:nvSpPr>
            <p:cNvPr id="190" name="Google Shape;190;p5"/>
            <p:cNvSpPr/>
            <p:nvPr/>
          </p:nvSpPr>
          <p:spPr>
            <a:xfrm>
              <a:off x="69559" y="199017"/>
              <a:ext cx="663958" cy="663958"/>
            </a:xfrm>
            <a:prstGeom prst="ellipse">
              <a:avLst/>
            </a:prstGeom>
            <a:solidFill>
              <a:schemeClr val="lt1"/>
            </a:solid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5"/>
            <p:cNvSpPr/>
            <p:nvPr/>
          </p:nvSpPr>
          <p:spPr>
            <a:xfrm>
              <a:off x="782157" y="1061909"/>
              <a:ext cx="4198814" cy="531167"/>
            </a:xfrm>
            <a:prstGeom prst="rect">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5"/>
            <p:cNvSpPr txBox="1"/>
            <p:nvPr/>
          </p:nvSpPr>
          <p:spPr>
            <a:xfrm>
              <a:off x="782157" y="1061909"/>
              <a:ext cx="4198814" cy="531167"/>
            </a:xfrm>
            <a:prstGeom prst="rect">
              <a:avLst/>
            </a:prstGeom>
            <a:noFill/>
            <a:ln>
              <a:noFill/>
            </a:ln>
          </p:spPr>
          <p:txBody>
            <a:bodyPr anchorCtr="0" anchor="ctr" bIns="40625" lIns="421600" spcFirstLastPara="1" rIns="40625" wrap="square" tIns="40625">
              <a:noAutofit/>
            </a:bodyPr>
            <a:lstStyle/>
            <a:p>
              <a:pPr indent="0" lvl="0" marL="0" marR="0" rtl="0" algn="l">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Desarrollo de una plataforma informática</a:t>
              </a:r>
              <a:endParaRPr sz="1600">
                <a:solidFill>
                  <a:schemeClr val="lt1"/>
                </a:solidFill>
                <a:latin typeface="Arial"/>
                <a:ea typeface="Arial"/>
                <a:cs typeface="Arial"/>
                <a:sym typeface="Arial"/>
              </a:endParaRPr>
            </a:p>
          </p:txBody>
        </p:sp>
        <p:sp>
          <p:nvSpPr>
            <p:cNvPr id="193" name="Google Shape;193;p5"/>
            <p:cNvSpPr/>
            <p:nvPr/>
          </p:nvSpPr>
          <p:spPr>
            <a:xfrm>
              <a:off x="450178" y="995513"/>
              <a:ext cx="663958" cy="663958"/>
            </a:xfrm>
            <a:prstGeom prst="ellipse">
              <a:avLst/>
            </a:prstGeom>
            <a:solidFill>
              <a:schemeClr val="lt1"/>
            </a:solid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5"/>
            <p:cNvSpPr/>
            <p:nvPr/>
          </p:nvSpPr>
          <p:spPr>
            <a:xfrm>
              <a:off x="898976" y="1858404"/>
              <a:ext cx="4081994" cy="531167"/>
            </a:xfrm>
            <a:prstGeom prst="rect">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5"/>
            <p:cNvSpPr txBox="1"/>
            <p:nvPr/>
          </p:nvSpPr>
          <p:spPr>
            <a:xfrm>
              <a:off x="898976" y="1858404"/>
              <a:ext cx="4081994" cy="531167"/>
            </a:xfrm>
            <a:prstGeom prst="rect">
              <a:avLst/>
            </a:prstGeom>
            <a:noFill/>
            <a:ln>
              <a:noFill/>
            </a:ln>
          </p:spPr>
          <p:txBody>
            <a:bodyPr anchorCtr="0" anchor="ctr" bIns="40625" lIns="421600" spcFirstLastPara="1" rIns="40625" wrap="square" tIns="40625">
              <a:noAutofit/>
            </a:bodyPr>
            <a:lstStyle/>
            <a:p>
              <a:pPr indent="0" lvl="0" marL="0" marR="0" rtl="0" algn="l">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Identificar procesos estratégicos, de apoyo y operacionales</a:t>
              </a:r>
              <a:endParaRPr sz="1600">
                <a:solidFill>
                  <a:schemeClr val="lt1"/>
                </a:solidFill>
                <a:latin typeface="Arial"/>
                <a:ea typeface="Arial"/>
                <a:cs typeface="Arial"/>
                <a:sym typeface="Arial"/>
              </a:endParaRPr>
            </a:p>
          </p:txBody>
        </p:sp>
        <p:sp>
          <p:nvSpPr>
            <p:cNvPr id="196" name="Google Shape;196;p5"/>
            <p:cNvSpPr/>
            <p:nvPr/>
          </p:nvSpPr>
          <p:spPr>
            <a:xfrm>
              <a:off x="566997" y="1792009"/>
              <a:ext cx="663958" cy="663958"/>
            </a:xfrm>
            <a:prstGeom prst="ellipse">
              <a:avLst/>
            </a:prstGeom>
            <a:solidFill>
              <a:schemeClr val="lt1"/>
            </a:solid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5"/>
            <p:cNvSpPr/>
            <p:nvPr/>
          </p:nvSpPr>
          <p:spPr>
            <a:xfrm>
              <a:off x="782157" y="2654900"/>
              <a:ext cx="4198814" cy="531167"/>
            </a:xfrm>
            <a:prstGeom prst="rect">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5"/>
            <p:cNvSpPr txBox="1"/>
            <p:nvPr/>
          </p:nvSpPr>
          <p:spPr>
            <a:xfrm>
              <a:off x="782157" y="2654900"/>
              <a:ext cx="4198814" cy="531167"/>
            </a:xfrm>
            <a:prstGeom prst="rect">
              <a:avLst/>
            </a:prstGeom>
            <a:noFill/>
            <a:ln>
              <a:noFill/>
            </a:ln>
          </p:spPr>
          <p:txBody>
            <a:bodyPr anchorCtr="0" anchor="ctr" bIns="40625" lIns="421600" spcFirstLastPara="1" rIns="40625" wrap="square" tIns="40625">
              <a:noAutofit/>
            </a:bodyPr>
            <a:lstStyle/>
            <a:p>
              <a:pPr indent="0" lvl="0" marL="0" marR="0" rtl="0" algn="l">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Analizar los costos</a:t>
              </a:r>
              <a:endParaRPr/>
            </a:p>
          </p:txBody>
        </p:sp>
        <p:sp>
          <p:nvSpPr>
            <p:cNvPr id="199" name="Google Shape;199;p5"/>
            <p:cNvSpPr/>
            <p:nvPr/>
          </p:nvSpPr>
          <p:spPr>
            <a:xfrm>
              <a:off x="450178" y="2588504"/>
              <a:ext cx="663958" cy="663958"/>
            </a:xfrm>
            <a:prstGeom prst="ellipse">
              <a:avLst/>
            </a:prstGeom>
            <a:solidFill>
              <a:schemeClr val="lt1"/>
            </a:solid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5"/>
            <p:cNvSpPr/>
            <p:nvPr/>
          </p:nvSpPr>
          <p:spPr>
            <a:xfrm>
              <a:off x="401538" y="3451396"/>
              <a:ext cx="4579432" cy="531167"/>
            </a:xfrm>
            <a:prstGeom prst="rect">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5"/>
            <p:cNvSpPr txBox="1"/>
            <p:nvPr/>
          </p:nvSpPr>
          <p:spPr>
            <a:xfrm>
              <a:off x="401538" y="3451396"/>
              <a:ext cx="4579432" cy="531167"/>
            </a:xfrm>
            <a:prstGeom prst="rect">
              <a:avLst/>
            </a:prstGeom>
            <a:noFill/>
            <a:ln>
              <a:noFill/>
            </a:ln>
          </p:spPr>
          <p:txBody>
            <a:bodyPr anchorCtr="0" anchor="ctr" bIns="40625" lIns="421600" spcFirstLastPara="1" rIns="40625" wrap="square" tIns="40625">
              <a:noAutofit/>
            </a:bodyPr>
            <a:lstStyle/>
            <a:p>
              <a:pPr indent="0" lvl="0" marL="0" marR="0" rtl="0" algn="l">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Construir el modelo de gestión</a:t>
              </a:r>
              <a:endParaRPr sz="1600">
                <a:solidFill>
                  <a:schemeClr val="lt1"/>
                </a:solidFill>
                <a:latin typeface="Arial"/>
                <a:ea typeface="Arial"/>
                <a:cs typeface="Arial"/>
                <a:sym typeface="Arial"/>
              </a:endParaRPr>
            </a:p>
          </p:txBody>
        </p:sp>
        <p:sp>
          <p:nvSpPr>
            <p:cNvPr id="202" name="Google Shape;202;p5"/>
            <p:cNvSpPr/>
            <p:nvPr/>
          </p:nvSpPr>
          <p:spPr>
            <a:xfrm>
              <a:off x="69559" y="3385000"/>
              <a:ext cx="663958" cy="663958"/>
            </a:xfrm>
            <a:prstGeom prst="ellipse">
              <a:avLst/>
            </a:prstGeom>
            <a:solidFill>
              <a:schemeClr val="lt1"/>
            </a:solid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207" name="Shape 207"/>
        <p:cNvGrpSpPr/>
        <p:nvPr/>
      </p:nvGrpSpPr>
      <p:grpSpPr>
        <a:xfrm>
          <a:off x="0" y="0"/>
          <a:ext cx="0" cy="0"/>
          <a:chOff x="0" y="0"/>
          <a:chExt cx="0" cy="0"/>
        </a:xfrm>
      </p:grpSpPr>
      <p:sp>
        <p:nvSpPr>
          <p:cNvPr id="208" name="Google Shape;208;p6"/>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Levantamiento de Proce</a:t>
            </a:r>
            <a:r>
              <a:rPr lang="en-US">
                <a:latin typeface="Verdana"/>
                <a:ea typeface="Verdana"/>
                <a:cs typeface="Verdana"/>
                <a:sym typeface="Verdana"/>
              </a:rPr>
              <a:t>sos</a:t>
            </a:r>
            <a:endParaRPr sz="3600">
              <a:latin typeface="Verdana"/>
              <a:ea typeface="Verdana"/>
              <a:cs typeface="Verdana"/>
              <a:sym typeface="Verdana"/>
            </a:endParaRPr>
          </a:p>
        </p:txBody>
      </p:sp>
      <p:grpSp>
        <p:nvGrpSpPr>
          <p:cNvPr id="209" name="Google Shape;209;p6"/>
          <p:cNvGrpSpPr/>
          <p:nvPr/>
        </p:nvGrpSpPr>
        <p:grpSpPr>
          <a:xfrm>
            <a:off x="2745032" y="1755506"/>
            <a:ext cx="8678236" cy="838488"/>
            <a:chOff x="1832" y="432794"/>
            <a:chExt cx="8678236" cy="838488"/>
          </a:xfrm>
        </p:grpSpPr>
        <p:sp>
          <p:nvSpPr>
            <p:cNvPr id="210" name="Google Shape;210;p6"/>
            <p:cNvSpPr/>
            <p:nvPr/>
          </p:nvSpPr>
          <p:spPr>
            <a:xfrm>
              <a:off x="1832" y="452704"/>
              <a:ext cx="2257791" cy="798667"/>
            </a:xfrm>
            <a:prstGeom prst="chevron">
              <a:avLst>
                <a:gd fmla="val 5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6"/>
            <p:cNvSpPr txBox="1"/>
            <p:nvPr/>
          </p:nvSpPr>
          <p:spPr>
            <a:xfrm>
              <a:off x="401166" y="452704"/>
              <a:ext cx="1459124" cy="798667"/>
            </a:xfrm>
            <a:prstGeom prst="rect">
              <a:avLst/>
            </a:prstGeom>
            <a:noFill/>
            <a:ln>
              <a:noFill/>
            </a:ln>
          </p:spPr>
          <p:txBody>
            <a:bodyPr anchorCtr="0" anchor="ctr" bIns="21325" lIns="64000" spcFirstLastPara="1" rIns="21325" wrap="square" tIns="21325">
              <a:noAutofit/>
            </a:bodyPr>
            <a:lstStyle/>
            <a:p>
              <a:pPr indent="0" lvl="0" marL="0" marR="0" rtl="0" algn="ctr">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Planeación </a:t>
              </a:r>
              <a:endParaRPr/>
            </a:p>
          </p:txBody>
        </p:sp>
        <p:sp>
          <p:nvSpPr>
            <p:cNvPr id="212" name="Google Shape;212;p6"/>
            <p:cNvSpPr/>
            <p:nvPr/>
          </p:nvSpPr>
          <p:spPr>
            <a:xfrm>
              <a:off x="2059957" y="452704"/>
              <a:ext cx="2434476" cy="798667"/>
            </a:xfrm>
            <a:prstGeom prst="chevron">
              <a:avLst>
                <a:gd fmla="val 5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6"/>
            <p:cNvSpPr txBox="1"/>
            <p:nvPr/>
          </p:nvSpPr>
          <p:spPr>
            <a:xfrm>
              <a:off x="2459291" y="452704"/>
              <a:ext cx="1635809" cy="798667"/>
            </a:xfrm>
            <a:prstGeom prst="rect">
              <a:avLst/>
            </a:prstGeom>
            <a:noFill/>
            <a:ln>
              <a:noFill/>
            </a:ln>
          </p:spPr>
          <p:txBody>
            <a:bodyPr anchorCtr="0" anchor="ctr" bIns="21325" lIns="64000" spcFirstLastPara="1" rIns="21325" wrap="square" tIns="21325">
              <a:noAutofit/>
            </a:bodyPr>
            <a:lstStyle/>
            <a:p>
              <a:pPr indent="0" lvl="0" marL="0" marR="0" rtl="0" algn="ctr">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Recolección de Datos </a:t>
              </a:r>
              <a:endParaRPr/>
            </a:p>
          </p:txBody>
        </p:sp>
        <p:sp>
          <p:nvSpPr>
            <p:cNvPr id="214" name="Google Shape;214;p6"/>
            <p:cNvSpPr/>
            <p:nvPr/>
          </p:nvSpPr>
          <p:spPr>
            <a:xfrm>
              <a:off x="4294767" y="452704"/>
              <a:ext cx="1996667" cy="798667"/>
            </a:xfrm>
            <a:prstGeom prst="chevron">
              <a:avLst>
                <a:gd fmla="val 5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6"/>
            <p:cNvSpPr txBox="1"/>
            <p:nvPr/>
          </p:nvSpPr>
          <p:spPr>
            <a:xfrm>
              <a:off x="4694101" y="452704"/>
              <a:ext cx="1198000" cy="798667"/>
            </a:xfrm>
            <a:prstGeom prst="rect">
              <a:avLst/>
            </a:prstGeom>
            <a:noFill/>
            <a:ln>
              <a:noFill/>
            </a:ln>
          </p:spPr>
          <p:txBody>
            <a:bodyPr anchorCtr="0" anchor="ctr" bIns="21325" lIns="64000" spcFirstLastPara="1" rIns="21325" wrap="square" tIns="21325">
              <a:noAutofit/>
            </a:bodyPr>
            <a:lstStyle/>
            <a:p>
              <a:pPr indent="0" lvl="0" marL="0" marR="0" rtl="0" algn="ctr">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Análisis de Datos</a:t>
              </a:r>
              <a:endParaRPr/>
            </a:p>
          </p:txBody>
        </p:sp>
        <p:sp>
          <p:nvSpPr>
            <p:cNvPr id="216" name="Google Shape;216;p6"/>
            <p:cNvSpPr/>
            <p:nvPr/>
          </p:nvSpPr>
          <p:spPr>
            <a:xfrm>
              <a:off x="6091768" y="432794"/>
              <a:ext cx="2588300" cy="838488"/>
            </a:xfrm>
            <a:prstGeom prst="chevron">
              <a:avLst>
                <a:gd fmla="val 5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6"/>
            <p:cNvSpPr txBox="1"/>
            <p:nvPr/>
          </p:nvSpPr>
          <p:spPr>
            <a:xfrm>
              <a:off x="6511012" y="432794"/>
              <a:ext cx="1749812" cy="838488"/>
            </a:xfrm>
            <a:prstGeom prst="rect">
              <a:avLst/>
            </a:prstGeom>
            <a:noFill/>
            <a:ln>
              <a:noFill/>
            </a:ln>
          </p:spPr>
          <p:txBody>
            <a:bodyPr anchorCtr="0" anchor="ctr" bIns="21325" lIns="64000" spcFirstLastPara="1" rIns="21325" wrap="square" tIns="21325">
              <a:noAutofit/>
            </a:bodyPr>
            <a:lstStyle/>
            <a:p>
              <a:pPr indent="0" lvl="0" marL="0" marR="0" rtl="0" algn="ctr">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Presentación de Datos </a:t>
              </a:r>
              <a:endParaRPr/>
            </a:p>
          </p:txBody>
        </p:sp>
      </p:grpSp>
      <p:grpSp>
        <p:nvGrpSpPr>
          <p:cNvPr id="218" name="Google Shape;218;p6"/>
          <p:cNvGrpSpPr/>
          <p:nvPr/>
        </p:nvGrpSpPr>
        <p:grpSpPr>
          <a:xfrm>
            <a:off x="444496" y="3255824"/>
            <a:ext cx="6800850" cy="3207894"/>
            <a:chOff x="0" y="0"/>
            <a:chExt cx="6800850" cy="3207894"/>
          </a:xfrm>
        </p:grpSpPr>
        <p:sp>
          <p:nvSpPr>
            <p:cNvPr id="219" name="Google Shape;219;p6"/>
            <p:cNvSpPr/>
            <p:nvPr/>
          </p:nvSpPr>
          <p:spPr>
            <a:xfrm>
              <a:off x="0" y="0"/>
              <a:ext cx="6800850" cy="962368"/>
            </a:xfrm>
            <a:prstGeom prst="rect">
              <a:avLst/>
            </a:prstGeom>
            <a:solidFill>
              <a:srgbClr val="9CC2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6"/>
            <p:cNvSpPr txBox="1"/>
            <p:nvPr/>
          </p:nvSpPr>
          <p:spPr>
            <a:xfrm>
              <a:off x="0" y="0"/>
              <a:ext cx="6800850" cy="962368"/>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dk1"/>
                </a:buClr>
                <a:buSzPts val="2800"/>
                <a:buFont typeface="Helvetica Neue"/>
                <a:buNone/>
              </a:pPr>
              <a:r>
                <a:rPr lang="en-US" sz="2800">
                  <a:solidFill>
                    <a:schemeClr val="dk1"/>
                  </a:solidFill>
                  <a:latin typeface="Helvetica Neue"/>
                  <a:ea typeface="Helvetica Neue"/>
                  <a:cs typeface="Helvetica Neue"/>
                  <a:sym typeface="Helvetica Neue"/>
                </a:rPr>
                <a:t>Procesos Levantados</a:t>
              </a:r>
              <a:endParaRPr/>
            </a:p>
          </p:txBody>
        </p:sp>
        <p:sp>
          <p:nvSpPr>
            <p:cNvPr id="221" name="Google Shape;221;p6"/>
            <p:cNvSpPr/>
            <p:nvPr/>
          </p:nvSpPr>
          <p:spPr>
            <a:xfrm>
              <a:off x="0" y="962368"/>
              <a:ext cx="1700212" cy="2020973"/>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6"/>
            <p:cNvSpPr txBox="1"/>
            <p:nvPr/>
          </p:nvSpPr>
          <p:spPr>
            <a:xfrm>
              <a:off x="0" y="962368"/>
              <a:ext cx="1700212" cy="20209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Helvetica Neue"/>
                <a:buNone/>
              </a:pPr>
              <a:r>
                <a:rPr lang="en-US" sz="2000">
                  <a:solidFill>
                    <a:schemeClr val="lt1"/>
                  </a:solidFill>
                  <a:latin typeface="Helvetica Neue"/>
                  <a:ea typeface="Helvetica Neue"/>
                  <a:cs typeface="Helvetica Neue"/>
                  <a:sym typeface="Helvetica Neue"/>
                </a:rPr>
                <a:t>Procesos</a:t>
              </a:r>
              <a:endParaRPr/>
            </a:p>
          </p:txBody>
        </p:sp>
        <p:sp>
          <p:nvSpPr>
            <p:cNvPr id="223" name="Google Shape;223;p6"/>
            <p:cNvSpPr/>
            <p:nvPr/>
          </p:nvSpPr>
          <p:spPr>
            <a:xfrm>
              <a:off x="1700212" y="962368"/>
              <a:ext cx="1700212" cy="2020973"/>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6"/>
            <p:cNvSpPr txBox="1"/>
            <p:nvPr/>
          </p:nvSpPr>
          <p:spPr>
            <a:xfrm>
              <a:off x="1700212" y="962368"/>
              <a:ext cx="1700212" cy="20209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Helvetica Neue"/>
                <a:buNone/>
              </a:pPr>
              <a:r>
                <a:rPr lang="en-US" sz="2000">
                  <a:solidFill>
                    <a:schemeClr val="lt1"/>
                  </a:solidFill>
                  <a:latin typeface="Helvetica Neue"/>
                  <a:ea typeface="Helvetica Neue"/>
                  <a:cs typeface="Helvetica Neue"/>
                  <a:sym typeface="Helvetica Neue"/>
                </a:rPr>
                <a:t>Subprocesos</a:t>
              </a:r>
              <a:endParaRPr/>
            </a:p>
          </p:txBody>
        </p:sp>
        <p:sp>
          <p:nvSpPr>
            <p:cNvPr id="225" name="Google Shape;225;p6"/>
            <p:cNvSpPr/>
            <p:nvPr/>
          </p:nvSpPr>
          <p:spPr>
            <a:xfrm>
              <a:off x="3400425" y="962368"/>
              <a:ext cx="1700212" cy="2020973"/>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6"/>
            <p:cNvSpPr txBox="1"/>
            <p:nvPr/>
          </p:nvSpPr>
          <p:spPr>
            <a:xfrm>
              <a:off x="3400425" y="962368"/>
              <a:ext cx="1700212" cy="20209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Helvetica Neue"/>
                <a:buNone/>
              </a:pPr>
              <a:r>
                <a:rPr lang="en-US" sz="2000">
                  <a:solidFill>
                    <a:schemeClr val="lt1"/>
                  </a:solidFill>
                  <a:latin typeface="Helvetica Neue"/>
                  <a:ea typeface="Helvetica Neue"/>
                  <a:cs typeface="Helvetica Neue"/>
                  <a:sym typeface="Helvetica Neue"/>
                </a:rPr>
                <a:t>Actividades</a:t>
              </a:r>
              <a:endParaRPr/>
            </a:p>
          </p:txBody>
        </p:sp>
        <p:sp>
          <p:nvSpPr>
            <p:cNvPr id="227" name="Google Shape;227;p6"/>
            <p:cNvSpPr/>
            <p:nvPr/>
          </p:nvSpPr>
          <p:spPr>
            <a:xfrm>
              <a:off x="5100637" y="974029"/>
              <a:ext cx="1700212" cy="2020973"/>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6"/>
            <p:cNvSpPr txBox="1"/>
            <p:nvPr/>
          </p:nvSpPr>
          <p:spPr>
            <a:xfrm>
              <a:off x="5100637" y="974029"/>
              <a:ext cx="1700212" cy="2020973"/>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Helvetica Neue"/>
                <a:buNone/>
              </a:pPr>
              <a:r>
                <a:rPr lang="en-US" sz="1800">
                  <a:solidFill>
                    <a:schemeClr val="lt1"/>
                  </a:solidFill>
                  <a:latin typeface="Helvetica Neue"/>
                  <a:ea typeface="Helvetica Neue"/>
                  <a:cs typeface="Helvetica Neue"/>
                  <a:sym typeface="Helvetica Neue"/>
                </a:rPr>
                <a:t>Diagramación con metodología BPMN </a:t>
              </a:r>
              <a:endParaRPr/>
            </a:p>
          </p:txBody>
        </p:sp>
        <p:sp>
          <p:nvSpPr>
            <p:cNvPr id="229" name="Google Shape;229;p6"/>
            <p:cNvSpPr/>
            <p:nvPr/>
          </p:nvSpPr>
          <p:spPr>
            <a:xfrm>
              <a:off x="0" y="2983342"/>
              <a:ext cx="6800850" cy="224552"/>
            </a:xfrm>
            <a:prstGeom prst="rect">
              <a:avLst/>
            </a:prstGeom>
            <a:solidFill>
              <a:srgbClr val="528C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 name="Google Shape;230;p6"/>
          <p:cNvSpPr/>
          <p:nvPr/>
        </p:nvSpPr>
        <p:spPr>
          <a:xfrm>
            <a:off x="2543395" y="5637765"/>
            <a:ext cx="901977" cy="676054"/>
          </a:xfrm>
          <a:prstGeom prst="ellipse">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accent1"/>
                </a:solidFill>
                <a:latin typeface="Helvetica Neue"/>
                <a:ea typeface="Helvetica Neue"/>
                <a:cs typeface="Helvetica Neue"/>
                <a:sym typeface="Helvetica Neue"/>
              </a:rPr>
              <a:t>1214</a:t>
            </a:r>
            <a:endParaRPr b="1" sz="1600">
              <a:solidFill>
                <a:schemeClr val="accent1"/>
              </a:solidFill>
              <a:latin typeface="Helvetica Neue"/>
              <a:ea typeface="Helvetica Neue"/>
              <a:cs typeface="Helvetica Neue"/>
              <a:sym typeface="Helvetica Neue"/>
            </a:endParaRPr>
          </a:p>
        </p:txBody>
      </p:sp>
      <p:sp>
        <p:nvSpPr>
          <p:cNvPr id="231" name="Google Shape;231;p6"/>
          <p:cNvSpPr/>
          <p:nvPr/>
        </p:nvSpPr>
        <p:spPr>
          <a:xfrm>
            <a:off x="4264770" y="5637765"/>
            <a:ext cx="875050" cy="676054"/>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500">
                <a:solidFill>
                  <a:schemeClr val="accent1"/>
                </a:solidFill>
                <a:latin typeface="Helvetica Neue"/>
                <a:ea typeface="Helvetica Neue"/>
                <a:cs typeface="Helvetica Neue"/>
                <a:sym typeface="Helvetica Neue"/>
              </a:rPr>
              <a:t>7583</a:t>
            </a:r>
            <a:endParaRPr/>
          </a:p>
        </p:txBody>
      </p:sp>
      <p:sp>
        <p:nvSpPr>
          <p:cNvPr id="232" name="Google Shape;232;p6"/>
          <p:cNvSpPr/>
          <p:nvPr/>
        </p:nvSpPr>
        <p:spPr>
          <a:xfrm>
            <a:off x="987735" y="5637765"/>
            <a:ext cx="678630" cy="676054"/>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accent1"/>
                </a:solidFill>
                <a:latin typeface="Helvetica Neue"/>
                <a:ea typeface="Helvetica Neue"/>
                <a:cs typeface="Helvetica Neue"/>
                <a:sym typeface="Helvetica Neue"/>
              </a:rPr>
              <a:t>90</a:t>
            </a:r>
            <a:endParaRPr/>
          </a:p>
        </p:txBody>
      </p:sp>
      <p:sp>
        <p:nvSpPr>
          <p:cNvPr id="233" name="Google Shape;233;p6"/>
          <p:cNvSpPr txBox="1"/>
          <p:nvPr/>
        </p:nvSpPr>
        <p:spPr>
          <a:xfrm>
            <a:off x="397933" y="1759251"/>
            <a:ext cx="207645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Metodología</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Aplicada:</a:t>
            </a:r>
            <a:endParaRPr/>
          </a:p>
        </p:txBody>
      </p:sp>
      <p:sp>
        <p:nvSpPr>
          <p:cNvPr id="234" name="Google Shape;234;p6"/>
          <p:cNvSpPr txBox="1"/>
          <p:nvPr/>
        </p:nvSpPr>
        <p:spPr>
          <a:xfrm>
            <a:off x="397933" y="2752936"/>
            <a:ext cx="20764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Resultados:</a:t>
            </a:r>
            <a:endParaRPr/>
          </a:p>
        </p:txBody>
      </p:sp>
      <p:pic>
        <p:nvPicPr>
          <p:cNvPr id="235" name="Google Shape;235;p6"/>
          <p:cNvPicPr preferRelativeResize="0"/>
          <p:nvPr/>
        </p:nvPicPr>
        <p:blipFill rotWithShape="1">
          <a:blip r:embed="rId3">
            <a:alphaModFix/>
          </a:blip>
          <a:srcRect b="0" l="0" r="0" t="0"/>
          <a:stretch/>
        </p:blipFill>
        <p:spPr>
          <a:xfrm>
            <a:off x="7406258" y="3544477"/>
            <a:ext cx="4484693" cy="26120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240" name="Shape 240"/>
        <p:cNvGrpSpPr/>
        <p:nvPr/>
      </p:nvGrpSpPr>
      <p:grpSpPr>
        <a:xfrm>
          <a:off x="0" y="0"/>
          <a:ext cx="0" cy="0"/>
          <a:chOff x="0" y="0"/>
          <a:chExt cx="0" cy="0"/>
        </a:xfrm>
      </p:grpSpPr>
      <p:sp>
        <p:nvSpPr>
          <p:cNvPr id="241" name="Google Shape;241;p7"/>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Análisis de Tiempos</a:t>
            </a:r>
            <a:endParaRPr sz="3600">
              <a:latin typeface="Arial"/>
              <a:ea typeface="Arial"/>
              <a:cs typeface="Arial"/>
              <a:sym typeface="Arial"/>
            </a:endParaRPr>
          </a:p>
        </p:txBody>
      </p:sp>
      <p:grpSp>
        <p:nvGrpSpPr>
          <p:cNvPr id="242" name="Google Shape;242;p7"/>
          <p:cNvGrpSpPr/>
          <p:nvPr/>
        </p:nvGrpSpPr>
        <p:grpSpPr>
          <a:xfrm>
            <a:off x="583443" y="2372898"/>
            <a:ext cx="5512557" cy="3432443"/>
            <a:chOff x="0" y="1901"/>
            <a:chExt cx="5512557" cy="3432443"/>
          </a:xfrm>
        </p:grpSpPr>
        <p:sp>
          <p:nvSpPr>
            <p:cNvPr id="243" name="Google Shape;243;p7"/>
            <p:cNvSpPr/>
            <p:nvPr/>
          </p:nvSpPr>
          <p:spPr>
            <a:xfrm rot="5400000">
              <a:off x="-191527" y="193428"/>
              <a:ext cx="1276847" cy="893793"/>
            </a:xfrm>
            <a:prstGeom prst="chevron">
              <a:avLst>
                <a:gd fmla="val 50000" name="adj"/>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7"/>
            <p:cNvSpPr txBox="1"/>
            <p:nvPr/>
          </p:nvSpPr>
          <p:spPr>
            <a:xfrm>
              <a:off x="1" y="448798"/>
              <a:ext cx="893793" cy="383054"/>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TVs</a:t>
              </a:r>
              <a:endParaRPr sz="1200">
                <a:solidFill>
                  <a:schemeClr val="lt1"/>
                </a:solidFill>
                <a:latin typeface="Arial"/>
                <a:ea typeface="Arial"/>
                <a:cs typeface="Arial"/>
                <a:sym typeface="Arial"/>
              </a:endParaRPr>
            </a:p>
          </p:txBody>
        </p:sp>
        <p:sp>
          <p:nvSpPr>
            <p:cNvPr id="245" name="Google Shape;245;p7"/>
            <p:cNvSpPr/>
            <p:nvPr/>
          </p:nvSpPr>
          <p:spPr>
            <a:xfrm rot="5400000">
              <a:off x="2788200" y="-1892505"/>
              <a:ext cx="829950" cy="4618764"/>
            </a:xfrm>
            <a:prstGeom prst="round2SameRect">
              <a:avLst>
                <a:gd fmla="val 16667" name="adj1"/>
                <a:gd fmla="val 0" name="adj2"/>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7"/>
            <p:cNvSpPr txBox="1"/>
            <p:nvPr/>
          </p:nvSpPr>
          <p:spPr>
            <a:xfrm>
              <a:off x="893794" y="42416"/>
              <a:ext cx="4578249" cy="748920"/>
            </a:xfrm>
            <a:prstGeom prst="rect">
              <a:avLst/>
            </a:prstGeom>
            <a:noFill/>
            <a:ln>
              <a:noFill/>
            </a:ln>
          </p:spPr>
          <p:txBody>
            <a:bodyPr anchorCtr="0" anchor="ctr" bIns="11425" lIns="128000" spcFirstLastPara="1" rIns="11425" wrap="square" tIns="11425">
              <a:noAutofit/>
            </a:bodyPr>
            <a:lstStyle/>
            <a:p>
              <a:pPr indent="-171450" lvl="1" marL="171450" marR="0" rtl="0" algn="just">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Modelo de Programación Lineal Difuso aplicado en Estandarización de Tiempos</a:t>
              </a:r>
              <a:endParaRPr/>
            </a:p>
          </p:txBody>
        </p:sp>
        <p:sp>
          <p:nvSpPr>
            <p:cNvPr id="247" name="Google Shape;247;p7"/>
            <p:cNvSpPr/>
            <p:nvPr/>
          </p:nvSpPr>
          <p:spPr>
            <a:xfrm rot="5400000">
              <a:off x="-191527" y="1271226"/>
              <a:ext cx="1276847" cy="893793"/>
            </a:xfrm>
            <a:prstGeom prst="chevron">
              <a:avLst>
                <a:gd fmla="val 50000" name="adj"/>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7"/>
            <p:cNvSpPr txBox="1"/>
            <p:nvPr/>
          </p:nvSpPr>
          <p:spPr>
            <a:xfrm>
              <a:off x="1" y="1526596"/>
              <a:ext cx="893793" cy="383054"/>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Bicicletas</a:t>
              </a:r>
              <a:endParaRPr/>
            </a:p>
          </p:txBody>
        </p:sp>
        <p:sp>
          <p:nvSpPr>
            <p:cNvPr id="249" name="Google Shape;249;p7"/>
            <p:cNvSpPr/>
            <p:nvPr/>
          </p:nvSpPr>
          <p:spPr>
            <a:xfrm rot="5400000">
              <a:off x="2788200" y="-814707"/>
              <a:ext cx="829950" cy="4618764"/>
            </a:xfrm>
            <a:prstGeom prst="round2SameRect">
              <a:avLst>
                <a:gd fmla="val 16667" name="adj1"/>
                <a:gd fmla="val 0" name="adj2"/>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7"/>
            <p:cNvSpPr txBox="1"/>
            <p:nvPr/>
          </p:nvSpPr>
          <p:spPr>
            <a:xfrm>
              <a:off x="893794" y="1120214"/>
              <a:ext cx="4578249" cy="748920"/>
            </a:xfrm>
            <a:prstGeom prst="rect">
              <a:avLst/>
            </a:prstGeom>
            <a:noFill/>
            <a:ln>
              <a:noFill/>
            </a:ln>
          </p:spPr>
          <p:txBody>
            <a:bodyPr anchorCtr="0" anchor="ctr" bIns="11425" lIns="128000" spcFirstLastPara="1" rIns="11425" wrap="square" tIns="11425">
              <a:noAutofit/>
            </a:bodyPr>
            <a:lstStyle/>
            <a:p>
              <a:pPr indent="-171450" lvl="1" marL="171450" marR="0" rtl="0" algn="just">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Tiempos Estándar usando Programación No Lineal y BPMN</a:t>
              </a:r>
              <a:endParaRPr/>
            </a:p>
          </p:txBody>
        </p:sp>
        <p:sp>
          <p:nvSpPr>
            <p:cNvPr id="251" name="Google Shape;251;p7"/>
            <p:cNvSpPr/>
            <p:nvPr/>
          </p:nvSpPr>
          <p:spPr>
            <a:xfrm rot="5400000">
              <a:off x="-191527" y="2349024"/>
              <a:ext cx="1276847" cy="893793"/>
            </a:xfrm>
            <a:prstGeom prst="chevron">
              <a:avLst>
                <a:gd fmla="val 50000" name="adj"/>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7"/>
            <p:cNvSpPr txBox="1"/>
            <p:nvPr/>
          </p:nvSpPr>
          <p:spPr>
            <a:xfrm>
              <a:off x="1" y="2604394"/>
              <a:ext cx="893793" cy="383054"/>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Motocicletas</a:t>
              </a:r>
              <a:endParaRPr/>
            </a:p>
          </p:txBody>
        </p:sp>
        <p:sp>
          <p:nvSpPr>
            <p:cNvPr id="253" name="Google Shape;253;p7"/>
            <p:cNvSpPr/>
            <p:nvPr/>
          </p:nvSpPr>
          <p:spPr>
            <a:xfrm rot="5400000">
              <a:off x="2788200" y="263090"/>
              <a:ext cx="829950" cy="4618764"/>
            </a:xfrm>
            <a:prstGeom prst="round2SameRect">
              <a:avLst>
                <a:gd fmla="val 16667" name="adj1"/>
                <a:gd fmla="val 0" name="adj2"/>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7"/>
            <p:cNvSpPr txBox="1"/>
            <p:nvPr/>
          </p:nvSpPr>
          <p:spPr>
            <a:xfrm>
              <a:off x="893794" y="2198012"/>
              <a:ext cx="4578249" cy="748920"/>
            </a:xfrm>
            <a:prstGeom prst="rect">
              <a:avLst/>
            </a:prstGeom>
            <a:noFill/>
            <a:ln>
              <a:noFill/>
            </a:ln>
          </p:spPr>
          <p:txBody>
            <a:bodyPr anchorCtr="0" anchor="ctr" bIns="11425" lIns="128000" spcFirstLastPara="1" rIns="11425" wrap="square" tIns="11425">
              <a:noAutofit/>
            </a:bodyPr>
            <a:lstStyle/>
            <a:p>
              <a:pPr indent="-171450" lvl="1" marL="171450" marR="0" rtl="0" algn="just">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Tiempos Estándar usando Mínimos Cuadrados en Modelos Lineales Multivariantes</a:t>
              </a:r>
              <a:endParaRPr b="0" i="0" sz="1800" u="none" cap="none" strike="noStrike">
                <a:solidFill>
                  <a:schemeClr val="dk1"/>
                </a:solidFill>
                <a:latin typeface="Arial"/>
                <a:ea typeface="Arial"/>
                <a:cs typeface="Arial"/>
                <a:sym typeface="Arial"/>
              </a:endParaRPr>
            </a:p>
          </p:txBody>
        </p:sp>
      </p:grpSp>
      <p:pic>
        <p:nvPicPr>
          <p:cNvPr id="255" name="Google Shape;255;p7">
            <a:hlinkClick r:id="rId3"/>
          </p:cNvPr>
          <p:cNvPicPr preferRelativeResize="0"/>
          <p:nvPr/>
        </p:nvPicPr>
        <p:blipFill rotWithShape="1">
          <a:blip r:embed="rId4">
            <a:alphaModFix/>
          </a:blip>
          <a:srcRect b="15905" l="1547" r="38260" t="18330"/>
          <a:stretch/>
        </p:blipFill>
        <p:spPr>
          <a:xfrm>
            <a:off x="6951668" y="4244429"/>
            <a:ext cx="3810311" cy="2494489"/>
          </a:xfrm>
          <a:prstGeom prst="rect">
            <a:avLst/>
          </a:prstGeom>
          <a:noFill/>
          <a:ln>
            <a:noFill/>
          </a:ln>
        </p:spPr>
      </p:pic>
      <p:sp>
        <p:nvSpPr>
          <p:cNvPr id="256" name="Google Shape;256;p7"/>
          <p:cNvSpPr txBox="1"/>
          <p:nvPr/>
        </p:nvSpPr>
        <p:spPr>
          <a:xfrm>
            <a:off x="583442" y="1761396"/>
            <a:ext cx="492200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Técnicas aplicadas</a:t>
            </a:r>
            <a:endParaRPr/>
          </a:p>
        </p:txBody>
      </p:sp>
      <p:sp>
        <p:nvSpPr>
          <p:cNvPr id="257" name="Google Shape;257;p7"/>
          <p:cNvSpPr txBox="1"/>
          <p:nvPr/>
        </p:nvSpPr>
        <p:spPr>
          <a:xfrm>
            <a:off x="6838496" y="4025589"/>
            <a:ext cx="32691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Simulación (BIZAGI)</a:t>
            </a:r>
            <a:endParaRPr/>
          </a:p>
        </p:txBody>
      </p:sp>
      <p:pic>
        <p:nvPicPr>
          <p:cNvPr id="258" name="Google Shape;258;p7"/>
          <p:cNvPicPr preferRelativeResize="0"/>
          <p:nvPr/>
        </p:nvPicPr>
        <p:blipFill rotWithShape="1">
          <a:blip r:embed="rId5">
            <a:alphaModFix/>
          </a:blip>
          <a:srcRect b="51997" l="29810" r="29620" t="15687"/>
          <a:stretch/>
        </p:blipFill>
        <p:spPr>
          <a:xfrm>
            <a:off x="6209173" y="1882682"/>
            <a:ext cx="3042466" cy="1889201"/>
          </a:xfrm>
          <a:prstGeom prst="rect">
            <a:avLst/>
          </a:prstGeom>
          <a:noFill/>
          <a:ln>
            <a:noFill/>
          </a:ln>
        </p:spPr>
      </p:pic>
      <p:pic>
        <p:nvPicPr>
          <p:cNvPr id="259" name="Google Shape;259;p7"/>
          <p:cNvPicPr preferRelativeResize="0"/>
          <p:nvPr/>
        </p:nvPicPr>
        <p:blipFill rotWithShape="1">
          <a:blip r:embed="rId6">
            <a:alphaModFix/>
          </a:blip>
          <a:srcRect b="42899" l="29633" r="30151" t="14431"/>
          <a:stretch/>
        </p:blipFill>
        <p:spPr>
          <a:xfrm>
            <a:off x="8631294" y="1951966"/>
            <a:ext cx="3269173" cy="1737165"/>
          </a:xfrm>
          <a:prstGeom prst="rect">
            <a:avLst/>
          </a:prstGeom>
          <a:noFill/>
          <a:ln>
            <a:noFill/>
          </a:ln>
        </p:spPr>
      </p:pic>
      <p:sp>
        <p:nvSpPr>
          <p:cNvPr id="260" name="Google Shape;260;p7"/>
          <p:cNvSpPr txBox="1"/>
          <p:nvPr/>
        </p:nvSpPr>
        <p:spPr>
          <a:xfrm>
            <a:off x="6831611" y="1446082"/>
            <a:ext cx="512764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Estandarización de tiempos (MATLAB)</a:t>
            </a:r>
            <a:endParaRPr/>
          </a:p>
        </p:txBody>
      </p:sp>
      <p:sp>
        <p:nvSpPr>
          <p:cNvPr id="261" name="Google Shape;261;p7"/>
          <p:cNvSpPr txBox="1"/>
          <p:nvPr/>
        </p:nvSpPr>
        <p:spPr>
          <a:xfrm>
            <a:off x="432441" y="5891629"/>
            <a:ext cx="2430680" cy="707886"/>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Comprobación con BIZAGI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266" name="Shape 266"/>
        <p:cNvGrpSpPr/>
        <p:nvPr/>
      </p:nvGrpSpPr>
      <p:grpSpPr>
        <a:xfrm>
          <a:off x="0" y="0"/>
          <a:ext cx="0" cy="0"/>
          <a:chOff x="0" y="0"/>
          <a:chExt cx="0" cy="0"/>
        </a:xfrm>
      </p:grpSpPr>
      <p:sp>
        <p:nvSpPr>
          <p:cNvPr id="267" name="Google Shape;267;p8"/>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Análisis de Costos actuales</a:t>
            </a:r>
            <a:endParaRPr sz="3600">
              <a:latin typeface="Arial"/>
              <a:ea typeface="Arial"/>
              <a:cs typeface="Arial"/>
              <a:sym typeface="Arial"/>
            </a:endParaRPr>
          </a:p>
        </p:txBody>
      </p:sp>
      <p:grpSp>
        <p:nvGrpSpPr>
          <p:cNvPr id="268" name="Google Shape;268;p8"/>
          <p:cNvGrpSpPr/>
          <p:nvPr/>
        </p:nvGrpSpPr>
        <p:grpSpPr>
          <a:xfrm>
            <a:off x="2858876" y="1625317"/>
            <a:ext cx="5639988" cy="5033453"/>
            <a:chOff x="74764" y="-160998"/>
            <a:chExt cx="5639988" cy="5033453"/>
          </a:xfrm>
        </p:grpSpPr>
        <p:sp>
          <p:nvSpPr>
            <p:cNvPr id="269" name="Google Shape;269;p8"/>
            <p:cNvSpPr/>
            <p:nvPr/>
          </p:nvSpPr>
          <p:spPr>
            <a:xfrm>
              <a:off x="1424257" y="1271960"/>
              <a:ext cx="2866090" cy="2866090"/>
            </a:xfrm>
            <a:prstGeom prst="ellipse">
              <a:avLst/>
            </a:prstGeom>
            <a:solidFill>
              <a:srgbClr val="599BD5">
                <a:alpha val="4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8"/>
            <p:cNvSpPr txBox="1"/>
            <p:nvPr/>
          </p:nvSpPr>
          <p:spPr>
            <a:xfrm>
              <a:off x="1843986" y="1691689"/>
              <a:ext cx="2026632" cy="202663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Análisis de costeo actual </a:t>
              </a:r>
              <a:endParaRPr/>
            </a:p>
          </p:txBody>
        </p:sp>
        <p:sp>
          <p:nvSpPr>
            <p:cNvPr id="271" name="Google Shape;271;p8"/>
            <p:cNvSpPr/>
            <p:nvPr/>
          </p:nvSpPr>
          <p:spPr>
            <a:xfrm>
              <a:off x="1813164" y="-160998"/>
              <a:ext cx="2088276" cy="2093722"/>
            </a:xfrm>
            <a:prstGeom prst="ellipse">
              <a:avLst/>
            </a:prstGeom>
            <a:solidFill>
              <a:srgbClr val="FDFDFD">
                <a:alpha val="4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8"/>
            <p:cNvSpPr txBox="1"/>
            <p:nvPr/>
          </p:nvSpPr>
          <p:spPr>
            <a:xfrm>
              <a:off x="2118985" y="145620"/>
              <a:ext cx="1476634" cy="1480486"/>
            </a:xfrm>
            <a:prstGeom prst="rect">
              <a:avLst/>
            </a:prstGeom>
            <a:noFill/>
            <a:ln>
              <a:noFill/>
            </a:ln>
          </p:spPr>
          <p:txBody>
            <a:bodyPr anchorCtr="0" anchor="ctr" bIns="16500" lIns="16500" spcFirstLastPara="1" rIns="16500" wrap="square" tIns="16500">
              <a:noAutofit/>
            </a:bodyPr>
            <a:lstStyle/>
            <a:p>
              <a:pPr indent="0" lvl="0" marL="0" marR="0" rtl="0" algn="ctr">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Acercamiento de</a:t>
              </a:r>
              <a:r>
                <a:rPr lang="en-US" sz="1300">
                  <a:solidFill>
                    <a:schemeClr val="dk1"/>
                  </a:solidFill>
                  <a:latin typeface="Arial"/>
                  <a:ea typeface="Arial"/>
                  <a:cs typeface="Arial"/>
                  <a:sym typeface="Arial"/>
                </a:rPr>
                <a:t> </a:t>
              </a:r>
              <a:r>
                <a:rPr lang="en-US" sz="1300">
                  <a:solidFill>
                    <a:schemeClr val="dk1"/>
                  </a:solidFill>
                  <a:latin typeface="Arial"/>
                  <a:ea typeface="Arial"/>
                  <a:cs typeface="Arial"/>
                  <a:sym typeface="Arial"/>
                </a:rPr>
                <a:t>costos de calidad</a:t>
              </a:r>
              <a:endParaRPr/>
            </a:p>
            <a:p>
              <a:pPr indent="0" lvl="0" marL="0" marR="0" rtl="0" algn="ctr">
                <a:lnSpc>
                  <a:spcPct val="90000"/>
                </a:lnSpc>
                <a:spcBef>
                  <a:spcPts val="455"/>
                </a:spcBef>
                <a:spcAft>
                  <a:spcPts val="0"/>
                </a:spcAft>
                <a:buClr>
                  <a:schemeClr val="dk1"/>
                </a:buClr>
                <a:buSzPts val="1500"/>
                <a:buFont typeface="Arial"/>
                <a:buNone/>
              </a:pPr>
              <a:r>
                <a:rPr lang="en-US" sz="1500">
                  <a:solidFill>
                    <a:schemeClr val="dk1"/>
                  </a:solidFill>
                  <a:latin typeface="Arial"/>
                  <a:ea typeface="Arial"/>
                  <a:cs typeface="Arial"/>
                  <a:sym typeface="Arial"/>
                </a:rPr>
                <a:t>(Bicicletas)</a:t>
              </a:r>
              <a:endParaRPr/>
            </a:p>
          </p:txBody>
        </p:sp>
        <p:sp>
          <p:nvSpPr>
            <p:cNvPr id="273" name="Google Shape;273;p8"/>
            <p:cNvSpPr/>
            <p:nvPr/>
          </p:nvSpPr>
          <p:spPr>
            <a:xfrm>
              <a:off x="3229537" y="2402215"/>
              <a:ext cx="2485215" cy="2470240"/>
            </a:xfrm>
            <a:prstGeom prst="ellipse">
              <a:avLst/>
            </a:prstGeom>
            <a:solidFill>
              <a:srgbClr val="C7DFD2">
                <a:alpha val="4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8"/>
            <p:cNvSpPr txBox="1"/>
            <p:nvPr/>
          </p:nvSpPr>
          <p:spPr>
            <a:xfrm>
              <a:off x="3593488" y="2763973"/>
              <a:ext cx="1757313" cy="1746724"/>
            </a:xfrm>
            <a:prstGeom prst="rect">
              <a:avLst/>
            </a:prstGeom>
            <a:noFill/>
            <a:ln>
              <a:noFill/>
            </a:ln>
          </p:spPr>
          <p:txBody>
            <a:bodyPr anchorCtr="0" anchor="ctr" bIns="16500" lIns="16500" spcFirstLastPara="1" rIns="16500" wrap="square" tIns="16500">
              <a:noAutofit/>
            </a:bodyPr>
            <a:lstStyle/>
            <a:p>
              <a:pPr indent="0" lvl="0" marL="0" marR="0" rtl="0" algn="ctr">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Diseño con datos predeterminados</a:t>
              </a:r>
              <a:endParaRPr/>
            </a:p>
            <a:p>
              <a:pPr indent="0" lvl="0" marL="0" marR="0" rtl="0" algn="ctr">
                <a:lnSpc>
                  <a:spcPct val="90000"/>
                </a:lnSpc>
                <a:spcBef>
                  <a:spcPts val="455"/>
                </a:spcBef>
                <a:spcAft>
                  <a:spcPts val="0"/>
                </a:spcAft>
                <a:buClr>
                  <a:schemeClr val="dk1"/>
                </a:buClr>
                <a:buSzPts val="1400"/>
                <a:buFont typeface="Arial"/>
                <a:buNone/>
              </a:pPr>
              <a:r>
                <a:rPr lang="en-US" sz="1400">
                  <a:solidFill>
                    <a:schemeClr val="dk1"/>
                  </a:solidFill>
                  <a:latin typeface="Arial"/>
                  <a:ea typeface="Arial"/>
                  <a:cs typeface="Arial"/>
                  <a:sym typeface="Arial"/>
                </a:rPr>
                <a:t>(PCB)</a:t>
              </a:r>
              <a:endParaRPr/>
            </a:p>
          </p:txBody>
        </p:sp>
        <p:sp>
          <p:nvSpPr>
            <p:cNvPr id="275" name="Google Shape;275;p8"/>
            <p:cNvSpPr/>
            <p:nvPr/>
          </p:nvSpPr>
          <p:spPr>
            <a:xfrm>
              <a:off x="74764" y="2458125"/>
              <a:ext cx="2335391" cy="2358420"/>
            </a:xfrm>
            <a:prstGeom prst="ellipse">
              <a:avLst/>
            </a:prstGeom>
            <a:solidFill>
              <a:srgbClr val="E4EBF0">
                <a:alpha val="4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8"/>
            <p:cNvSpPr txBox="1"/>
            <p:nvPr/>
          </p:nvSpPr>
          <p:spPr>
            <a:xfrm>
              <a:off x="416774" y="2803508"/>
              <a:ext cx="1651371" cy="1667654"/>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Arial"/>
                <a:buNone/>
              </a:pPr>
              <a:r>
                <a:rPr lang="en-US" sz="1500">
                  <a:solidFill>
                    <a:schemeClr val="dk1"/>
                  </a:solidFill>
                  <a:latin typeface="Arial"/>
                  <a:ea typeface="Arial"/>
                  <a:cs typeface="Arial"/>
                  <a:sym typeface="Arial"/>
                </a:rPr>
                <a:t>Herramientas en base del Modelo CVU</a:t>
              </a:r>
              <a:endParaRPr/>
            </a:p>
            <a:p>
              <a:pPr indent="0" lvl="0" marL="0" marR="0" rtl="0" algn="ctr">
                <a:lnSpc>
                  <a:spcPct val="90000"/>
                </a:lnSpc>
                <a:spcBef>
                  <a:spcPts val="525"/>
                </a:spcBef>
                <a:spcAft>
                  <a:spcPts val="0"/>
                </a:spcAft>
                <a:buClr>
                  <a:schemeClr val="dk1"/>
                </a:buClr>
                <a:buSzPts val="1600"/>
                <a:buFont typeface="Arial"/>
                <a:buNone/>
              </a:pPr>
              <a:r>
                <a:rPr lang="en-US" sz="1600">
                  <a:solidFill>
                    <a:schemeClr val="dk1"/>
                  </a:solidFill>
                  <a:latin typeface="Arial"/>
                  <a:ea typeface="Arial"/>
                  <a:cs typeface="Arial"/>
                  <a:sym typeface="Arial"/>
                </a:rPr>
                <a:t>(TVs)</a:t>
              </a:r>
              <a:endParaRPr/>
            </a:p>
          </p:txBody>
        </p:sp>
      </p:grpSp>
      <p:sp>
        <p:nvSpPr>
          <p:cNvPr id="277" name="Google Shape;277;p8"/>
          <p:cNvSpPr/>
          <p:nvPr/>
        </p:nvSpPr>
        <p:spPr>
          <a:xfrm>
            <a:off x="6797911" y="1563846"/>
            <a:ext cx="1579595" cy="342900"/>
          </a:xfrm>
          <a:prstGeom prst="rect">
            <a:avLst/>
          </a:prstGeom>
        </p:spPr>
        <p:txBody>
          <a:bodyPr>
            <a:prstTxWarp prst="textPlain"/>
          </a:bodyPr>
          <a:lstStyle/>
          <a:p>
            <a:pPr lvl="0" algn="ctr"/>
            <a:r>
              <a:rPr b="0" i="0">
                <a:ln>
                  <a:noFill/>
                </a:ln>
                <a:solidFill>
                  <a:schemeClr val="accent1"/>
                </a:solidFill>
                <a:latin typeface="Calibri"/>
              </a:rPr>
              <a:t>Contabilidad estratégica</a:t>
            </a:r>
          </a:p>
        </p:txBody>
      </p:sp>
      <p:sp>
        <p:nvSpPr>
          <p:cNvPr id="278" name="Google Shape;278;p8"/>
          <p:cNvSpPr/>
          <p:nvPr/>
        </p:nvSpPr>
        <p:spPr>
          <a:xfrm>
            <a:off x="7332468" y="3829861"/>
            <a:ext cx="1466566" cy="303457"/>
          </a:xfrm>
          <a:prstGeom prst="rect">
            <a:avLst/>
          </a:prstGeom>
        </p:spPr>
        <p:txBody>
          <a:bodyPr>
            <a:prstTxWarp prst="textPlain"/>
          </a:bodyPr>
          <a:lstStyle/>
          <a:p>
            <a:pPr lvl="0" algn="ctr"/>
            <a:r>
              <a:rPr b="0" i="0">
                <a:ln>
                  <a:noFill/>
                </a:ln>
                <a:solidFill>
                  <a:schemeClr val="accent1"/>
                </a:solidFill>
                <a:latin typeface="Calibri"/>
              </a:rPr>
              <a:t>Presupuestación</a:t>
            </a:r>
          </a:p>
        </p:txBody>
      </p:sp>
      <p:sp>
        <p:nvSpPr>
          <p:cNvPr id="279" name="Google Shape;279;p8"/>
          <p:cNvSpPr/>
          <p:nvPr/>
        </p:nvSpPr>
        <p:spPr>
          <a:xfrm>
            <a:off x="2558708" y="3815828"/>
            <a:ext cx="1466566" cy="303457"/>
          </a:xfrm>
          <a:prstGeom prst="rect">
            <a:avLst/>
          </a:prstGeom>
        </p:spPr>
        <p:txBody>
          <a:bodyPr>
            <a:prstTxWarp prst="textPlain"/>
          </a:bodyPr>
          <a:lstStyle/>
          <a:p>
            <a:pPr lvl="0" algn="ctr"/>
            <a:r>
              <a:rPr b="0" i="0">
                <a:ln>
                  <a:noFill/>
                </a:ln>
                <a:solidFill>
                  <a:schemeClr val="accent1"/>
                </a:solidFill>
                <a:latin typeface="Calibri"/>
              </a:rPr>
              <a:t>Planeación</a:t>
            </a:r>
          </a:p>
        </p:txBody>
      </p:sp>
      <p:sp>
        <p:nvSpPr>
          <p:cNvPr id="280" name="Google Shape;280;p8"/>
          <p:cNvSpPr txBox="1"/>
          <p:nvPr/>
        </p:nvSpPr>
        <p:spPr>
          <a:xfrm>
            <a:off x="186744" y="1279992"/>
            <a:ext cx="44175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Análisis particulares para cada caso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82000">
              <a:schemeClr val="lt1"/>
            </a:gs>
            <a:gs pos="89000">
              <a:srgbClr val="F2F2F2"/>
            </a:gs>
            <a:gs pos="99000">
              <a:srgbClr val="F2F2F2"/>
            </a:gs>
            <a:gs pos="100000">
              <a:srgbClr val="F2F2F2"/>
            </a:gs>
          </a:gsLst>
          <a:lin ang="16200000" scaled="0"/>
        </a:gradFill>
      </p:bgPr>
    </p:bg>
    <p:spTree>
      <p:nvGrpSpPr>
        <p:cNvPr id="285" name="Shape 285"/>
        <p:cNvGrpSpPr/>
        <p:nvPr/>
      </p:nvGrpSpPr>
      <p:grpSpPr>
        <a:xfrm>
          <a:off x="0" y="0"/>
          <a:ext cx="0" cy="0"/>
          <a:chOff x="0" y="0"/>
          <a:chExt cx="0" cy="0"/>
        </a:xfrm>
      </p:grpSpPr>
      <p:sp>
        <p:nvSpPr>
          <p:cNvPr id="286" name="Google Shape;286;p9"/>
          <p:cNvSpPr txBox="1"/>
          <p:nvPr>
            <p:ph type="title"/>
          </p:nvPr>
        </p:nvSpPr>
        <p:spPr>
          <a:xfrm>
            <a:off x="909501" y="48825"/>
            <a:ext cx="10515600" cy="10941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Análisis de Costos actuales</a:t>
            </a:r>
            <a:endParaRPr sz="3600">
              <a:latin typeface="Arial"/>
              <a:ea typeface="Arial"/>
              <a:cs typeface="Arial"/>
              <a:sym typeface="Arial"/>
            </a:endParaRPr>
          </a:p>
        </p:txBody>
      </p:sp>
      <p:pic>
        <p:nvPicPr>
          <p:cNvPr id="287" name="Google Shape;287;p9"/>
          <p:cNvPicPr preferRelativeResize="0"/>
          <p:nvPr/>
        </p:nvPicPr>
        <p:blipFill rotWithShape="1">
          <a:blip r:embed="rId3">
            <a:alphaModFix/>
          </a:blip>
          <a:srcRect b="0" l="0" r="0" t="0"/>
          <a:stretch/>
        </p:blipFill>
        <p:spPr>
          <a:xfrm>
            <a:off x="345569" y="1470010"/>
            <a:ext cx="5250739" cy="2866681"/>
          </a:xfrm>
          <a:prstGeom prst="rect">
            <a:avLst/>
          </a:prstGeom>
          <a:noFill/>
          <a:ln>
            <a:noFill/>
          </a:ln>
        </p:spPr>
      </p:pic>
      <p:sp>
        <p:nvSpPr>
          <p:cNvPr id="288" name="Google Shape;288;p9"/>
          <p:cNvSpPr txBox="1"/>
          <p:nvPr/>
        </p:nvSpPr>
        <p:spPr>
          <a:xfrm>
            <a:off x="554015" y="1190139"/>
            <a:ext cx="60015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Redistribución por Centros de Costo (para TDABC)</a:t>
            </a:r>
            <a:endParaRPr/>
          </a:p>
        </p:txBody>
      </p:sp>
      <p:sp>
        <p:nvSpPr>
          <p:cNvPr id="289" name="Google Shape;289;p9"/>
          <p:cNvSpPr txBox="1"/>
          <p:nvPr/>
        </p:nvSpPr>
        <p:spPr>
          <a:xfrm>
            <a:off x="386829" y="4450758"/>
            <a:ext cx="459544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Aplicación de herramientas tácticas</a:t>
            </a:r>
            <a:endParaRPr/>
          </a:p>
        </p:txBody>
      </p:sp>
      <p:pic>
        <p:nvPicPr>
          <p:cNvPr id="290" name="Google Shape;290;p9"/>
          <p:cNvPicPr preferRelativeResize="0"/>
          <p:nvPr/>
        </p:nvPicPr>
        <p:blipFill rotWithShape="1">
          <a:blip r:embed="rId4">
            <a:alphaModFix/>
          </a:blip>
          <a:srcRect b="0" l="0" r="0" t="0"/>
          <a:stretch/>
        </p:blipFill>
        <p:spPr>
          <a:xfrm>
            <a:off x="4107027" y="4820090"/>
            <a:ext cx="3549771" cy="1885816"/>
          </a:xfrm>
          <a:prstGeom prst="rect">
            <a:avLst/>
          </a:prstGeom>
          <a:noFill/>
          <a:ln>
            <a:noFill/>
          </a:ln>
        </p:spPr>
      </p:pic>
      <p:pic>
        <p:nvPicPr>
          <p:cNvPr id="291" name="Google Shape;291;p9"/>
          <p:cNvPicPr preferRelativeResize="0"/>
          <p:nvPr/>
        </p:nvPicPr>
        <p:blipFill rotWithShape="1">
          <a:blip r:embed="rId5">
            <a:alphaModFix/>
          </a:blip>
          <a:srcRect b="0" l="0" r="0" t="0"/>
          <a:stretch/>
        </p:blipFill>
        <p:spPr>
          <a:xfrm>
            <a:off x="7944092" y="4820090"/>
            <a:ext cx="3202918" cy="2025629"/>
          </a:xfrm>
          <a:prstGeom prst="rect">
            <a:avLst/>
          </a:prstGeom>
          <a:noFill/>
          <a:ln>
            <a:noFill/>
          </a:ln>
        </p:spPr>
      </p:pic>
      <p:pic>
        <p:nvPicPr>
          <p:cNvPr id="292" name="Google Shape;292;p9"/>
          <p:cNvPicPr preferRelativeResize="0"/>
          <p:nvPr/>
        </p:nvPicPr>
        <p:blipFill rotWithShape="1">
          <a:blip r:embed="rId6">
            <a:alphaModFix/>
          </a:blip>
          <a:srcRect b="0" l="0" r="0" t="0"/>
          <a:stretch/>
        </p:blipFill>
        <p:spPr>
          <a:xfrm>
            <a:off x="868751" y="4767224"/>
            <a:ext cx="2950982" cy="1991549"/>
          </a:xfrm>
          <a:prstGeom prst="rect">
            <a:avLst/>
          </a:prstGeom>
          <a:noFill/>
          <a:ln>
            <a:noFill/>
          </a:ln>
        </p:spPr>
      </p:pic>
      <p:pic>
        <p:nvPicPr>
          <p:cNvPr id="293" name="Google Shape;293;p9"/>
          <p:cNvPicPr preferRelativeResize="0"/>
          <p:nvPr/>
        </p:nvPicPr>
        <p:blipFill rotWithShape="1">
          <a:blip r:embed="rId7">
            <a:alphaModFix/>
          </a:blip>
          <a:srcRect b="0" l="0" r="0" t="0"/>
          <a:stretch/>
        </p:blipFill>
        <p:spPr>
          <a:xfrm>
            <a:off x="5804754" y="1329918"/>
            <a:ext cx="4116442" cy="1986423"/>
          </a:xfrm>
          <a:prstGeom prst="rect">
            <a:avLst/>
          </a:prstGeom>
          <a:noFill/>
          <a:ln>
            <a:noFill/>
          </a:ln>
        </p:spPr>
      </p:pic>
      <p:pic>
        <p:nvPicPr>
          <p:cNvPr id="294" name="Google Shape;294;p9"/>
          <p:cNvPicPr preferRelativeResize="0"/>
          <p:nvPr/>
        </p:nvPicPr>
        <p:blipFill rotWithShape="1">
          <a:blip r:embed="rId8">
            <a:alphaModFix/>
          </a:blip>
          <a:srcRect b="0" l="0" r="0" t="0"/>
          <a:stretch/>
        </p:blipFill>
        <p:spPr>
          <a:xfrm>
            <a:off x="8222183" y="2727814"/>
            <a:ext cx="3582988" cy="173492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2020-06-02T23:35:07Z</dcterms:created>
  <dc:creator>Usuario de Microsoft Office</dc:creator>
</cp:coreProperties>
</file>