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13"/>
    <p:restoredTop sz="78662"/>
  </p:normalViewPr>
  <p:slideViewPr>
    <p:cSldViewPr snapToGrid="0" snapToObjects="1">
      <p:cViewPr varScale="1">
        <p:scale>
          <a:sx n="84" d="100"/>
          <a:sy n="84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16B-C3EA-7F42-AEBC-8C9F5CC10B56}" type="datetimeFigureOut">
              <a:rPr lang="es-ES_tradnl" smtClean="0"/>
              <a:t>18/5/20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C88C-2E93-824B-BE20-4AE1134CE7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Dramaturgia de las artes </a:t>
            </a:r>
            <a:r>
              <a:rPr lang="es-ES_tradnl" sz="3600" dirty="0" err="1"/>
              <a:t>escénicas</a:t>
            </a:r>
            <a:r>
              <a:rPr lang="es-ES_tradnl" sz="3600" dirty="0"/>
              <a:t>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i="1" dirty="0"/>
              <a:t>FORMA Y MONTAJE DANCÍSTICO- TEATRAL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 smtClean="0"/>
          </a:p>
          <a:p>
            <a:r>
              <a:rPr lang="es-ES_tradnl" b="1" dirty="0" smtClean="0"/>
              <a:t>Proyecto </a:t>
            </a:r>
            <a:r>
              <a:rPr lang="es-ES_tradnl" b="1" dirty="0"/>
              <a:t>de </a:t>
            </a:r>
            <a:r>
              <a:rPr lang="es-ES_tradnl" b="1" dirty="0" err="1"/>
              <a:t>Investigación</a:t>
            </a:r>
            <a:r>
              <a:rPr lang="es-ES_tradnl" b="1" dirty="0"/>
              <a:t> “Dramaturgia de las artes </a:t>
            </a:r>
            <a:r>
              <a:rPr lang="es-ES_tradnl" b="1" dirty="0" err="1"/>
              <a:t>escénicas</a:t>
            </a:r>
            <a:r>
              <a:rPr lang="es-ES_tradnl" b="1" dirty="0"/>
              <a:t>” Facultad de Artes, Universidad de Cuenca 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4887" y="894522"/>
            <a:ext cx="105553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Pensar este proceso creativo ha sido también pensar en las asunciones que tenemos de lo representacional y de lo escénico.  Por ello, cuando Carlos Rojas anotaba con precisión la pregunta sobre:</a:t>
            </a:r>
          </a:p>
          <a:p>
            <a:pPr algn="ctr"/>
            <a:endParaRPr lang="es-ES_tradnl" sz="2400" dirty="0" smtClean="0"/>
          </a:p>
          <a:p>
            <a:pPr algn="ctr"/>
            <a:r>
              <a:rPr lang="es-ES_tradnl" sz="2400" b="1" dirty="0"/>
              <a:t>¿Cómo se da el paso entre la construcción de la danza personal, grupal y del director (conformada en un gesto delirante) hacia la construcción del sentido que busca escribirse con ese orden de estos gestos delirantes?</a:t>
            </a:r>
          </a:p>
          <a:p>
            <a:pPr algn="ctr"/>
            <a:endParaRPr lang="es-ES_tradnl" sz="2400" b="1" dirty="0" smtClean="0"/>
          </a:p>
          <a:p>
            <a:pPr algn="ctr"/>
            <a:r>
              <a:rPr lang="es-ES_tradnl" sz="2400" dirty="0" smtClean="0"/>
              <a:t>Creemos que la respuesta podrá llegar únicamente desde la lectura que hagan quienes, generosamente, se permitan construir una mirada sobre la obra.</a:t>
            </a:r>
          </a:p>
          <a:p>
            <a:pPr algn="ctr"/>
            <a:r>
              <a:rPr lang="es-ES_tradnl" sz="2400" dirty="0" smtClean="0"/>
              <a:t>Si esa construcción de sentido logra ser tal, en un orden de gestos delirantes, será solamente en el orden que cada espectador pueda dar al consumo de </a:t>
            </a:r>
          </a:p>
          <a:p>
            <a:pPr algn="ctr"/>
            <a:r>
              <a:rPr lang="es-ES_tradnl" sz="2400" dirty="0" smtClean="0"/>
              <a:t>“El corazón es un órgano de fuego”.</a:t>
            </a:r>
          </a:p>
          <a:p>
            <a:pPr algn="r"/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9601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690" y="839755"/>
            <a:ext cx="613954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Aún cuando, las voluntades y las subjetividades de director e intérpretes hayan podido ser conjugadas en el espacio-tiempo que compone la obra,  ese mismo espacio-tiempo supone un universo ajeno y extraño (ese ejercicio delirante de organización) en el que el espectador debe viajar, de acuerdo a su ritmo, su capacidad de selección y la velocidad con la que decide esa selección.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En este recorrido, cada espectador hace su propia narrativa de los sucesos escénicos (incluso de manera inconsciente e instintiva, o empujado por los impulsos de la escena o del resto del público), jerarquizando con su mirada lo que consume.  Así, la construcción de la obra apela a esa capacidad de selección, a esa jerarquización de lo que mira, de lo que se escucha; y, en última instancia, a la voluntad del director.</a:t>
            </a:r>
            <a:endParaRPr lang="es-ES_tradnl" sz="2000" dirty="0"/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129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84377" y="522514"/>
            <a:ext cx="86401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/>
              <a:t>Esta voluntad de la dirección no es otra que la de su propia experiencia escénica y su subjetividad como creador. Pero que se ve profundamente atravesada por la necesidad de habitar un espacio en el que esa voluntad es alterada, a favor del diálogo imprescindible con la arquitectura del lugar, y con la instalación plástica que la completa.</a:t>
            </a:r>
          </a:p>
          <a:p>
            <a:pPr algn="r"/>
            <a:endParaRPr lang="es-ES_tradnl" sz="2400" dirty="0"/>
          </a:p>
          <a:p>
            <a:pPr algn="r"/>
            <a:r>
              <a:rPr lang="es-ES_tradnl" sz="2400" dirty="0" smtClean="0"/>
              <a:t>Así que todos las herramientas procedimentales:</a:t>
            </a:r>
          </a:p>
          <a:p>
            <a:pPr algn="r"/>
            <a:endParaRPr lang="es-ES_tradnl" sz="2400" dirty="0" smtClean="0"/>
          </a:p>
          <a:p>
            <a:pPr algn="r"/>
            <a:r>
              <a:rPr lang="es-ES_tradnl" sz="2400" dirty="0" smtClean="0"/>
              <a:t>-Diario de trabajo / libro de artista</a:t>
            </a:r>
          </a:p>
          <a:p>
            <a:pPr algn="r"/>
            <a:r>
              <a:rPr lang="es-ES_tradnl" sz="2400" dirty="0" smtClean="0"/>
              <a:t>-Epístolas de construcción escénico-coreográficas</a:t>
            </a:r>
          </a:p>
          <a:p>
            <a:pPr algn="r"/>
            <a:r>
              <a:rPr lang="es-ES_tradnl" sz="2400" dirty="0" smtClean="0"/>
              <a:t>-Técnicas corporales y de improvisación</a:t>
            </a:r>
          </a:p>
          <a:p>
            <a:pPr algn="r"/>
            <a:r>
              <a:rPr lang="es-ES_tradnl" sz="2400" dirty="0" smtClean="0"/>
              <a:t>-Selección, apropiación y transformación del </a:t>
            </a:r>
            <a:r>
              <a:rPr lang="es-ES_tradnl" sz="2400" dirty="0" err="1" smtClean="0"/>
              <a:t>hipotexto</a:t>
            </a:r>
            <a:endParaRPr lang="es-ES_tradnl" sz="2400" dirty="0" smtClean="0"/>
          </a:p>
          <a:p>
            <a:pPr algn="r"/>
            <a:endParaRPr lang="es-ES_tradnl" sz="2400" dirty="0"/>
          </a:p>
          <a:p>
            <a:pPr algn="r"/>
            <a:r>
              <a:rPr lang="es-ES_tradnl" sz="2400" dirty="0"/>
              <a:t>e</a:t>
            </a:r>
            <a:r>
              <a:rPr lang="es-ES_tradnl" sz="2400" dirty="0" smtClean="0"/>
              <a:t>ntraron en transformación, en y desde el espacio-tiempo que debió ser construido.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542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783772"/>
            <a:ext cx="7856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De tal manera, hay en la dramaturgia de la pieza una constante re-construcción de sus elementos.  Esta reconstrucción obliga a los intérpretes y al director a permanecer atentos y dispuestos a los cambios, a las derivaciones que una cosa supone en otra, que una palabra provoca en un cuerpo, que un sonido incide en un ritmo.  Incluso en la presencia misma del espectador.</a:t>
            </a:r>
          </a:p>
          <a:p>
            <a:endParaRPr lang="es-ES_tradnl" sz="2400" dirty="0"/>
          </a:p>
          <a:p>
            <a:r>
              <a:rPr lang="es-ES_tradnl" sz="2400" dirty="0" smtClean="0"/>
              <a:t>Y, por consecuencia, la dramaturgia que el espectador construye para sí es también una reconstrucción.  No solo de lo que las capas visuales, sonoras, corporales y textuales puedan rememorar o traer de vuelta del pasado, sino de lo que la multiplicidad de escenas le invita a reconstruir en ese momento.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78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9755" y="4385388"/>
            <a:ext cx="1065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Y, si tenemos suerte, en otro tiempo posterior a la obra, tal vez el espectador haga una re-construcción de lo vivido intuitiva, fugaz, sensiblemente.  Una reconstrucción que quizá sea el asentamiento de sus propias certezas con respecto a lo que le provocó el orden que construyó en el espacio-tiempo de la obra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0"/>
            <a:ext cx="7576457" cy="43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47554" y="1205948"/>
            <a:ext cx="7315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/>
              <a:t>No se </a:t>
            </a:r>
            <a:r>
              <a:rPr lang="es-ES_tradnl" sz="3200" dirty="0" smtClean="0"/>
              <a:t>hacen </a:t>
            </a:r>
            <a:r>
              <a:rPr lang="es-ES_tradnl" sz="3200" dirty="0"/>
              <a:t>más que interpretaciones cuando leemos el mundo.  Sin duda alguna, y alejados de la pretensión moderna de explicar y conocer la realidad, a los artistas nos apremia y nos impulsa la posibilidad y la capacidad de proponer lecturas de aquello que nos rodea, de las personas, de las cosas, de las otras subjetividades del arte.  </a:t>
            </a:r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6348" y="675862"/>
            <a:ext cx="6639339" cy="616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 smtClean="0"/>
              <a:t>Esas subjetividades también han hecho relecturas e interpretaciones de lo que les tocó particularmente, de lo que lograron explicarse a sí mismas del mundo.   Y por ello, pero también porque la potencia del sujeto se maximiza cuando se reconoce como tal, leer e interpretar otra obra artística supone un profundo ejercicio de auto reconocimiento y de auto interpretación.</a:t>
            </a:r>
          </a:p>
          <a:p>
            <a:pPr algn="just"/>
            <a:r>
              <a:rPr lang="es-ES_tradnl" sz="3200" dirty="0" smtClean="0"/>
              <a:t> </a:t>
            </a:r>
            <a:endParaRPr lang="es-ES_tradnl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29808" y="1212574"/>
            <a:ext cx="72621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En la creación de “El corazón es un órgano de fuego”, hemos producido interpretaciones de lo que las directrices de trabajo y creación coreográfica proponían.  Estas interpretaciones han sido profundamente subjetivas, pues las corporalidades, niveles de experiencia y capacidades físicas de cada bailarín/actor nunca buscaron ser homogeneizadas, sino, por el contrario, se pretendió potenciar tales subjetividades.</a:t>
            </a:r>
          </a:p>
          <a:p>
            <a:endParaRPr lang="es-ES_tradnl" sz="2800" dirty="0"/>
          </a:p>
          <a:p>
            <a:endParaRPr lang="es-ES_tradnl" sz="2400" dirty="0"/>
          </a:p>
          <a:p>
            <a:r>
              <a:rPr lang="es-ES_tradnl" sz="2400" dirty="0" smtClean="0"/>
              <a:t> </a:t>
            </a:r>
            <a:endParaRPr lang="es-ES_tradnl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62470" y="1053547"/>
            <a:ext cx="7454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Es así que conectamos con el postulado 3 de esta investigación:  </a:t>
            </a:r>
          </a:p>
          <a:p>
            <a:endParaRPr lang="es-ES_tradnl" sz="2800" dirty="0"/>
          </a:p>
          <a:p>
            <a:pPr algn="r"/>
            <a:r>
              <a:rPr lang="es-ES_tradnl" sz="2800" i="1" dirty="0" smtClean="0"/>
              <a:t>Coreografiar </a:t>
            </a:r>
            <a:r>
              <a:rPr lang="es-ES_tradnl" sz="2800" i="1" dirty="0"/>
              <a:t>es, por lo tanto, permitir que esas capacidades </a:t>
            </a:r>
            <a:r>
              <a:rPr lang="es-ES_tradnl" sz="2800" i="1" dirty="0" err="1"/>
              <a:t>heterogéneas</a:t>
            </a:r>
            <a:r>
              <a:rPr lang="es-ES_tradnl" sz="2800" i="1" dirty="0"/>
              <a:t> de deseo, </a:t>
            </a:r>
            <a:r>
              <a:rPr lang="es-ES_tradnl" sz="2800" i="1" dirty="0" err="1"/>
              <a:t>proyección</a:t>
            </a:r>
            <a:r>
              <a:rPr lang="es-ES_tradnl" sz="2800" i="1" dirty="0"/>
              <a:t> y </a:t>
            </a:r>
            <a:r>
              <a:rPr lang="es-ES_tradnl" sz="2800" i="1" dirty="0" err="1"/>
              <a:t>ejecución</a:t>
            </a:r>
            <a:r>
              <a:rPr lang="es-ES_tradnl" sz="2800" i="1" dirty="0"/>
              <a:t> de una forma-movimiento entren en </a:t>
            </a:r>
            <a:r>
              <a:rPr lang="es-ES_tradnl" sz="2800" i="1" dirty="0" err="1"/>
              <a:t>acción</a:t>
            </a:r>
            <a:r>
              <a:rPr lang="es-ES_tradnl" sz="2800" i="1" dirty="0"/>
              <a:t> y, posteriormente, en </a:t>
            </a:r>
            <a:r>
              <a:rPr lang="es-ES_tradnl" sz="2800" i="1" dirty="0" err="1"/>
              <a:t>diálogo</a:t>
            </a:r>
            <a:r>
              <a:rPr lang="es-ES_tradnl" sz="2800" i="1" dirty="0"/>
              <a:t>. Coreografiar consiste en visualizar y reconocer esas diferencias en la </a:t>
            </a:r>
            <a:r>
              <a:rPr lang="es-ES_tradnl" sz="2800" i="1" dirty="0" err="1"/>
              <a:t>asunción</a:t>
            </a:r>
            <a:r>
              <a:rPr lang="es-ES_tradnl" sz="2800" i="1" dirty="0"/>
              <a:t> de la forma-movimiento propuesta y la forma- movimiento que aparece en cada cuerpo, tras su propia </a:t>
            </a:r>
            <a:r>
              <a:rPr lang="es-ES_tradnl" sz="2800" i="1" dirty="0" err="1"/>
              <a:t>negociación</a:t>
            </a:r>
            <a:r>
              <a:rPr lang="es-ES_tradnl" sz="2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374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49479" y="4750904"/>
            <a:ext cx="361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smtClean="0"/>
              <a:t>fotos: </a:t>
            </a:r>
            <a:r>
              <a:rPr lang="es-ES_tradnl" sz="2800" b="1" dirty="0" smtClean="0"/>
              <a:t>Mateo García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1135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4765" y="775252"/>
            <a:ext cx="8269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En esta variedad de huellas corporales y de voces que interpretaron las herramientas de creación, apareció también un nivel de identidad de la pieza.  Un incipiente universo que comparten sus habitantes, y que el espectador, durante un breve tiempo, alcanza a atisbar. </a:t>
            </a:r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Esa identidad de la obra está íntimamente ligada a la espacialidad que acogió y terminó de organizar los materiales creados previamente y que sufrieron cambios y recortes sustanciales, para poder sobrevivir a las características físicas del espacio del Museo de los Metales.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 smtClean="0"/>
              <a:t>En tal sentido, conectamos con el cuarto postulado que ha dirigido la investigación: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655983"/>
            <a:ext cx="5744817" cy="577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i="1" dirty="0"/>
              <a:t>Componer </a:t>
            </a:r>
            <a:r>
              <a:rPr lang="es-ES_tradnl" sz="2400" i="1" dirty="0" err="1"/>
              <a:t>coreográficamente</a:t>
            </a:r>
            <a:r>
              <a:rPr lang="es-ES_tradnl" sz="2400" i="1" dirty="0"/>
              <a:t> es construir combinaciones de esas apropiaciones y producciones de forma-movimiento que los cuerpos producen en el espacio. Tales combinaciones siempre </a:t>
            </a:r>
            <a:r>
              <a:rPr lang="es-ES_tradnl" sz="2400" i="1" dirty="0" err="1"/>
              <a:t>estarán</a:t>
            </a:r>
            <a:r>
              <a:rPr lang="es-ES_tradnl" sz="2400" i="1" dirty="0"/>
              <a:t> en </a:t>
            </a:r>
            <a:r>
              <a:rPr lang="es-ES_tradnl" sz="2400" i="1" dirty="0" err="1"/>
              <a:t>relación</a:t>
            </a:r>
            <a:r>
              <a:rPr lang="es-ES_tradnl" sz="2400" i="1" dirty="0"/>
              <a:t> con las disposiciones espaciales en las que la forma-movimiento es inscrita y </a:t>
            </a:r>
            <a:r>
              <a:rPr lang="es-ES_tradnl" sz="2400" i="1" dirty="0" err="1"/>
              <a:t>dependerán</a:t>
            </a:r>
            <a:r>
              <a:rPr lang="es-ES_tradnl" sz="2400" i="1" dirty="0"/>
              <a:t> fundamentalmente de su </a:t>
            </a:r>
            <a:r>
              <a:rPr lang="es-ES_tradnl" sz="2400" i="1" dirty="0" err="1"/>
              <a:t>relación</a:t>
            </a:r>
            <a:r>
              <a:rPr lang="es-ES_tradnl" sz="2400" i="1" dirty="0"/>
              <a:t> con esas disposiciones. El trayecto espacial que los cuerpos que bailan producen está </a:t>
            </a:r>
            <a:r>
              <a:rPr lang="es-ES_tradnl" sz="2400" i="1" dirty="0" err="1"/>
              <a:t>íntimamente</a:t>
            </a:r>
            <a:r>
              <a:rPr lang="es-ES_tradnl" sz="2400" i="1" dirty="0"/>
              <a:t> relacionado con las </a:t>
            </a:r>
            <a:r>
              <a:rPr lang="es-ES_tradnl" sz="2400" i="1" dirty="0" err="1"/>
              <a:t>características</a:t>
            </a:r>
            <a:r>
              <a:rPr lang="es-ES_tradnl" sz="2400" i="1" dirty="0"/>
              <a:t> de ese espacio; y la forma-movimiento se reconfigura, se redefine, se reconstruye a partir de esa </a:t>
            </a:r>
            <a:r>
              <a:rPr lang="es-ES_tradnl" sz="2400" i="1" dirty="0" err="1"/>
              <a:t>disposición</a:t>
            </a:r>
            <a:r>
              <a:rPr lang="es-ES_tradnl" sz="2400" i="1" dirty="0"/>
              <a:t> espacial.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4" y="0"/>
            <a:ext cx="583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1070</Words>
  <Application>Microsoft Macintosh PowerPoint</Application>
  <PresentationFormat>Panorámica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Dramaturgia de las artes escénicas  FORMA Y MONTAJE DANCÍSTICO- TEATRAL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Dramaturgia de las artes escénicas  FORMA Y MONTAJE DANCÍSTICO- TEATRAL  </dc:title>
  <dc:creator>Usuario de Microsoft Office</dc:creator>
  <cp:lastModifiedBy>Usuario de Microsoft Office</cp:lastModifiedBy>
  <cp:revision>24</cp:revision>
  <dcterms:created xsi:type="dcterms:W3CDTF">2019-07-16T12:12:01Z</dcterms:created>
  <dcterms:modified xsi:type="dcterms:W3CDTF">2020-05-18T23:55:49Z</dcterms:modified>
</cp:coreProperties>
</file>