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3" r:id="rId7"/>
    <p:sldId id="261" r:id="rId8"/>
    <p:sldId id="262" r:id="rId9"/>
  </p:sldIdLst>
  <p:sldSz cx="9144000" cy="6858000" type="screen4x3"/>
  <p:notesSz cx="6858000" cy="9144000"/>
  <p:embeddedFontLst>
    <p:embeddedFont>
      <p:font typeface="Open Sans"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hNlJcoHINrSpq9wJe/2mCYWPE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4660"/>
  </p:normalViewPr>
  <p:slideViewPr>
    <p:cSldViewPr snapToGrid="0">
      <p:cViewPr varScale="1">
        <p:scale>
          <a:sx n="69" d="100"/>
          <a:sy n="69" d="100"/>
        </p:scale>
        <p:origin x="6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529facad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529faca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529facad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529faca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68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529facad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529facad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467544" y="764704"/>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3F3F3F"/>
              </a:buClr>
              <a:buSzPts val="2800"/>
              <a:buChar char="•"/>
              <a:defRPr sz="2800"/>
            </a:lvl1pPr>
            <a:lvl2pPr marL="914400" lvl="1" indent="-381000" algn="l">
              <a:spcBef>
                <a:spcPts val="480"/>
              </a:spcBef>
              <a:spcAft>
                <a:spcPts val="0"/>
              </a:spcAft>
              <a:buClr>
                <a:srgbClr val="595959"/>
              </a:buClr>
              <a:buSzPts val="2400"/>
              <a:buChar char="–"/>
              <a:defRPr sz="2400"/>
            </a:lvl2pPr>
            <a:lvl3pPr marL="1371600" lvl="2" indent="-355600" algn="l">
              <a:spcBef>
                <a:spcPts val="400"/>
              </a:spcBef>
              <a:spcAft>
                <a:spcPts val="0"/>
              </a:spcAft>
              <a:buClr>
                <a:srgbClr val="595959"/>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 name="Google Shape;20;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3F3F3F"/>
              </a:buClr>
              <a:buSzPts val="2800"/>
              <a:buChar char="•"/>
              <a:defRPr sz="2800"/>
            </a:lvl1pPr>
            <a:lvl2pPr marL="914400" lvl="1" indent="-381000" algn="l">
              <a:spcBef>
                <a:spcPts val="480"/>
              </a:spcBef>
              <a:spcAft>
                <a:spcPts val="0"/>
              </a:spcAft>
              <a:buClr>
                <a:srgbClr val="595959"/>
              </a:buClr>
              <a:buSzPts val="2400"/>
              <a:buChar char="–"/>
              <a:defRPr sz="2400"/>
            </a:lvl2pPr>
            <a:lvl3pPr marL="1371600" lvl="2" indent="-355600" algn="l">
              <a:spcBef>
                <a:spcPts val="400"/>
              </a:spcBef>
              <a:spcAft>
                <a:spcPts val="0"/>
              </a:spcAft>
              <a:buClr>
                <a:srgbClr val="595959"/>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 name="Google Shape;2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4"/>
        <p:cNvGrpSpPr/>
        <p:nvPr/>
      </p:nvGrpSpPr>
      <p:grpSpPr>
        <a:xfrm>
          <a:off x="0" y="0"/>
          <a:ext cx="0" cy="0"/>
          <a:chOff x="0" y="0"/>
          <a:chExt cx="0" cy="0"/>
        </a:xfrm>
      </p:grpSpPr>
      <p:sp>
        <p:nvSpPr>
          <p:cNvPr id="25" name="Google Shape;25;p11"/>
          <p:cNvSpPr txBox="1">
            <a:spLocks noGrp="1"/>
          </p:cNvSpPr>
          <p:nvPr>
            <p:ph type="title"/>
          </p:nvPr>
        </p:nvSpPr>
        <p:spPr>
          <a:xfrm>
            <a:off x="467544" y="764704"/>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3F3F3F"/>
              </a:buClr>
              <a:buSzPts val="2400"/>
              <a:buNone/>
              <a:defRPr sz="2400" b="1"/>
            </a:lvl1pPr>
            <a:lvl2pPr marL="914400" lvl="1" indent="-228600" algn="l">
              <a:spcBef>
                <a:spcPts val="400"/>
              </a:spcBef>
              <a:spcAft>
                <a:spcPts val="0"/>
              </a:spcAft>
              <a:buClr>
                <a:srgbClr val="595959"/>
              </a:buClr>
              <a:buSzPts val="2000"/>
              <a:buNone/>
              <a:defRPr sz="2000" b="1"/>
            </a:lvl2pPr>
            <a:lvl3pPr marL="1371600" lvl="2" indent="-228600" algn="l">
              <a:spcBef>
                <a:spcPts val="360"/>
              </a:spcBef>
              <a:spcAft>
                <a:spcPts val="0"/>
              </a:spcAft>
              <a:buClr>
                <a:srgbClr val="595959"/>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 name="Google Shape;27;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3F3F3F"/>
              </a:buClr>
              <a:buSzPts val="2400"/>
              <a:buChar char="•"/>
              <a:defRPr sz="2400"/>
            </a:lvl1pPr>
            <a:lvl2pPr marL="914400" lvl="1" indent="-355600" algn="l">
              <a:spcBef>
                <a:spcPts val="400"/>
              </a:spcBef>
              <a:spcAft>
                <a:spcPts val="0"/>
              </a:spcAft>
              <a:buClr>
                <a:srgbClr val="595959"/>
              </a:buClr>
              <a:buSzPts val="2000"/>
              <a:buChar char="–"/>
              <a:defRPr sz="2000"/>
            </a:lvl2pPr>
            <a:lvl3pPr marL="1371600" lvl="2" indent="-342900" algn="l">
              <a:spcBef>
                <a:spcPts val="360"/>
              </a:spcBef>
              <a:spcAft>
                <a:spcPts val="0"/>
              </a:spcAft>
              <a:buClr>
                <a:srgbClr val="595959"/>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 name="Google Shape;28;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3F3F3F"/>
              </a:buClr>
              <a:buSzPts val="2400"/>
              <a:buNone/>
              <a:defRPr sz="2400" b="1"/>
            </a:lvl1pPr>
            <a:lvl2pPr marL="914400" lvl="1" indent="-228600" algn="l">
              <a:spcBef>
                <a:spcPts val="400"/>
              </a:spcBef>
              <a:spcAft>
                <a:spcPts val="0"/>
              </a:spcAft>
              <a:buClr>
                <a:srgbClr val="595959"/>
              </a:buClr>
              <a:buSzPts val="2000"/>
              <a:buNone/>
              <a:defRPr sz="2000" b="1"/>
            </a:lvl2pPr>
            <a:lvl3pPr marL="1371600" lvl="2" indent="-228600" algn="l">
              <a:spcBef>
                <a:spcPts val="360"/>
              </a:spcBef>
              <a:spcAft>
                <a:spcPts val="0"/>
              </a:spcAft>
              <a:buClr>
                <a:srgbClr val="595959"/>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 name="Google Shape;29;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3F3F3F"/>
              </a:buClr>
              <a:buSzPts val="2400"/>
              <a:buChar char="•"/>
              <a:defRPr sz="2400"/>
            </a:lvl1pPr>
            <a:lvl2pPr marL="914400" lvl="1" indent="-355600" algn="l">
              <a:spcBef>
                <a:spcPts val="400"/>
              </a:spcBef>
              <a:spcAft>
                <a:spcPts val="0"/>
              </a:spcAft>
              <a:buClr>
                <a:srgbClr val="595959"/>
              </a:buClr>
              <a:buSzPts val="2000"/>
              <a:buChar char="–"/>
              <a:defRPr sz="2000"/>
            </a:lvl2pPr>
            <a:lvl3pPr marL="1371600" lvl="2" indent="-342900" algn="l">
              <a:spcBef>
                <a:spcPts val="360"/>
              </a:spcBef>
              <a:spcAft>
                <a:spcPts val="0"/>
              </a:spcAft>
              <a:buClr>
                <a:srgbClr val="595959"/>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0" name="Google Shape;3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67544" y="764704"/>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3F3F3F"/>
              </a:buClr>
              <a:buSzPts val="3200"/>
              <a:buChar char="•"/>
              <a:defRPr sz="3200"/>
            </a:lvl1pPr>
            <a:lvl2pPr marL="914400" lvl="1" indent="-406400" algn="l">
              <a:spcBef>
                <a:spcPts val="560"/>
              </a:spcBef>
              <a:spcAft>
                <a:spcPts val="0"/>
              </a:spcAft>
              <a:buClr>
                <a:srgbClr val="595959"/>
              </a:buClr>
              <a:buSzPts val="2800"/>
              <a:buChar char="–"/>
              <a:defRPr sz="2800"/>
            </a:lvl2pPr>
            <a:lvl3pPr marL="1371600" lvl="2" indent="-381000" algn="l">
              <a:spcBef>
                <a:spcPts val="480"/>
              </a:spcBef>
              <a:spcAft>
                <a:spcPts val="0"/>
              </a:spcAft>
              <a:buClr>
                <a:srgbClr val="595959"/>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1" name="Google Shape;41;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3F3F3F"/>
              </a:buClr>
              <a:buSzPts val="1400"/>
              <a:buNone/>
              <a:defRPr sz="1400"/>
            </a:lvl1pPr>
            <a:lvl2pPr marL="914400" lvl="1" indent="-228600" algn="l">
              <a:spcBef>
                <a:spcPts val="240"/>
              </a:spcBef>
              <a:spcAft>
                <a:spcPts val="0"/>
              </a:spcAft>
              <a:buClr>
                <a:srgbClr val="595959"/>
              </a:buClr>
              <a:buSzPts val="1200"/>
              <a:buNone/>
              <a:defRPr sz="1200"/>
            </a:lvl2pPr>
            <a:lvl3pPr marL="1371600" lvl="2" indent="-228600" algn="l">
              <a:spcBef>
                <a:spcPts val="200"/>
              </a:spcBef>
              <a:spcAft>
                <a:spcPts val="0"/>
              </a:spcAft>
              <a:buClr>
                <a:srgbClr val="595959"/>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2" name="Google Shape;4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rgbClr val="3F3F3F"/>
              </a:buClr>
              <a:buSzPts val="3200"/>
              <a:buFont typeface="Arial"/>
              <a:buNone/>
              <a:defRPr sz="3200" b="0" i="0" u="none" strike="noStrike" cap="none">
                <a:solidFill>
                  <a:srgbClr val="3F3F3F"/>
                </a:solidFill>
                <a:latin typeface="Open Sans"/>
                <a:ea typeface="Open Sans"/>
                <a:cs typeface="Open Sans"/>
                <a:sym typeface="Open Sans"/>
              </a:defRPr>
            </a:lvl1pPr>
            <a:lvl2pPr marR="0" lvl="1" algn="l" rtl="0">
              <a:spcBef>
                <a:spcPts val="560"/>
              </a:spcBef>
              <a:spcAft>
                <a:spcPts val="0"/>
              </a:spcAft>
              <a:buClr>
                <a:srgbClr val="595959"/>
              </a:buClr>
              <a:buSzPts val="2800"/>
              <a:buFont typeface="Arial"/>
              <a:buNone/>
              <a:defRPr sz="28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 name="Google Shape;48;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3F3F3F"/>
              </a:buClr>
              <a:buSzPts val="1400"/>
              <a:buNone/>
              <a:defRPr sz="1400"/>
            </a:lvl1pPr>
            <a:lvl2pPr marL="914400" lvl="1" indent="-228600" algn="l">
              <a:spcBef>
                <a:spcPts val="240"/>
              </a:spcBef>
              <a:spcAft>
                <a:spcPts val="0"/>
              </a:spcAft>
              <a:buClr>
                <a:srgbClr val="595959"/>
              </a:buClr>
              <a:buSzPts val="1200"/>
              <a:buNone/>
              <a:defRPr sz="1200"/>
            </a:lvl2pPr>
            <a:lvl3pPr marL="1371600" lvl="2" indent="-228600" algn="l">
              <a:spcBef>
                <a:spcPts val="200"/>
              </a:spcBef>
              <a:spcAft>
                <a:spcPts val="0"/>
              </a:spcAft>
              <a:buClr>
                <a:srgbClr val="595959"/>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9" name="Google Shape;4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467544" y="764704"/>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5"/>
          <p:cNvSpPr txBox="1">
            <a:spLocks noGrp="1"/>
          </p:cNvSpPr>
          <p:nvPr>
            <p:ph type="body" idx="1"/>
          </p:nvPr>
        </p:nvSpPr>
        <p:spPr>
          <a:xfrm rot="5400000">
            <a:off x="2555775" y="-109736"/>
            <a:ext cx="4032449"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3F3F3F"/>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3F3F3F"/>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sldNum" idx="12"/>
          </p:nvPr>
        </p:nvSpPr>
        <p:spPr>
          <a:xfrm>
            <a:off x="6553200" y="6093296"/>
            <a:ext cx="2133600" cy="62817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67544" y="764704"/>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457200" y="1988839"/>
            <a:ext cx="8229600" cy="403244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3F3F3F"/>
              </a:buClr>
              <a:buSzPts val="3200"/>
              <a:buFont typeface="Arial"/>
              <a:buChar char="•"/>
              <a:defRPr sz="3200" b="0" i="0" u="none" strike="noStrike" cap="none">
                <a:solidFill>
                  <a:srgbClr val="3F3F3F"/>
                </a:solidFill>
                <a:latin typeface="Open Sans"/>
                <a:ea typeface="Open Sans"/>
                <a:cs typeface="Open Sans"/>
                <a:sym typeface="Open Sans"/>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0" name="Google Shape;10;p8"/>
          <p:cNvPicPr preferRelativeResize="0"/>
          <p:nvPr/>
        </p:nvPicPr>
        <p:blipFill rotWithShape="1">
          <a:blip r:embed="rId10">
            <a:alphaModFix/>
          </a:blip>
          <a:srcRect/>
          <a:stretch/>
        </p:blipFill>
        <p:spPr>
          <a:xfrm>
            <a:off x="6444208" y="188640"/>
            <a:ext cx="2498978" cy="6787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7"/>
        <p:cNvGrpSpPr/>
        <p:nvPr/>
      </p:nvGrpSpPr>
      <p:grpSpPr>
        <a:xfrm>
          <a:off x="0" y="0"/>
          <a:ext cx="0" cy="0"/>
          <a:chOff x="0" y="0"/>
          <a:chExt cx="0" cy="0"/>
        </a:xfrm>
      </p:grpSpPr>
      <p:sp>
        <p:nvSpPr>
          <p:cNvPr id="68" name="Google Shape;68;p1"/>
          <p:cNvSpPr txBox="1">
            <a:spLocks noGrp="1"/>
          </p:cNvSpPr>
          <p:nvPr>
            <p:ph type="ctrTitle"/>
          </p:nvPr>
        </p:nvSpPr>
        <p:spPr>
          <a:xfrm>
            <a:off x="669714" y="2636911"/>
            <a:ext cx="7772400" cy="1656185"/>
          </a:xfrm>
          <a:prstGeom prst="rect">
            <a:avLst/>
          </a:prstGeom>
          <a:noFill/>
          <a:ln>
            <a:noFill/>
          </a:ln>
        </p:spPr>
        <p:txBody>
          <a:bodyPr spcFirstLastPara="1" wrap="square" lIns="91425" tIns="45700" rIns="91425" bIns="45700" anchor="ctr" anchorCtr="0">
            <a:normAutofit fontScale="90000"/>
          </a:bodyPr>
          <a:lstStyle/>
          <a:p>
            <a:pPr lvl="0">
              <a:buSzPts val="3959"/>
            </a:pPr>
            <a:r>
              <a:rPr lang="es-EC" sz="2200" dirty="0" smtClean="0">
                <a:sym typeface="Open Sans"/>
              </a:rPr>
              <a:t/>
            </a:r>
            <a:br>
              <a:rPr lang="es-EC" sz="2200" dirty="0" smtClean="0">
                <a:sym typeface="Open Sans"/>
              </a:rPr>
            </a:br>
            <a:r>
              <a:rPr lang="es-EC" sz="2200" dirty="0" smtClean="0">
                <a:sym typeface="Open Sans"/>
              </a:rPr>
              <a:t/>
            </a:r>
            <a:br>
              <a:rPr lang="es-EC" sz="2200" dirty="0" smtClean="0">
                <a:sym typeface="Open Sans"/>
              </a:rPr>
            </a:br>
            <a:r>
              <a:rPr lang="es-EC" sz="2200" dirty="0"/>
              <a:t/>
            </a:r>
            <a:br>
              <a:rPr lang="es-EC" sz="2200" dirty="0"/>
            </a:br>
            <a:r>
              <a:rPr lang="es-EC" sz="2200" dirty="0" smtClean="0">
                <a:solidFill>
                  <a:schemeClr val="bg2">
                    <a:lumMod val="75000"/>
                  </a:schemeClr>
                </a:solidFill>
              </a:rPr>
              <a:t>“E</a:t>
            </a:r>
            <a:r>
              <a:rPr lang="es-EC" sz="2200" dirty="0" smtClean="0">
                <a:solidFill>
                  <a:schemeClr val="bg2">
                    <a:lumMod val="75000"/>
                  </a:schemeClr>
                </a:solidFill>
                <a:sym typeface="Open Sans"/>
              </a:rPr>
              <a:t>studio comparado entre las obras musicales conservadas en  </a:t>
            </a:r>
            <a:r>
              <a:rPr lang="es-ES" sz="2200" dirty="0">
                <a:solidFill>
                  <a:schemeClr val="bg2">
                    <a:lumMod val="75000"/>
                  </a:schemeClr>
                </a:solidFill>
              </a:rPr>
              <a:t>los archivos catedralicios de Perú- Lima, Cusco-, Ecuador- Quito, Cuenca- en lo referente a compositores, repertorios y estilos, en el período comprendido entre los siglo XVIII  y XIX”</a:t>
            </a:r>
            <a:r>
              <a:rPr lang="es-EC" sz="3959" dirty="0" smtClean="0">
                <a:solidFill>
                  <a:srgbClr val="17365D"/>
                </a:solidFill>
                <a:latin typeface="Open Sans"/>
                <a:ea typeface="Open Sans"/>
                <a:cs typeface="Open Sans"/>
                <a:sym typeface="Open Sans"/>
              </a:rPr>
              <a:t/>
            </a:r>
            <a:br>
              <a:rPr lang="es-EC" sz="3959" dirty="0" smtClean="0">
                <a:solidFill>
                  <a:srgbClr val="17365D"/>
                </a:solidFill>
                <a:latin typeface="Open Sans"/>
                <a:ea typeface="Open Sans"/>
                <a:cs typeface="Open Sans"/>
                <a:sym typeface="Open Sans"/>
              </a:rPr>
            </a:br>
            <a:r>
              <a:rPr lang="es-EC" sz="3959" dirty="0" smtClean="0">
                <a:latin typeface="Open Sans"/>
                <a:ea typeface="Open Sans"/>
                <a:cs typeface="Open Sans"/>
                <a:sym typeface="Open Sans"/>
              </a:rPr>
              <a:t/>
            </a:r>
            <a:br>
              <a:rPr lang="es-EC" sz="3959" dirty="0" smtClean="0">
                <a:latin typeface="Open Sans"/>
                <a:ea typeface="Open Sans"/>
                <a:cs typeface="Open Sans"/>
                <a:sym typeface="Open Sans"/>
              </a:rPr>
            </a:br>
            <a:endParaRPr sz="3959" dirty="0">
              <a:latin typeface="Open Sans"/>
              <a:ea typeface="Open Sans"/>
              <a:cs typeface="Open Sans"/>
              <a:sym typeface="Open Sans"/>
            </a:endParaRPr>
          </a:p>
        </p:txBody>
      </p:sp>
      <p:sp>
        <p:nvSpPr>
          <p:cNvPr id="69" name="Google Shape;69;p1"/>
          <p:cNvSpPr txBox="1"/>
          <p:nvPr/>
        </p:nvSpPr>
        <p:spPr>
          <a:xfrm>
            <a:off x="827584" y="4293096"/>
            <a:ext cx="7772400" cy="1656185"/>
          </a:xfrm>
          <a:prstGeom prst="rect">
            <a:avLst/>
          </a:prstGeom>
          <a:noFill/>
          <a:ln>
            <a:noFill/>
          </a:ln>
        </p:spPr>
        <p:txBody>
          <a:bodyPr spcFirstLastPara="1" wrap="square" lIns="91425" tIns="45700" rIns="91425" bIns="45700" anchor="ctr" anchorCtr="0">
            <a:normAutofit/>
          </a:bodyPr>
          <a:lstStyle/>
          <a:p>
            <a:pPr marL="0" marR="0" lvl="0" indent="0" algn="ctr" rtl="0">
              <a:lnSpc>
                <a:spcPct val="80000"/>
              </a:lnSpc>
              <a:spcBef>
                <a:spcPts val="0"/>
              </a:spcBef>
              <a:spcAft>
                <a:spcPts val="0"/>
              </a:spcAft>
              <a:buClr>
                <a:schemeClr val="dk1"/>
              </a:buClr>
              <a:buSzPts val="2310"/>
              <a:buFont typeface="Open Sans"/>
              <a:buNone/>
            </a:pPr>
            <a:r>
              <a:rPr lang="es-EC" sz="2310" b="0" i="0" u="none" strike="noStrike" cap="none" dirty="0">
                <a:solidFill>
                  <a:schemeClr val="dk1"/>
                </a:solidFill>
                <a:latin typeface="Open Sans"/>
                <a:ea typeface="Open Sans"/>
                <a:cs typeface="Open Sans"/>
                <a:sym typeface="Open Sans"/>
              </a:rPr>
              <a:t/>
            </a:r>
            <a:br>
              <a:rPr lang="es-EC" sz="2310" b="0" i="0" u="none" strike="noStrike" cap="none" dirty="0">
                <a:solidFill>
                  <a:schemeClr val="dk1"/>
                </a:solidFill>
                <a:latin typeface="Open Sans"/>
                <a:ea typeface="Open Sans"/>
                <a:cs typeface="Open Sans"/>
                <a:sym typeface="Open Sans"/>
              </a:rPr>
            </a:br>
            <a:r>
              <a:rPr lang="es-EC" sz="2310" dirty="0">
                <a:solidFill>
                  <a:srgbClr val="17365D"/>
                </a:solidFill>
                <a:latin typeface="Open Sans"/>
                <a:ea typeface="Open Sans"/>
                <a:cs typeface="Open Sans"/>
                <a:sym typeface="Open Sans"/>
              </a:rPr>
              <a:t>Indicar el periodo de duración (ejemplo: </a:t>
            </a:r>
            <a:r>
              <a:rPr lang="es-EC" sz="2310" dirty="0" smtClean="0">
                <a:solidFill>
                  <a:srgbClr val="17365D"/>
                </a:solidFill>
                <a:latin typeface="Open Sans"/>
                <a:ea typeface="Open Sans"/>
                <a:cs typeface="Open Sans"/>
                <a:sym typeface="Open Sans"/>
              </a:rPr>
              <a:t>Marzo 2018 – Febrero 2019)</a:t>
            </a:r>
            <a:r>
              <a:rPr lang="es-EC" sz="2310" b="0" i="0" u="none" strike="noStrike" cap="none" dirty="0">
                <a:solidFill>
                  <a:srgbClr val="17365D"/>
                </a:solidFill>
                <a:latin typeface="Open Sans"/>
                <a:ea typeface="Open Sans"/>
                <a:cs typeface="Open Sans"/>
                <a:sym typeface="Open Sans"/>
              </a:rPr>
              <a:t/>
            </a:r>
            <a:br>
              <a:rPr lang="es-EC" sz="2310" b="0" i="0" u="none" strike="noStrike" cap="none" dirty="0">
                <a:solidFill>
                  <a:srgbClr val="17365D"/>
                </a:solidFill>
                <a:latin typeface="Open Sans"/>
                <a:ea typeface="Open Sans"/>
                <a:cs typeface="Open Sans"/>
                <a:sym typeface="Open Sans"/>
              </a:rPr>
            </a:br>
            <a:r>
              <a:rPr lang="es-EC" sz="2310" b="0" i="0" u="none" strike="noStrike" cap="none" dirty="0">
                <a:solidFill>
                  <a:schemeClr val="dk1"/>
                </a:solidFill>
                <a:latin typeface="Open Sans"/>
                <a:ea typeface="Open Sans"/>
                <a:cs typeface="Open Sans"/>
                <a:sym typeface="Open Sans"/>
              </a:rPr>
              <a:t/>
            </a:r>
            <a:br>
              <a:rPr lang="es-EC" sz="2310" b="0" i="0" u="none" strike="noStrike" cap="none" dirty="0">
                <a:solidFill>
                  <a:schemeClr val="dk1"/>
                </a:solidFill>
                <a:latin typeface="Open Sans"/>
                <a:ea typeface="Open Sans"/>
                <a:cs typeface="Open Sans"/>
                <a:sym typeface="Open Sans"/>
              </a:rPr>
            </a:br>
            <a:endParaRPr sz="2310" b="0" i="0" u="none" strike="noStrike" cap="none" dirty="0">
              <a:solidFill>
                <a:schemeClr val="dk1"/>
              </a:solidFill>
              <a:latin typeface="Open Sans"/>
              <a:ea typeface="Open Sans"/>
              <a:cs typeface="Open Sans"/>
              <a:sym typeface="Open Sans"/>
            </a:endParaRPr>
          </a:p>
        </p:txBody>
      </p:sp>
      <p:pic>
        <p:nvPicPr>
          <p:cNvPr id="70" name="Google Shape;70;p1"/>
          <p:cNvPicPr preferRelativeResize="0"/>
          <p:nvPr/>
        </p:nvPicPr>
        <p:blipFill rotWithShape="1">
          <a:blip r:embed="rId3">
            <a:alphaModFix/>
          </a:blip>
          <a:srcRect/>
          <a:stretch/>
        </p:blipFill>
        <p:spPr>
          <a:xfrm>
            <a:off x="1691680" y="692696"/>
            <a:ext cx="6264696" cy="17016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subTitle" idx="1"/>
          </p:nvPr>
        </p:nvSpPr>
        <p:spPr>
          <a:xfrm>
            <a:off x="1259632" y="1412776"/>
            <a:ext cx="6990369" cy="86409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s-EC" b="1">
                <a:latin typeface="Open Sans"/>
                <a:ea typeface="Open Sans"/>
                <a:cs typeface="Open Sans"/>
                <a:sym typeface="Open Sans"/>
              </a:rPr>
              <a:t>EQUIPO DE INVESTIGADORES:</a:t>
            </a:r>
            <a:endParaRPr/>
          </a:p>
        </p:txBody>
      </p:sp>
      <p:sp>
        <p:nvSpPr>
          <p:cNvPr id="76" name="Google Shape;76;p2"/>
          <p:cNvSpPr txBox="1"/>
          <p:nvPr/>
        </p:nvSpPr>
        <p:spPr>
          <a:xfrm>
            <a:off x="1475656" y="2276872"/>
            <a:ext cx="6840760" cy="49505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888888"/>
              </a:buClr>
              <a:buSzPts val="2800"/>
              <a:buFont typeface="Arial"/>
              <a:buNone/>
            </a:pPr>
            <a:r>
              <a:rPr lang="es-EC" sz="2800" b="1">
                <a:solidFill>
                  <a:srgbClr val="888888"/>
                </a:solidFill>
                <a:latin typeface="Open Sans"/>
                <a:ea typeface="Open Sans"/>
                <a:cs typeface="Open Sans"/>
                <a:sym typeface="Open Sans"/>
              </a:rPr>
              <a:t>DIRECTOR DEL PROYECTO</a:t>
            </a:r>
            <a:r>
              <a:rPr lang="es-EC" sz="2800" b="1" i="0" u="none" strike="noStrike" cap="none">
                <a:solidFill>
                  <a:srgbClr val="888888"/>
                </a:solidFill>
                <a:latin typeface="Open Sans"/>
                <a:ea typeface="Open Sans"/>
                <a:cs typeface="Open Sans"/>
                <a:sym typeface="Open Sans"/>
              </a:rPr>
              <a:t>:</a:t>
            </a:r>
            <a:endParaRPr/>
          </a:p>
        </p:txBody>
      </p:sp>
      <p:sp>
        <p:nvSpPr>
          <p:cNvPr id="77" name="Google Shape;77;p2"/>
          <p:cNvSpPr txBox="1"/>
          <p:nvPr/>
        </p:nvSpPr>
        <p:spPr>
          <a:xfrm>
            <a:off x="1187624" y="3068960"/>
            <a:ext cx="6990369" cy="585065"/>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17365D"/>
              </a:buClr>
              <a:buSzPts val="3700"/>
              <a:buFont typeface="Arial"/>
              <a:buNone/>
            </a:pPr>
            <a:r>
              <a:rPr lang="es-EC" sz="3700" dirty="0" smtClean="0">
                <a:solidFill>
                  <a:srgbClr val="17365D"/>
                </a:solidFill>
                <a:latin typeface="Open Sans"/>
                <a:ea typeface="Open Sans"/>
                <a:cs typeface="Open Sans"/>
                <a:sym typeface="Open Sans"/>
              </a:rPr>
              <a:t>PhD. </a:t>
            </a:r>
            <a:r>
              <a:rPr lang="es-EC" sz="3700" dirty="0" err="1" smtClean="0">
                <a:solidFill>
                  <a:srgbClr val="17365D"/>
                </a:solidFill>
                <a:latin typeface="Open Sans"/>
                <a:ea typeface="Open Sans"/>
                <a:cs typeface="Open Sans"/>
                <a:sym typeface="Open Sans"/>
              </a:rPr>
              <a:t>Arleti</a:t>
            </a:r>
            <a:r>
              <a:rPr lang="es-EC" sz="3700" dirty="0" smtClean="0">
                <a:solidFill>
                  <a:srgbClr val="17365D"/>
                </a:solidFill>
                <a:latin typeface="Open Sans"/>
                <a:ea typeface="Open Sans"/>
                <a:cs typeface="Open Sans"/>
                <a:sym typeface="Open Sans"/>
              </a:rPr>
              <a:t> </a:t>
            </a:r>
            <a:r>
              <a:rPr lang="es-EC" sz="3700" dirty="0" err="1" smtClean="0">
                <a:solidFill>
                  <a:srgbClr val="17365D"/>
                </a:solidFill>
                <a:latin typeface="Open Sans"/>
                <a:ea typeface="Open Sans"/>
                <a:cs typeface="Open Sans"/>
                <a:sym typeface="Open Sans"/>
              </a:rPr>
              <a:t>Molerio</a:t>
            </a:r>
            <a:endParaRPr dirty="0"/>
          </a:p>
        </p:txBody>
      </p:sp>
      <p:sp>
        <p:nvSpPr>
          <p:cNvPr id="78" name="Google Shape;78;p2"/>
          <p:cNvSpPr txBox="1"/>
          <p:nvPr/>
        </p:nvSpPr>
        <p:spPr>
          <a:xfrm>
            <a:off x="1475656" y="4005064"/>
            <a:ext cx="6990369" cy="54006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s-EC" sz="2800" b="1" dirty="0">
                <a:solidFill>
                  <a:srgbClr val="888888"/>
                </a:solidFill>
                <a:latin typeface="Open Sans"/>
                <a:ea typeface="Open Sans"/>
                <a:cs typeface="Open Sans"/>
                <a:sym typeface="Open Sans"/>
              </a:rPr>
              <a:t>INVESTIGADORES:</a:t>
            </a:r>
            <a:endParaRPr dirty="0"/>
          </a:p>
        </p:txBody>
      </p:sp>
      <p:sp>
        <p:nvSpPr>
          <p:cNvPr id="79" name="Google Shape;79;p2"/>
          <p:cNvSpPr txBox="1"/>
          <p:nvPr/>
        </p:nvSpPr>
        <p:spPr>
          <a:xfrm>
            <a:off x="1259632" y="4797152"/>
            <a:ext cx="7128792" cy="1440160"/>
          </a:xfrm>
          <a:prstGeom prst="rect">
            <a:avLst/>
          </a:prstGeom>
          <a:noFill/>
          <a:ln>
            <a:noFill/>
          </a:ln>
        </p:spPr>
        <p:txBody>
          <a:bodyPr spcFirstLastPara="1" wrap="square" lIns="91425" tIns="45700" rIns="91425" bIns="45700" anchor="t" anchorCtr="0">
            <a:normAutofit fontScale="55000" lnSpcReduction="20000"/>
          </a:bodyPr>
          <a:lstStyle/>
          <a:p>
            <a:pPr marL="0" marR="0" lvl="0" indent="-254000" algn="l" rtl="0">
              <a:lnSpc>
                <a:spcPct val="100000"/>
              </a:lnSpc>
              <a:spcBef>
                <a:spcPts val="0"/>
              </a:spcBef>
              <a:spcAft>
                <a:spcPts val="0"/>
              </a:spcAft>
              <a:buClr>
                <a:srgbClr val="17365D"/>
              </a:buClr>
              <a:buSzPts val="4000"/>
              <a:buFont typeface="Arial"/>
              <a:buChar char="•"/>
            </a:pPr>
            <a:r>
              <a:rPr lang="es-EC" sz="4000" dirty="0" smtClean="0">
                <a:solidFill>
                  <a:srgbClr val="17365D"/>
                </a:solidFill>
                <a:latin typeface="Open Sans"/>
                <a:ea typeface="Open Sans"/>
                <a:cs typeface="Open Sans"/>
                <a:sym typeface="Open Sans"/>
              </a:rPr>
              <a:t>PhD. Jimena Peñaherrera Wilches</a:t>
            </a:r>
          </a:p>
          <a:p>
            <a:pPr marL="0" marR="0" lvl="0" indent="-254000" algn="l" rtl="0">
              <a:lnSpc>
                <a:spcPct val="100000"/>
              </a:lnSpc>
              <a:spcBef>
                <a:spcPts val="0"/>
              </a:spcBef>
              <a:spcAft>
                <a:spcPts val="0"/>
              </a:spcAft>
              <a:buClr>
                <a:srgbClr val="17365D"/>
              </a:buClr>
              <a:buSzPts val="4000"/>
              <a:buFont typeface="Arial"/>
              <a:buChar char="•"/>
            </a:pPr>
            <a:r>
              <a:rPr lang="es-EC" sz="4000" dirty="0" smtClean="0">
                <a:solidFill>
                  <a:srgbClr val="17365D"/>
                </a:solidFill>
                <a:latin typeface="Open Sans"/>
                <a:ea typeface="Open Sans"/>
                <a:cs typeface="Open Sans"/>
                <a:sym typeface="Open Sans"/>
              </a:rPr>
              <a:t>PhD. </a:t>
            </a:r>
            <a:r>
              <a:rPr lang="es-EC" sz="4000" dirty="0" err="1" smtClean="0">
                <a:solidFill>
                  <a:srgbClr val="17365D"/>
                </a:solidFill>
                <a:latin typeface="Open Sans"/>
                <a:ea typeface="Open Sans"/>
                <a:cs typeface="Open Sans"/>
                <a:sym typeface="Open Sans"/>
              </a:rPr>
              <a:t>Julían</a:t>
            </a:r>
            <a:r>
              <a:rPr lang="es-EC" sz="4000" dirty="0" smtClean="0">
                <a:solidFill>
                  <a:srgbClr val="17365D"/>
                </a:solidFill>
                <a:latin typeface="Open Sans"/>
                <a:ea typeface="Open Sans"/>
                <a:cs typeface="Open Sans"/>
                <a:sym typeface="Open Sans"/>
              </a:rPr>
              <a:t> Mosca (Universidad Santa María de los Buenos Aires)</a:t>
            </a:r>
          </a:p>
          <a:p>
            <a:pPr marL="0" marR="0" lvl="0" indent="-254000" algn="l" rtl="0">
              <a:lnSpc>
                <a:spcPct val="100000"/>
              </a:lnSpc>
              <a:spcBef>
                <a:spcPts val="0"/>
              </a:spcBef>
              <a:spcAft>
                <a:spcPts val="0"/>
              </a:spcAft>
              <a:buClr>
                <a:srgbClr val="17365D"/>
              </a:buClr>
              <a:buSzPts val="4000"/>
              <a:buFont typeface="Arial"/>
              <a:buChar char="•"/>
            </a:pPr>
            <a:r>
              <a:rPr lang="es-EC" sz="4000" dirty="0" err="1" smtClean="0">
                <a:solidFill>
                  <a:srgbClr val="17365D"/>
                </a:solidFill>
                <a:latin typeface="Open Sans"/>
                <a:ea typeface="Open Sans"/>
                <a:cs typeface="Open Sans"/>
                <a:sym typeface="Open Sans"/>
              </a:rPr>
              <a:t>Mgst</a:t>
            </a:r>
            <a:r>
              <a:rPr lang="es-EC" sz="4000" dirty="0" smtClean="0">
                <a:solidFill>
                  <a:srgbClr val="17365D"/>
                </a:solidFill>
                <a:latin typeface="Open Sans"/>
                <a:ea typeface="Open Sans"/>
                <a:cs typeface="Open Sans"/>
                <a:sym typeface="Open Sans"/>
              </a:rPr>
              <a:t>. Miguel Juárez (Universidad de los Hemisferios-Quito)</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1259632" y="1124744"/>
            <a:ext cx="7128792" cy="8640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None/>
            </a:pPr>
            <a:r>
              <a:rPr lang="es-EC" sz="3200" b="1">
                <a:solidFill>
                  <a:srgbClr val="888888"/>
                </a:solidFill>
                <a:latin typeface="Open Sans"/>
                <a:ea typeface="Open Sans"/>
                <a:cs typeface="Open Sans"/>
                <a:sym typeface="Open Sans"/>
              </a:rPr>
              <a:t>OBJETIVO GENERAL:</a:t>
            </a:r>
            <a:endParaRPr/>
          </a:p>
        </p:txBody>
      </p:sp>
      <p:sp>
        <p:nvSpPr>
          <p:cNvPr id="85" name="Google Shape;85;p3"/>
          <p:cNvSpPr txBox="1"/>
          <p:nvPr/>
        </p:nvSpPr>
        <p:spPr>
          <a:xfrm>
            <a:off x="1470850" y="1916832"/>
            <a:ext cx="7128792" cy="936104"/>
          </a:xfrm>
          <a:prstGeom prst="rect">
            <a:avLst/>
          </a:prstGeom>
          <a:noFill/>
          <a:ln>
            <a:noFill/>
          </a:ln>
        </p:spPr>
        <p:txBody>
          <a:bodyPr spcFirstLastPara="1" wrap="square" lIns="91425" tIns="45700" rIns="91425" bIns="45700" anchor="t" anchorCtr="0">
            <a:normAutofit fontScale="40000" lnSpcReduction="20000"/>
          </a:bodyPr>
          <a:lstStyle/>
          <a:p>
            <a:pPr marL="571500" indent="-571500" algn="just">
              <a:buClr>
                <a:srgbClr val="17365D"/>
              </a:buClr>
              <a:buSzPts val="4000"/>
              <a:buFont typeface="Arial" panose="020B0604020202020204" pitchFamily="34" charset="0"/>
              <a:buChar char="•"/>
            </a:pPr>
            <a:r>
              <a:rPr lang="es-ES" sz="4000" dirty="0">
                <a:solidFill>
                  <a:schemeClr val="bg2">
                    <a:lumMod val="75000"/>
                  </a:schemeClr>
                </a:solidFill>
                <a:latin typeface="Open Sans"/>
                <a:ea typeface="Open Sans"/>
                <a:cs typeface="Open Sans"/>
                <a:sym typeface="Open Sans"/>
              </a:rPr>
              <a:t>Realizar un estudio comparado, entre los compositores, repertorios, y estilos de la música religiosa que se en encuentra en los archivos catedralicios de Lima, Cusco, Quito y Cuenca entre los siglo XVIII </a:t>
            </a:r>
            <a:r>
              <a:rPr lang="es-ES" sz="4000" dirty="0" smtClean="0">
                <a:solidFill>
                  <a:schemeClr val="bg2">
                    <a:lumMod val="75000"/>
                  </a:schemeClr>
                </a:solidFill>
                <a:latin typeface="Open Sans"/>
                <a:ea typeface="Open Sans"/>
                <a:cs typeface="Open Sans"/>
                <a:sym typeface="Open Sans"/>
              </a:rPr>
              <a:t>y XIX.</a:t>
            </a:r>
            <a:endParaRPr lang="es-ES" sz="4000" dirty="0">
              <a:solidFill>
                <a:schemeClr val="bg2">
                  <a:lumMod val="75000"/>
                </a:schemeClr>
              </a:solidFill>
            </a:endParaRPr>
          </a:p>
          <a:p>
            <a:pPr lvl="0">
              <a:buClr>
                <a:srgbClr val="17365D"/>
              </a:buClr>
              <a:buSzPts val="4000"/>
            </a:pPr>
            <a:endParaRPr lang="es-ES" sz="4000" dirty="0" smtClean="0">
              <a:solidFill>
                <a:srgbClr val="17365D"/>
              </a:solidFill>
              <a:latin typeface="Open Sans"/>
              <a:ea typeface="Open Sans"/>
              <a:cs typeface="Open Sans"/>
              <a:sym typeface="Open Sans"/>
            </a:endParaRPr>
          </a:p>
        </p:txBody>
      </p:sp>
      <p:sp>
        <p:nvSpPr>
          <p:cNvPr id="86" name="Google Shape;86;p3"/>
          <p:cNvSpPr txBox="1"/>
          <p:nvPr/>
        </p:nvSpPr>
        <p:spPr>
          <a:xfrm>
            <a:off x="1259632" y="2996952"/>
            <a:ext cx="7128792" cy="864096"/>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s-EC" sz="3200" b="1" dirty="0">
                <a:solidFill>
                  <a:srgbClr val="888888"/>
                </a:solidFill>
                <a:latin typeface="Open Sans"/>
                <a:ea typeface="Open Sans"/>
                <a:cs typeface="Open Sans"/>
                <a:sym typeface="Open Sans"/>
              </a:rPr>
              <a:t>OBJETIVOS ESPECÍFICOS:</a:t>
            </a:r>
            <a:endParaRPr dirty="0"/>
          </a:p>
        </p:txBody>
      </p:sp>
      <p:sp>
        <p:nvSpPr>
          <p:cNvPr id="87" name="Google Shape;87;p3"/>
          <p:cNvSpPr txBox="1"/>
          <p:nvPr/>
        </p:nvSpPr>
        <p:spPr>
          <a:xfrm>
            <a:off x="1326834" y="3861048"/>
            <a:ext cx="7416824" cy="2304256"/>
          </a:xfrm>
          <a:prstGeom prst="rect">
            <a:avLst/>
          </a:prstGeom>
          <a:noFill/>
          <a:ln>
            <a:noFill/>
          </a:ln>
        </p:spPr>
        <p:txBody>
          <a:bodyPr spcFirstLastPara="1" wrap="square" lIns="91425" tIns="45700" rIns="91425" bIns="45700" anchor="t" anchorCtr="0">
            <a:normAutofit/>
          </a:bodyPr>
          <a:lstStyle/>
          <a:p>
            <a:pPr lvl="0">
              <a:buClr>
                <a:srgbClr val="17365D"/>
              </a:buClr>
              <a:buSzPts val="4000"/>
            </a:pPr>
            <a:endParaRPr lang="es-ES" dirty="0" smtClean="0">
              <a:solidFill>
                <a:schemeClr val="bg2">
                  <a:lumMod val="75000"/>
                </a:schemeClr>
              </a:solidFill>
              <a:latin typeface="Open Sans"/>
              <a:ea typeface="Open Sans"/>
              <a:cs typeface="Open Sans"/>
              <a:sym typeface="Open Sans"/>
            </a:endParaRPr>
          </a:p>
          <a:p>
            <a:pPr marL="285750" lvl="0" indent="-285750" algn="just">
              <a:buClr>
                <a:srgbClr val="17365D"/>
              </a:buClr>
              <a:buSzPts val="4000"/>
              <a:buFont typeface="Wingdings" panose="05000000000000000000" pitchFamily="2" charset="2"/>
              <a:buChar char="ü"/>
            </a:pPr>
            <a:r>
              <a:rPr lang="es-ES" dirty="0" smtClean="0">
                <a:solidFill>
                  <a:schemeClr val="bg2">
                    <a:lumMod val="75000"/>
                  </a:schemeClr>
                </a:solidFill>
                <a:latin typeface="Open Sans"/>
                <a:ea typeface="Open Sans"/>
                <a:cs typeface="Open Sans"/>
                <a:sym typeface="Open Sans"/>
              </a:rPr>
              <a:t>Contextualizar </a:t>
            </a:r>
            <a:r>
              <a:rPr lang="es-ES" dirty="0">
                <a:solidFill>
                  <a:schemeClr val="bg2">
                    <a:lumMod val="75000"/>
                  </a:schemeClr>
                </a:solidFill>
                <a:latin typeface="Open Sans"/>
                <a:ea typeface="Open Sans"/>
                <a:cs typeface="Open Sans"/>
                <a:sym typeface="Open Sans"/>
              </a:rPr>
              <a:t>desde el punto de vista histórico la producción de </a:t>
            </a:r>
            <a:r>
              <a:rPr lang="es-ES" dirty="0" smtClean="0">
                <a:solidFill>
                  <a:schemeClr val="bg2">
                    <a:lumMod val="75000"/>
                  </a:schemeClr>
                </a:solidFill>
                <a:latin typeface="Open Sans"/>
                <a:ea typeface="Open Sans"/>
                <a:cs typeface="Open Sans"/>
                <a:sym typeface="Open Sans"/>
              </a:rPr>
              <a:t>la música </a:t>
            </a:r>
            <a:r>
              <a:rPr lang="es-ES" dirty="0">
                <a:solidFill>
                  <a:schemeClr val="bg2">
                    <a:lumMod val="75000"/>
                  </a:schemeClr>
                </a:solidFill>
                <a:latin typeface="Open Sans"/>
                <a:ea typeface="Open Sans"/>
                <a:cs typeface="Open Sans"/>
                <a:sym typeface="Open Sans"/>
              </a:rPr>
              <a:t>religiosa que se conserva en los archivos catedralicios de </a:t>
            </a:r>
            <a:r>
              <a:rPr lang="es-ES" dirty="0" err="1" smtClean="0">
                <a:solidFill>
                  <a:schemeClr val="bg2">
                    <a:lumMod val="75000"/>
                  </a:schemeClr>
                </a:solidFill>
                <a:latin typeface="Open Sans"/>
                <a:ea typeface="Open Sans"/>
                <a:cs typeface="Open Sans"/>
                <a:sym typeface="Open Sans"/>
              </a:rPr>
              <a:t>Lima,Cusco</a:t>
            </a:r>
            <a:r>
              <a:rPr lang="es-ES" dirty="0">
                <a:solidFill>
                  <a:schemeClr val="bg2">
                    <a:lumMod val="75000"/>
                  </a:schemeClr>
                </a:solidFill>
                <a:latin typeface="Open Sans"/>
                <a:ea typeface="Open Sans"/>
                <a:cs typeface="Open Sans"/>
                <a:sym typeface="Open Sans"/>
              </a:rPr>
              <a:t>, Quito y Cuenca entre los siglos XVIII-XIX</a:t>
            </a:r>
            <a:r>
              <a:rPr lang="es-ES" dirty="0" smtClean="0">
                <a:solidFill>
                  <a:schemeClr val="bg2">
                    <a:lumMod val="75000"/>
                  </a:schemeClr>
                </a:solidFill>
                <a:latin typeface="Open Sans"/>
                <a:ea typeface="Open Sans"/>
                <a:cs typeface="Open Sans"/>
                <a:sym typeface="Open Sans"/>
              </a:rPr>
              <a:t>.</a:t>
            </a:r>
            <a:r>
              <a:rPr lang="es-ES" dirty="0">
                <a:solidFill>
                  <a:schemeClr val="bg2">
                    <a:lumMod val="75000"/>
                  </a:schemeClr>
                </a:solidFill>
              </a:rPr>
              <a:t> Elaborar un catálogo de repertorios, compositores y estilos, con un enfoque comparativo.</a:t>
            </a:r>
          </a:p>
          <a:p>
            <a:pPr marL="285750" lvl="0" indent="-285750" algn="just">
              <a:buClr>
                <a:srgbClr val="17365D"/>
              </a:buClr>
              <a:buSzPts val="4000"/>
              <a:buFont typeface="Wingdings" panose="05000000000000000000" pitchFamily="2" charset="2"/>
              <a:buChar char="ü"/>
            </a:pPr>
            <a:r>
              <a:rPr lang="es-ES" dirty="0" smtClean="0">
                <a:solidFill>
                  <a:schemeClr val="bg2">
                    <a:lumMod val="75000"/>
                  </a:schemeClr>
                </a:solidFill>
              </a:rPr>
              <a:t>Analizar </a:t>
            </a:r>
            <a:r>
              <a:rPr lang="es-ES" dirty="0">
                <a:solidFill>
                  <a:schemeClr val="bg2">
                    <a:lumMod val="75000"/>
                  </a:schemeClr>
                </a:solidFill>
              </a:rPr>
              <a:t>los elementos comunes que presentan los repertorios de los distintos </a:t>
            </a:r>
            <a:r>
              <a:rPr lang="es-ES" dirty="0" smtClean="0">
                <a:solidFill>
                  <a:schemeClr val="bg2">
                    <a:lumMod val="75000"/>
                  </a:schemeClr>
                </a:solidFill>
              </a:rPr>
              <a:t>archivos musicales</a:t>
            </a:r>
            <a:r>
              <a:rPr lang="es-ES" dirty="0">
                <a:solidFill>
                  <a:schemeClr val="bg2">
                    <a:lumMod val="75000"/>
                  </a:schemeClr>
                </a:solidFill>
              </a:rPr>
              <a:t>.</a:t>
            </a:r>
          </a:p>
          <a:p>
            <a:pPr marL="285750" lvl="0" indent="-285750" algn="just">
              <a:buClr>
                <a:srgbClr val="17365D"/>
              </a:buClr>
              <a:buSzPts val="4000"/>
              <a:buFont typeface="Wingdings" panose="05000000000000000000" pitchFamily="2" charset="2"/>
              <a:buChar char="ü"/>
            </a:pPr>
            <a:r>
              <a:rPr lang="es-ES" dirty="0" smtClean="0">
                <a:solidFill>
                  <a:schemeClr val="bg2">
                    <a:lumMod val="75000"/>
                  </a:schemeClr>
                </a:solidFill>
              </a:rPr>
              <a:t>Identificar </a:t>
            </a:r>
            <a:r>
              <a:rPr lang="es-ES" dirty="0">
                <a:solidFill>
                  <a:schemeClr val="bg2">
                    <a:lumMod val="75000"/>
                  </a:schemeClr>
                </a:solidFill>
              </a:rPr>
              <a:t>los compositores que integran los diferentes archivos.</a:t>
            </a:r>
          </a:p>
          <a:p>
            <a:pPr marL="285750" lvl="0" indent="-285750" algn="just">
              <a:buClr>
                <a:srgbClr val="17365D"/>
              </a:buClr>
              <a:buSzPts val="4000"/>
              <a:buFont typeface="Wingdings" panose="05000000000000000000" pitchFamily="2" charset="2"/>
              <a:buChar char="ü"/>
            </a:pPr>
            <a:r>
              <a:rPr lang="es-ES" dirty="0" smtClean="0">
                <a:solidFill>
                  <a:schemeClr val="bg2">
                    <a:lumMod val="75000"/>
                  </a:schemeClr>
                </a:solidFill>
              </a:rPr>
              <a:t>Analizar </a:t>
            </a:r>
            <a:r>
              <a:rPr lang="es-ES" dirty="0">
                <a:solidFill>
                  <a:schemeClr val="bg2">
                    <a:lumMod val="75000"/>
                  </a:schemeClr>
                </a:solidFill>
              </a:rPr>
              <a:t>los estilos musicales, de las obras trabajadas.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txBox="1">
            <a:spLocks noGrp="1"/>
          </p:cNvSpPr>
          <p:nvPr>
            <p:ph type="ctrTitle"/>
          </p:nvPr>
        </p:nvSpPr>
        <p:spPr>
          <a:xfrm>
            <a:off x="1187624" y="764704"/>
            <a:ext cx="6912768" cy="122413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888888"/>
              </a:buClr>
              <a:buSzPts val="4000"/>
              <a:buFont typeface="Open Sans"/>
              <a:buNone/>
            </a:pPr>
            <a:r>
              <a:rPr lang="es-EC" sz="4000" b="1">
                <a:solidFill>
                  <a:srgbClr val="888888"/>
                </a:solidFill>
              </a:rPr>
              <a:t>RESULTADOS</a:t>
            </a:r>
            <a:endParaRPr/>
          </a:p>
        </p:txBody>
      </p:sp>
      <p:sp>
        <p:nvSpPr>
          <p:cNvPr id="93" name="Google Shape;93;p4"/>
          <p:cNvSpPr txBox="1">
            <a:spLocks noGrp="1"/>
          </p:cNvSpPr>
          <p:nvPr>
            <p:ph type="subTitle" idx="1"/>
          </p:nvPr>
        </p:nvSpPr>
        <p:spPr>
          <a:xfrm>
            <a:off x="827584" y="2276872"/>
            <a:ext cx="7632848" cy="3168352"/>
          </a:xfrm>
          <a:prstGeom prst="rect">
            <a:avLst/>
          </a:prstGeom>
          <a:noFill/>
          <a:ln>
            <a:noFill/>
          </a:ln>
        </p:spPr>
        <p:txBody>
          <a:bodyPr spcFirstLastPara="1" wrap="square" lIns="91425" tIns="45700" rIns="91425" bIns="45700" anchor="t" anchorCtr="0">
            <a:normAutofit fontScale="92500" lnSpcReduction="10000"/>
          </a:bodyPr>
          <a:lstStyle/>
          <a:p>
            <a:pPr marL="514350" lvl="0" indent="-514350" algn="ctr" rtl="0">
              <a:spcBef>
                <a:spcPts val="0"/>
              </a:spcBef>
              <a:spcAft>
                <a:spcPts val="0"/>
              </a:spcAft>
              <a:buClr>
                <a:srgbClr val="17365D"/>
              </a:buClr>
              <a:buSzPts val="3200"/>
              <a:buAutoNum type="arabicPeriod"/>
            </a:pPr>
            <a:r>
              <a:rPr lang="es-EC" dirty="0" smtClean="0">
                <a:solidFill>
                  <a:srgbClr val="17365D"/>
                </a:solidFill>
              </a:rPr>
              <a:t>Catálogo de </a:t>
            </a:r>
            <a:r>
              <a:rPr lang="es-EC" dirty="0" smtClean="0">
                <a:solidFill>
                  <a:srgbClr val="17365D"/>
                </a:solidFill>
              </a:rPr>
              <a:t>obras.</a:t>
            </a:r>
          </a:p>
          <a:p>
            <a:pPr marL="514350" lvl="0" indent="-514350" algn="ctr" rtl="0">
              <a:spcBef>
                <a:spcPts val="0"/>
              </a:spcBef>
              <a:spcAft>
                <a:spcPts val="0"/>
              </a:spcAft>
              <a:buClr>
                <a:srgbClr val="17365D"/>
              </a:buClr>
              <a:buSzPts val="3200"/>
              <a:buAutoNum type="arabicPeriod"/>
            </a:pPr>
            <a:r>
              <a:rPr lang="es-EC" dirty="0" smtClean="0">
                <a:solidFill>
                  <a:srgbClr val="17365D"/>
                </a:solidFill>
              </a:rPr>
              <a:t>Cátalo de </a:t>
            </a:r>
            <a:r>
              <a:rPr lang="es-EC" dirty="0" smtClean="0">
                <a:solidFill>
                  <a:srgbClr val="17365D"/>
                </a:solidFill>
              </a:rPr>
              <a:t>compositores. </a:t>
            </a:r>
          </a:p>
          <a:p>
            <a:pPr marL="514350" lvl="0" indent="-514350" algn="ctr" rtl="0">
              <a:spcBef>
                <a:spcPts val="0"/>
              </a:spcBef>
              <a:spcAft>
                <a:spcPts val="0"/>
              </a:spcAft>
              <a:buClr>
                <a:srgbClr val="17365D"/>
              </a:buClr>
              <a:buSzPts val="3200"/>
              <a:buAutoNum type="arabicPeriod"/>
            </a:pPr>
            <a:r>
              <a:rPr lang="es-EC" dirty="0" smtClean="0">
                <a:solidFill>
                  <a:srgbClr val="17365D"/>
                </a:solidFill>
              </a:rPr>
              <a:t>Catálogo </a:t>
            </a:r>
            <a:r>
              <a:rPr lang="es-EC" dirty="0" smtClean="0">
                <a:solidFill>
                  <a:srgbClr val="17365D"/>
                </a:solidFill>
              </a:rPr>
              <a:t>de géneros musicales.</a:t>
            </a:r>
          </a:p>
          <a:p>
            <a:pPr marL="514350" lvl="0" indent="-514350" algn="ctr" rtl="0">
              <a:spcBef>
                <a:spcPts val="0"/>
              </a:spcBef>
              <a:spcAft>
                <a:spcPts val="0"/>
              </a:spcAft>
              <a:buClr>
                <a:srgbClr val="17365D"/>
              </a:buClr>
              <a:buSzPts val="3200"/>
              <a:buAutoNum type="arabicPeriod"/>
            </a:pPr>
            <a:r>
              <a:rPr lang="es-EC" dirty="0" smtClean="0">
                <a:solidFill>
                  <a:srgbClr val="17365D"/>
                </a:solidFill>
              </a:rPr>
              <a:t>Compositor </a:t>
            </a:r>
            <a:r>
              <a:rPr lang="es-EC" smtClean="0">
                <a:solidFill>
                  <a:srgbClr val="17365D"/>
                </a:solidFill>
              </a:rPr>
              <a:t>común edición de obras.</a:t>
            </a:r>
            <a:endParaRPr lang="es-EC" dirty="0" smtClean="0">
              <a:solidFill>
                <a:srgbClr val="17365D"/>
              </a:solidFill>
            </a:endParaRPr>
          </a:p>
          <a:p>
            <a:pPr marL="514350" lvl="0" indent="-514350" algn="ctr" rtl="0">
              <a:spcBef>
                <a:spcPts val="0"/>
              </a:spcBef>
              <a:spcAft>
                <a:spcPts val="0"/>
              </a:spcAft>
              <a:buClr>
                <a:srgbClr val="17365D"/>
              </a:buClr>
              <a:buSzPts val="3200"/>
              <a:buAutoNum type="arabicPeriod"/>
            </a:pPr>
            <a:r>
              <a:rPr lang="es-EC" dirty="0" smtClean="0">
                <a:solidFill>
                  <a:srgbClr val="17365D"/>
                </a:solidFill>
              </a:rPr>
              <a:t>Publicación de un </a:t>
            </a:r>
            <a:r>
              <a:rPr lang="es-EC" dirty="0" err="1" smtClean="0">
                <a:solidFill>
                  <a:srgbClr val="17365D"/>
                </a:solidFill>
              </a:rPr>
              <a:t>ebook</a:t>
            </a:r>
            <a:r>
              <a:rPr lang="es-EC" dirty="0" smtClean="0">
                <a:solidFill>
                  <a:srgbClr val="17365D"/>
                </a:solidFill>
              </a:rPr>
              <a:t> con reconocimiento internacional.</a:t>
            </a:r>
          </a:p>
          <a:p>
            <a:pPr marL="514350" lvl="0" indent="-514350" algn="ctr" rtl="0">
              <a:spcBef>
                <a:spcPts val="0"/>
              </a:spcBef>
              <a:spcAft>
                <a:spcPts val="0"/>
              </a:spcAft>
              <a:buClr>
                <a:srgbClr val="17365D"/>
              </a:buClr>
              <a:buSzPts val="3200"/>
              <a:buAutoNum type="arabicPeriod"/>
            </a:pPr>
            <a:r>
              <a:rPr lang="es-EC" dirty="0" smtClean="0">
                <a:solidFill>
                  <a:srgbClr val="17365D"/>
                </a:solidFill>
              </a:rPr>
              <a:t>Creación de un artículo académico.</a:t>
            </a:r>
            <a:endParaRPr lang="es-EC" dirty="0" smtClean="0">
              <a:solidFill>
                <a:srgbClr val="17365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8529facad2_0_0"/>
          <p:cNvSpPr txBox="1">
            <a:spLocks noGrp="1"/>
          </p:cNvSpPr>
          <p:nvPr>
            <p:ph type="ctrTitle"/>
          </p:nvPr>
        </p:nvSpPr>
        <p:spPr>
          <a:xfrm>
            <a:off x="790100" y="917875"/>
            <a:ext cx="7772400" cy="14700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4000"/>
              <a:buFont typeface="Open Sans"/>
              <a:buNone/>
            </a:pPr>
            <a:r>
              <a:rPr lang="es-EC" sz="4000" b="1">
                <a:solidFill>
                  <a:srgbClr val="888888"/>
                </a:solidFill>
              </a:rPr>
              <a:t>DISCUSIÓN Y CONCLUSIONES</a:t>
            </a:r>
            <a:endParaRPr/>
          </a:p>
        </p:txBody>
      </p:sp>
      <p:sp>
        <p:nvSpPr>
          <p:cNvPr id="99" name="Google Shape;99;g8529facad2_0_0"/>
          <p:cNvSpPr txBox="1">
            <a:spLocks noGrp="1"/>
          </p:cNvSpPr>
          <p:nvPr>
            <p:ph type="subTitle" idx="1"/>
          </p:nvPr>
        </p:nvSpPr>
        <p:spPr>
          <a:xfrm>
            <a:off x="485837" y="2119745"/>
            <a:ext cx="8076663" cy="4572000"/>
          </a:xfrm>
          <a:prstGeom prst="rect">
            <a:avLst/>
          </a:prstGeom>
        </p:spPr>
        <p:txBody>
          <a:bodyPr spcFirstLastPara="1" wrap="square" lIns="91425" tIns="45700" rIns="91425" bIns="45700" anchor="t" anchorCtr="0">
            <a:noAutofit/>
          </a:bodyPr>
          <a:lstStyle/>
          <a:p>
            <a:pPr marL="285750" indent="-285750" algn="just">
              <a:buFont typeface="Arial" panose="020B0604020202020204" pitchFamily="34" charset="0"/>
              <a:buChar char="•"/>
            </a:pPr>
            <a:r>
              <a:rPr lang="es-ES_tradnl" sz="1400" dirty="0" smtClean="0"/>
              <a:t>Los </a:t>
            </a:r>
            <a:r>
              <a:rPr lang="es-ES_tradnl" sz="1400" dirty="0"/>
              <a:t>análisis evidenciaron que la práctica musical en el ámbito hispanoamericano fue trasplantada desde España; por ello, el modelo catedralicio hispano ejerció gran influencia. Sin embargo, en ese marco debe admitirse que este modelo importado necesitó adaptarse a la nueva realidad, dando lugar a un próspero y original proceso de integración cultural.  </a:t>
            </a:r>
          </a:p>
          <a:p>
            <a:pPr marL="285750" indent="-285750" algn="just">
              <a:buFont typeface="Arial" panose="020B0604020202020204" pitchFamily="34" charset="0"/>
              <a:buChar char="•"/>
            </a:pPr>
            <a:r>
              <a:rPr lang="es-ES" sz="1400" dirty="0" smtClean="0"/>
              <a:t>Del </a:t>
            </a:r>
            <a:r>
              <a:rPr lang="es-ES" sz="1400" dirty="0"/>
              <a:t>estudio se desprende que </a:t>
            </a:r>
            <a:r>
              <a:rPr lang="es-ES_tradnl" sz="1400" dirty="0"/>
              <a:t>La Catedral Matriz en el siglo XIX se convirtió en un centro de especialización musical; y que contaba con una actualización de repertorios y géneros a la par de instituciones como la Catedral de Lima. </a:t>
            </a:r>
            <a:endParaRPr lang="en-US" sz="1400" dirty="0"/>
          </a:p>
          <a:p>
            <a:pPr marL="285750" indent="-285750" algn="just">
              <a:buFont typeface="Arial" panose="020B0604020202020204" pitchFamily="34" charset="0"/>
              <a:buChar char="•"/>
            </a:pPr>
            <a:r>
              <a:rPr lang="es-ES_tradnl" sz="1400" dirty="0" smtClean="0"/>
              <a:t>El </a:t>
            </a:r>
            <a:r>
              <a:rPr lang="es-ES_tradnl" sz="1400" dirty="0"/>
              <a:t>análisis crítico de los estudios que han precedido el abordaje teórico y metodológico de la presente investigación, ha evidenciado que no existen trabajos anteriores que tengan como objetivo conectar los repertorios, compositores y estilos de los  archivos seleccionados, por lo cual, la investigación aporta una nueva mirada que trata como eje transversal el tema. Sin embargo, quedan aún diversos aspectos pendientes,  el trabajo debe entenderse como una aproximación al estado de la cuestión, los elementos exhibidos en el estudio comparado recién comienzan a evidenciar aspectos caracterizadores del repertorio de los siglos XVIII y XIX en la Catedral Matriz. Cabe indicar los exiguos datos de información en la Catedral de Quito, las obras referidas en muy pocos casos reflejan el período de estudio, pese a este inconveniente, se entendió pertinente incluir lo existente para ser analizado como antecedente. </a:t>
            </a:r>
            <a:endParaRPr lang="en-US" sz="1400" dirty="0"/>
          </a:p>
          <a:p>
            <a:pPr marL="285750" indent="-285750" algn="just">
              <a:buFont typeface="Arial" panose="020B0604020202020204" pitchFamily="34" charset="0"/>
              <a:buChar char="•"/>
            </a:pPr>
            <a:endParaRPr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8529facad2_0_0"/>
          <p:cNvSpPr txBox="1">
            <a:spLocks noGrp="1"/>
          </p:cNvSpPr>
          <p:nvPr>
            <p:ph type="ctrTitle"/>
          </p:nvPr>
        </p:nvSpPr>
        <p:spPr>
          <a:xfrm>
            <a:off x="790100" y="917875"/>
            <a:ext cx="7772400" cy="14700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4000"/>
              <a:buFont typeface="Open Sans"/>
              <a:buNone/>
            </a:pPr>
            <a:r>
              <a:rPr lang="es-EC" sz="4000" b="1">
                <a:solidFill>
                  <a:srgbClr val="888888"/>
                </a:solidFill>
              </a:rPr>
              <a:t>DISCUSIÓN Y CONCLUSIONES</a:t>
            </a:r>
            <a:endParaRPr/>
          </a:p>
        </p:txBody>
      </p:sp>
      <p:sp>
        <p:nvSpPr>
          <p:cNvPr id="99" name="Google Shape;99;g8529facad2_0_0"/>
          <p:cNvSpPr txBox="1">
            <a:spLocks noGrp="1"/>
          </p:cNvSpPr>
          <p:nvPr>
            <p:ph type="subTitle" idx="1"/>
          </p:nvPr>
        </p:nvSpPr>
        <p:spPr>
          <a:xfrm>
            <a:off x="485837" y="2119745"/>
            <a:ext cx="8076663" cy="4572000"/>
          </a:xfrm>
          <a:prstGeom prst="rect">
            <a:avLst/>
          </a:prstGeom>
        </p:spPr>
        <p:txBody>
          <a:bodyPr spcFirstLastPara="1" wrap="square" lIns="91425" tIns="45700" rIns="91425" bIns="45700" anchor="t" anchorCtr="0">
            <a:noAutofit/>
          </a:bodyPr>
          <a:lstStyle/>
          <a:p>
            <a:pPr marL="285750" indent="-285750" algn="just">
              <a:buFont typeface="Arial" panose="020B0604020202020204" pitchFamily="34" charset="0"/>
              <a:buChar char="•"/>
            </a:pPr>
            <a:r>
              <a:rPr lang="es-ES" sz="1200" dirty="0" smtClean="0"/>
              <a:t>La </a:t>
            </a:r>
            <a:r>
              <a:rPr lang="es-ES" sz="1200" dirty="0"/>
              <a:t>investigación permitió realizar un cotejo de datos sobre la base de  fuentes primarias de los archivos, llegando a establecer conclusiones preliminares sobre la práctica musical, los géneros, compositores, repertorios y estilo. Estos aspectos  han sido definido en los catálogos y tablas comparadas realizadas dentro del corpus. </a:t>
            </a:r>
          </a:p>
          <a:p>
            <a:pPr marL="285750" indent="-285750" algn="just">
              <a:buFont typeface="Arial" panose="020B0604020202020204" pitchFamily="34" charset="0"/>
              <a:buChar char="•"/>
            </a:pPr>
            <a:r>
              <a:rPr lang="es-ES" sz="1200" dirty="0" smtClean="0"/>
              <a:t>Las </a:t>
            </a:r>
            <a:r>
              <a:rPr lang="es-ES" sz="1200" dirty="0"/>
              <a:t>variables de análisis planteadas en la metodología que asumimos para la catalogación, organización, abordaje de la información, y estudio comparado están sustentadas teórica y conceptualmente dentro de la investigación.</a:t>
            </a:r>
          </a:p>
          <a:p>
            <a:pPr marL="285750" indent="-285750" algn="just">
              <a:buFont typeface="Arial" panose="020B0604020202020204" pitchFamily="34" charset="0"/>
              <a:buChar char="•"/>
            </a:pPr>
            <a:r>
              <a:rPr lang="es-ES" sz="1200" dirty="0" smtClean="0"/>
              <a:t>El </a:t>
            </a:r>
            <a:r>
              <a:rPr lang="es-ES" sz="1200" dirty="0"/>
              <a:t>estudio comparado de la documentación ha permitido confirmar la prolífera práctica musical de la Catedral Matriz en el siglo XIX, caracterizada por: la utilización de un modelo derivado principalmente del antecedente musical español y el empleo de un repertorio con una función práctica conectado al quehacer de la liturgia.  Se observa que el uso del repertorio litúrgico obedecía a las necesidades de la liturgia, siendo posible afirmar que se encontraba actualizado según los criterios estéticos de la época.  </a:t>
            </a:r>
          </a:p>
          <a:p>
            <a:pPr marL="285750" indent="-285750" algn="just">
              <a:buFont typeface="Arial" panose="020B0604020202020204" pitchFamily="34" charset="0"/>
              <a:buChar char="•"/>
            </a:pPr>
            <a:r>
              <a:rPr lang="es-ES" sz="1200" dirty="0" smtClean="0"/>
              <a:t> </a:t>
            </a:r>
            <a:r>
              <a:rPr lang="es-ES" sz="1200" dirty="0"/>
              <a:t>Se realizó una edición crítica de las obras del compositor Domingo </a:t>
            </a:r>
            <a:r>
              <a:rPr lang="es-ES" sz="1200" dirty="0" err="1"/>
              <a:t>Arquimbau</a:t>
            </a:r>
            <a:r>
              <a:rPr lang="es-ES" sz="1200" dirty="0"/>
              <a:t> por ser uno de los autores comunes entre el repositorio de Lima y Cuenca. El criterio de edición seleccionado se ajusta a las necesidades del objeto de estudio y posee una doble funcionabilidad, tanto para musicólogos como para instrumentistas. Se elaboró una edición actualizada acorde de los criterios actuales de interpretación. </a:t>
            </a:r>
          </a:p>
          <a:p>
            <a:pPr marL="285750" indent="-285750" algn="just">
              <a:buFont typeface="Arial" panose="020B0604020202020204" pitchFamily="34" charset="0"/>
              <a:buChar char="•"/>
            </a:pPr>
            <a:r>
              <a:rPr lang="es-ES" sz="1200" dirty="0"/>
              <a:t>Teniendo en cuenta lo hasta aquí expuesto, podemos afirmar que la investigación ha cumplido con sus objetivos generales y específicos. En tanto primer abordaje exhaustivo y riguroso de su objeto de estudio, allana para la comunidad científica una nueva senda dentro de los estudios de la música catedralicia hispanoamericana; senda extensa que es nuestro deseo continúe siendo transitada, ampliada y ramificada a través de futuros trabajos e investigaciones. </a:t>
            </a:r>
            <a:r>
              <a:rPr lang="es-ES" sz="1400" dirty="0"/>
              <a:t>	</a:t>
            </a:r>
          </a:p>
          <a:p>
            <a:pPr marL="285750" indent="-285750" algn="just">
              <a:buFont typeface="Arial" panose="020B0604020202020204" pitchFamily="34" charset="0"/>
              <a:buChar char="•"/>
            </a:pPr>
            <a:endParaRPr sz="1500" dirty="0"/>
          </a:p>
        </p:txBody>
      </p:sp>
    </p:spTree>
    <p:extLst>
      <p:ext uri="{BB962C8B-B14F-4D97-AF65-F5344CB8AC3E}">
        <p14:creationId xmlns:p14="http://schemas.microsoft.com/office/powerpoint/2010/main" val="327328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8529facad2_0_12"/>
          <p:cNvSpPr txBox="1">
            <a:spLocks noGrp="1"/>
          </p:cNvSpPr>
          <p:nvPr>
            <p:ph type="ctrTitle"/>
          </p:nvPr>
        </p:nvSpPr>
        <p:spPr>
          <a:xfrm>
            <a:off x="790100" y="917875"/>
            <a:ext cx="7772400" cy="14700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C" sz="4000" b="1">
                <a:solidFill>
                  <a:srgbClr val="888888"/>
                </a:solidFill>
              </a:rPr>
              <a:t>CONTINUIDAD Y RETOS DE LA INVESTIGACIÓN</a:t>
            </a:r>
            <a:endParaRPr sz="4000" b="1">
              <a:solidFill>
                <a:srgbClr val="888888"/>
              </a:solidFill>
            </a:endParaRPr>
          </a:p>
        </p:txBody>
      </p:sp>
      <p:sp>
        <p:nvSpPr>
          <p:cNvPr id="105" name="Google Shape;105;g8529facad2_0_12"/>
          <p:cNvSpPr txBox="1">
            <a:spLocks noGrp="1"/>
          </p:cNvSpPr>
          <p:nvPr>
            <p:ph type="subTitle" idx="1"/>
          </p:nvPr>
        </p:nvSpPr>
        <p:spPr>
          <a:xfrm>
            <a:off x="1371599" y="2686724"/>
            <a:ext cx="6567055" cy="2910511"/>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s-EC" dirty="0" smtClean="0"/>
              <a:t>En función de los resultados obtenidos, se puede trabajar de manera ampliada, temas pendientes que serán profundizados  en futuras investigaciones.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026" name="Picture 2" descr="https://scontent.fcue3-1.fna.fbcdn.net/v/t1.15752-0/p280x280/98874853_539907809989169_9175737512352546816_n.png?_nc_cat=106&amp;_nc_sid=b96e70&amp;_nc_eui2=AeF0jaB8zTctCTAzz_BnvHphJZBrXSxtBzclkGtdLG0HN07XRvskrobf7y1lO9PGSNMCAIS5IFq_3n34OnnzzbZG&amp;_nc_oc=AQmzmK3hkjAo7X_wUxr-TZuji4As9k2hfl04fGi_780ATrZent8qBcaUSe1xy0F5qRQ&amp;_nc_ht=scontent.fcue3-1.fna&amp;oh=c17fc20b35390ca8ef250eee687176b4&amp;oe=5F08B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356" y="1297420"/>
            <a:ext cx="6927623" cy="520036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800</Words>
  <Application>Microsoft Office PowerPoint</Application>
  <PresentationFormat>Presentación en pantalla (4:3)</PresentationFormat>
  <Paragraphs>36</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Open Sans</vt:lpstr>
      <vt:lpstr>Arial</vt:lpstr>
      <vt:lpstr>Wingdings</vt:lpstr>
      <vt:lpstr>Calibri</vt:lpstr>
      <vt:lpstr>Tema de Office</vt:lpstr>
      <vt:lpstr>   “Estudio comparado entre las obras musicales conservadas en  los archivos catedralicios de Perú- Lima, Cusco-, Ecuador- Quito, Cuenca- en lo referente a compositores, repertorios y estilos, en el período comprendido entre los siglo XVIII  y XIX”  </vt:lpstr>
      <vt:lpstr>Presentación de PowerPoint</vt:lpstr>
      <vt:lpstr>Presentación de PowerPoint</vt:lpstr>
      <vt:lpstr>RESULTADOS</vt:lpstr>
      <vt:lpstr>DISCUSIÓN Y CONCLUSIONES</vt:lpstr>
      <vt:lpstr>DISCUSIÓN Y CONCLUSIONES</vt:lpstr>
      <vt:lpstr>CONTINUIDAD Y RETOS DE LA INVESTIGACIÓN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“Estudio comparado entre las obras musicales conservadas en  los archivos catedralicios de Perú- Lima, Cusco-, Ecuador- Quito, Cuenca- en lo referente a compositores, repertorios y estilos, en el período comprendido entre los siglo XVIII  y XIX”  </dc:title>
  <dc:creator>kquinde</dc:creator>
  <cp:lastModifiedBy>Jimena Peñaherrera Wilches</cp:lastModifiedBy>
  <cp:revision>13</cp:revision>
  <dcterms:created xsi:type="dcterms:W3CDTF">2012-10-01T15:22:53Z</dcterms:created>
  <dcterms:modified xsi:type="dcterms:W3CDTF">2020-06-10T21:18:46Z</dcterms:modified>
</cp:coreProperties>
</file>