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570" r:id="rId3"/>
    <p:sldId id="752" r:id="rId4"/>
    <p:sldId id="661" r:id="rId5"/>
    <p:sldId id="657" r:id="rId6"/>
    <p:sldId id="763" r:id="rId7"/>
    <p:sldId id="259" r:id="rId8"/>
    <p:sldId id="736" r:id="rId9"/>
    <p:sldId id="769" r:id="rId10"/>
    <p:sldId id="770" r:id="rId11"/>
    <p:sldId id="771" r:id="rId12"/>
    <p:sldId id="772" r:id="rId13"/>
    <p:sldId id="773" r:id="rId14"/>
    <p:sldId id="774" r:id="rId15"/>
    <p:sldId id="775" r:id="rId16"/>
    <p:sldId id="776" r:id="rId17"/>
    <p:sldId id="777" r:id="rId18"/>
    <p:sldId id="778" r:id="rId19"/>
    <p:sldId id="779" r:id="rId20"/>
    <p:sldId id="780" r:id="rId21"/>
    <p:sldId id="781" r:id="rId22"/>
    <p:sldId id="767" r:id="rId23"/>
    <p:sldId id="755" r:id="rId24"/>
    <p:sldId id="719" r:id="rId25"/>
    <p:sldId id="720" r:id="rId26"/>
    <p:sldId id="721" r:id="rId27"/>
    <p:sldId id="722" r:id="rId28"/>
    <p:sldId id="724" r:id="rId29"/>
    <p:sldId id="732" r:id="rId30"/>
    <p:sldId id="733" r:id="rId31"/>
    <p:sldId id="768" r:id="rId32"/>
    <p:sldId id="756" r:id="rId33"/>
    <p:sldId id="762" r:id="rId34"/>
    <p:sldId id="760" r:id="rId35"/>
    <p:sldId id="734" r:id="rId36"/>
    <p:sldId id="757" r:id="rId37"/>
    <p:sldId id="758" r:id="rId38"/>
    <p:sldId id="759" r:id="rId39"/>
    <p:sldId id="735" r:id="rId4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385723"/>
    <a:srgbClr val="666633"/>
    <a:srgbClr val="808000"/>
    <a:srgbClr val="003300"/>
    <a:srgbClr val="336600"/>
    <a:srgbClr val="E1E1E1"/>
    <a:srgbClr val="A50021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7" autoAdjust="0"/>
    <p:restoredTop sz="92649" autoAdjust="0"/>
  </p:normalViewPr>
  <p:slideViewPr>
    <p:cSldViewPr>
      <p:cViewPr varScale="1">
        <p:scale>
          <a:sx n="65" d="100"/>
          <a:sy n="65" d="100"/>
        </p:scale>
        <p:origin x="528" y="72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-408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00" d="100"/>
        <a:sy n="100" d="100"/>
      </p:scale>
      <p:origin x="0" y="-15619"/>
    </p:cViewPr>
  </p:sorterViewPr>
  <p:notesViewPr>
    <p:cSldViewPr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uario\Desktop\Libr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93-4F1B-8F54-D7E58D8CC2FF}"/>
              </c:ext>
            </c:extLst>
          </c:dPt>
          <c:dPt>
            <c:idx val="1"/>
            <c:invertIfNegative val="0"/>
            <c:bubble3D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93-4F1B-8F54-D7E58D8CC2FF}"/>
              </c:ext>
            </c:extLst>
          </c:dPt>
          <c:dPt>
            <c:idx val="2"/>
            <c:invertIfNegative val="0"/>
            <c:bubble3D val="0"/>
            <c:spPr>
              <a:solidFill>
                <a:srgbClr val="00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93-4F1B-8F54-D7E58D8CC2FF}"/>
              </c:ext>
            </c:extLst>
          </c:dPt>
          <c:dPt>
            <c:idx val="3"/>
            <c:invertIfNegative val="0"/>
            <c:bubble3D val="0"/>
            <c:spPr>
              <a:solidFill>
                <a:srgbClr val="00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93-4F1B-8F54-D7E58D8CC2F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93-4F1B-8F54-D7E58D8CC2F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93-4F1B-8F54-D7E58D8CC2FF}"/>
              </c:ext>
            </c:extLst>
          </c:dPt>
          <c:cat>
            <c:strRef>
              <c:f>'Motivo de viaje'!$A$20:$A$25</c:f>
              <c:strCache>
                <c:ptCount val="6"/>
                <c:pt idx="0">
                  <c:v>Trabajo</c:v>
                </c:pt>
                <c:pt idx="1">
                  <c:v>Estudio</c:v>
                </c:pt>
                <c:pt idx="2">
                  <c:v>Compras</c:v>
                </c:pt>
                <c:pt idx="3">
                  <c:v>Gestión</c:v>
                </c:pt>
                <c:pt idx="4">
                  <c:v>Ocio</c:v>
                </c:pt>
                <c:pt idx="5">
                  <c:v>Salud</c:v>
                </c:pt>
              </c:strCache>
            </c:strRef>
          </c:cat>
          <c:val>
            <c:numRef>
              <c:f>'Motivo de viaje'!$B$20:$B$25</c:f>
              <c:numCache>
                <c:formatCode>0%</c:formatCode>
                <c:ptCount val="6"/>
                <c:pt idx="0">
                  <c:v>0.41</c:v>
                </c:pt>
                <c:pt idx="1">
                  <c:v>0.26</c:v>
                </c:pt>
                <c:pt idx="2">
                  <c:v>0.25</c:v>
                </c:pt>
                <c:pt idx="3">
                  <c:v>0.04</c:v>
                </c:pt>
                <c:pt idx="4">
                  <c:v>0.02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493-4F1B-8F54-D7E58D8CC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769344"/>
        <c:axId val="390769736"/>
      </c:barChart>
      <c:catAx>
        <c:axId val="390769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0769736"/>
        <c:crosses val="autoZero"/>
        <c:auto val="1"/>
        <c:lblAlgn val="ctr"/>
        <c:lblOffset val="100"/>
        <c:noMultiLvlLbl val="0"/>
      </c:catAx>
      <c:valAx>
        <c:axId val="39076973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390769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>
          <a:latin typeface="+mn-lt"/>
        </a:defRPr>
      </a:pPr>
      <a:endParaRPr lang="es-EC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DA9BE-629A-439A-A59B-F6708B36E34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9C6DD4-16FC-4305-8C7A-8028443E6E54}">
      <dgm:prSet phldrT="[Texto]"/>
      <dgm:spPr>
        <a:solidFill>
          <a:srgbClr val="38572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Factibilidad</a:t>
          </a:r>
        </a:p>
        <a:p>
          <a:r>
            <a:rPr lang="es-ES" dirty="0" err="1">
              <a:solidFill>
                <a:schemeClr val="bg1"/>
              </a:solidFill>
            </a:rPr>
            <a:t>Ciclovías</a:t>
          </a:r>
          <a:endParaRPr lang="es-ES" dirty="0">
            <a:solidFill>
              <a:schemeClr val="bg1"/>
            </a:solidFill>
          </a:endParaRPr>
        </a:p>
      </dgm:t>
    </dgm:pt>
    <dgm:pt modelId="{3E4E7E73-0500-462E-B02D-1ED5F9498CA6}" type="parTrans" cxnId="{56195990-DED6-4E4D-AD96-6118DCD77686}">
      <dgm:prSet/>
      <dgm:spPr/>
      <dgm:t>
        <a:bodyPr/>
        <a:lstStyle/>
        <a:p>
          <a:endParaRPr lang="es-ES"/>
        </a:p>
      </dgm:t>
    </dgm:pt>
    <dgm:pt modelId="{82DF2AEB-6919-4FD8-AE1A-3663D6DB676D}" type="sibTrans" cxnId="{56195990-DED6-4E4D-AD96-6118DCD77686}">
      <dgm:prSet/>
      <dgm:spPr/>
      <dgm:t>
        <a:bodyPr/>
        <a:lstStyle/>
        <a:p>
          <a:endParaRPr lang="es-ES"/>
        </a:p>
      </dgm:t>
    </dgm:pt>
    <dgm:pt modelId="{4E8F1D84-F48B-4809-80A0-717011EC740F}">
      <dgm:prSet phldrT="[Texto]" custT="1"/>
      <dgm:spPr>
        <a:solidFill>
          <a:schemeClr val="bg1">
            <a:lumMod val="6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800" b="1" dirty="0">
              <a:solidFill>
                <a:schemeClr val="accent1">
                  <a:lumMod val="75000"/>
                </a:schemeClr>
              </a:solidFill>
            </a:rPr>
            <a:t>1</a:t>
          </a:r>
        </a:p>
        <a:p>
          <a:r>
            <a:rPr lang="es-ES" sz="2200" dirty="0">
              <a:solidFill>
                <a:schemeClr val="accent1">
                  <a:lumMod val="75000"/>
                </a:schemeClr>
              </a:solidFill>
            </a:rPr>
            <a:t>Distancia</a:t>
          </a:r>
        </a:p>
      </dgm:t>
    </dgm:pt>
    <dgm:pt modelId="{0721C88E-D021-4F8B-A7D4-7576C13D91D0}" type="parTrans" cxnId="{1D76A926-CAB1-43F9-B5E9-C7735D0FAB53}">
      <dgm:prSet/>
      <dgm:spPr>
        <a:solidFill>
          <a:schemeClr val="bg1"/>
        </a:solidFill>
        <a:effectLst/>
      </dgm:spPr>
      <dgm:t>
        <a:bodyPr/>
        <a:lstStyle/>
        <a:p>
          <a:endParaRPr lang="es-ES"/>
        </a:p>
      </dgm:t>
    </dgm:pt>
    <dgm:pt modelId="{48FD4E68-BABB-4D5D-AEFA-9ED5227448F6}" type="sibTrans" cxnId="{1D76A926-CAB1-43F9-B5E9-C7735D0FAB53}">
      <dgm:prSet/>
      <dgm:spPr/>
      <dgm:t>
        <a:bodyPr/>
        <a:lstStyle/>
        <a:p>
          <a:endParaRPr lang="es-ES"/>
        </a:p>
      </dgm:t>
    </dgm:pt>
    <dgm:pt modelId="{7DB45FB1-2698-4F42-A0CD-088C4C012875}">
      <dgm:prSet phldrT="[Texto]" custT="1"/>
      <dgm:spPr>
        <a:solidFill>
          <a:schemeClr val="bg1">
            <a:lumMod val="6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800" b="1" dirty="0">
              <a:solidFill>
                <a:schemeClr val="accent1">
                  <a:lumMod val="75000"/>
                </a:schemeClr>
              </a:solidFill>
            </a:rPr>
            <a:t>2</a:t>
          </a:r>
        </a:p>
        <a:p>
          <a:r>
            <a:rPr lang="es-ES" sz="2200" dirty="0">
              <a:solidFill>
                <a:schemeClr val="accent1">
                  <a:lumMod val="75000"/>
                </a:schemeClr>
              </a:solidFill>
            </a:rPr>
            <a:t>Topografía</a:t>
          </a:r>
        </a:p>
      </dgm:t>
    </dgm:pt>
    <dgm:pt modelId="{31C192D6-25EE-4578-9F90-02B6130C74B9}" type="parTrans" cxnId="{A64CCD44-5DDB-4CE7-BF12-D010CAC6C49A}">
      <dgm:prSet/>
      <dgm:spPr>
        <a:solidFill>
          <a:schemeClr val="bg1"/>
        </a:solidFill>
        <a:effectLst/>
      </dgm:spPr>
      <dgm:t>
        <a:bodyPr/>
        <a:lstStyle/>
        <a:p>
          <a:endParaRPr lang="es-ES"/>
        </a:p>
      </dgm:t>
    </dgm:pt>
    <dgm:pt modelId="{0E611EDF-0841-4B10-AC20-F217EE757C9B}" type="sibTrans" cxnId="{A64CCD44-5DDB-4CE7-BF12-D010CAC6C49A}">
      <dgm:prSet/>
      <dgm:spPr/>
      <dgm:t>
        <a:bodyPr/>
        <a:lstStyle/>
        <a:p>
          <a:endParaRPr lang="es-ES"/>
        </a:p>
      </dgm:t>
    </dgm:pt>
    <dgm:pt modelId="{97E6E408-7448-45FA-A0AB-D1280901E5A6}">
      <dgm:prSet phldrT="[Texto]" custT="1"/>
      <dgm:spPr>
        <a:solidFill>
          <a:schemeClr val="bg1">
            <a:lumMod val="6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800" b="1" dirty="0">
              <a:solidFill>
                <a:schemeClr val="accent1">
                  <a:lumMod val="75000"/>
                </a:schemeClr>
              </a:solidFill>
            </a:rPr>
            <a:t>3</a:t>
          </a:r>
        </a:p>
        <a:p>
          <a:r>
            <a:rPr lang="es-ES" sz="2200" dirty="0">
              <a:solidFill>
                <a:schemeClr val="accent1">
                  <a:lumMod val="75000"/>
                </a:schemeClr>
              </a:solidFill>
            </a:rPr>
            <a:t>Infraestructura</a:t>
          </a:r>
        </a:p>
      </dgm:t>
    </dgm:pt>
    <dgm:pt modelId="{89F30B06-2BEB-4915-AF0C-243841DB1D6D}" type="parTrans" cxnId="{742376A6-F090-4EB2-BD18-4A3F31013E2E}">
      <dgm:prSet/>
      <dgm:spPr>
        <a:solidFill>
          <a:schemeClr val="bg1"/>
        </a:solidFill>
        <a:effectLst/>
      </dgm:spPr>
      <dgm:t>
        <a:bodyPr/>
        <a:lstStyle/>
        <a:p>
          <a:endParaRPr lang="es-ES"/>
        </a:p>
      </dgm:t>
    </dgm:pt>
    <dgm:pt modelId="{E977E1E5-B184-4367-9391-7CAC39BAAF0C}" type="sibTrans" cxnId="{742376A6-F090-4EB2-BD18-4A3F31013E2E}">
      <dgm:prSet/>
      <dgm:spPr/>
      <dgm:t>
        <a:bodyPr/>
        <a:lstStyle/>
        <a:p>
          <a:endParaRPr lang="es-ES"/>
        </a:p>
      </dgm:t>
    </dgm:pt>
    <dgm:pt modelId="{AE27181A-64D8-4339-A052-A351E9210FFC}" type="pres">
      <dgm:prSet presAssocID="{91ADA9BE-629A-439A-A59B-F6708B36E3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AFBCC64-6BD6-437A-9823-86348AE515BF}" type="pres">
      <dgm:prSet presAssocID="{C49C6DD4-16FC-4305-8C7A-8028443E6E54}" presName="centerShape" presStyleLbl="node0" presStyleIdx="0" presStyleCnt="1"/>
      <dgm:spPr/>
      <dgm:t>
        <a:bodyPr/>
        <a:lstStyle/>
        <a:p>
          <a:endParaRPr lang="es-EC"/>
        </a:p>
      </dgm:t>
    </dgm:pt>
    <dgm:pt modelId="{4CEE88A7-4B29-4B0A-B631-C52C90F27709}" type="pres">
      <dgm:prSet presAssocID="{0721C88E-D021-4F8B-A7D4-7576C13D91D0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D1167219-6447-464A-A865-CD1F629489BE}" type="pres">
      <dgm:prSet presAssocID="{4E8F1D84-F48B-4809-80A0-717011EC74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D59F5E-5340-4244-A454-4F190DD88C42}" type="pres">
      <dgm:prSet presAssocID="{31C192D6-25EE-4578-9F90-02B6130C74B9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7508454C-613F-4507-84B2-F125882B6362}" type="pres">
      <dgm:prSet presAssocID="{7DB45FB1-2698-4F42-A0CD-088C4C01287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A7BCE8-AF0E-44D9-BD6E-991352BE38B4}" type="pres">
      <dgm:prSet presAssocID="{89F30B06-2BEB-4915-AF0C-243841DB1D6D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9EF4F639-DFE3-4724-A4D8-BBE8CF9A3219}" type="pres">
      <dgm:prSet presAssocID="{97E6E408-7448-45FA-A0AB-D1280901E5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2376A6-F090-4EB2-BD18-4A3F31013E2E}" srcId="{C49C6DD4-16FC-4305-8C7A-8028443E6E54}" destId="{97E6E408-7448-45FA-A0AB-D1280901E5A6}" srcOrd="2" destOrd="0" parTransId="{89F30B06-2BEB-4915-AF0C-243841DB1D6D}" sibTransId="{E977E1E5-B184-4367-9391-7CAC39BAAF0C}"/>
    <dgm:cxn modelId="{67215255-64BA-4B22-9D05-F5CDF47E503E}" type="presOf" srcId="{0721C88E-D021-4F8B-A7D4-7576C13D91D0}" destId="{4CEE88A7-4B29-4B0A-B631-C52C90F27709}" srcOrd="0" destOrd="0" presId="urn:microsoft.com/office/officeart/2005/8/layout/radial4"/>
    <dgm:cxn modelId="{4A8BA673-6AD3-4AEA-9C45-638FC64AFE39}" type="presOf" srcId="{31C192D6-25EE-4578-9F90-02B6130C74B9}" destId="{9CD59F5E-5340-4244-A454-4F190DD88C42}" srcOrd="0" destOrd="0" presId="urn:microsoft.com/office/officeart/2005/8/layout/radial4"/>
    <dgm:cxn modelId="{A64CCD44-5DDB-4CE7-BF12-D010CAC6C49A}" srcId="{C49C6DD4-16FC-4305-8C7A-8028443E6E54}" destId="{7DB45FB1-2698-4F42-A0CD-088C4C012875}" srcOrd="1" destOrd="0" parTransId="{31C192D6-25EE-4578-9F90-02B6130C74B9}" sibTransId="{0E611EDF-0841-4B10-AC20-F217EE757C9B}"/>
    <dgm:cxn modelId="{A9E31374-C907-4FDB-8025-5AB8FEB0CD1C}" type="presOf" srcId="{4E8F1D84-F48B-4809-80A0-717011EC740F}" destId="{D1167219-6447-464A-A865-CD1F629489BE}" srcOrd="0" destOrd="0" presId="urn:microsoft.com/office/officeart/2005/8/layout/radial4"/>
    <dgm:cxn modelId="{56195990-DED6-4E4D-AD96-6118DCD77686}" srcId="{91ADA9BE-629A-439A-A59B-F6708B36E341}" destId="{C49C6DD4-16FC-4305-8C7A-8028443E6E54}" srcOrd="0" destOrd="0" parTransId="{3E4E7E73-0500-462E-B02D-1ED5F9498CA6}" sibTransId="{82DF2AEB-6919-4FD8-AE1A-3663D6DB676D}"/>
    <dgm:cxn modelId="{1840D85B-FA63-435C-96AE-321626D26CF0}" type="presOf" srcId="{C49C6DD4-16FC-4305-8C7A-8028443E6E54}" destId="{DAFBCC64-6BD6-437A-9823-86348AE515BF}" srcOrd="0" destOrd="0" presId="urn:microsoft.com/office/officeart/2005/8/layout/radial4"/>
    <dgm:cxn modelId="{0870E25D-896F-4E24-89C2-6148CEA1E7E0}" type="presOf" srcId="{97E6E408-7448-45FA-A0AB-D1280901E5A6}" destId="{9EF4F639-DFE3-4724-A4D8-BBE8CF9A3219}" srcOrd="0" destOrd="0" presId="urn:microsoft.com/office/officeart/2005/8/layout/radial4"/>
    <dgm:cxn modelId="{1D76A926-CAB1-43F9-B5E9-C7735D0FAB53}" srcId="{C49C6DD4-16FC-4305-8C7A-8028443E6E54}" destId="{4E8F1D84-F48B-4809-80A0-717011EC740F}" srcOrd="0" destOrd="0" parTransId="{0721C88E-D021-4F8B-A7D4-7576C13D91D0}" sibTransId="{48FD4E68-BABB-4D5D-AEFA-9ED5227448F6}"/>
    <dgm:cxn modelId="{D132FF22-F641-43B6-875F-3BD7D23D7250}" type="presOf" srcId="{91ADA9BE-629A-439A-A59B-F6708B36E341}" destId="{AE27181A-64D8-4339-A052-A351E9210FFC}" srcOrd="0" destOrd="0" presId="urn:microsoft.com/office/officeart/2005/8/layout/radial4"/>
    <dgm:cxn modelId="{D8F2F557-6E1F-4481-B9A2-44F9EAF8B9C9}" type="presOf" srcId="{7DB45FB1-2698-4F42-A0CD-088C4C012875}" destId="{7508454C-613F-4507-84B2-F125882B6362}" srcOrd="0" destOrd="0" presId="urn:microsoft.com/office/officeart/2005/8/layout/radial4"/>
    <dgm:cxn modelId="{42951E4D-E67A-4AD7-9927-0AFA8530DE02}" type="presOf" srcId="{89F30B06-2BEB-4915-AF0C-243841DB1D6D}" destId="{CBA7BCE8-AF0E-44D9-BD6E-991352BE38B4}" srcOrd="0" destOrd="0" presId="urn:microsoft.com/office/officeart/2005/8/layout/radial4"/>
    <dgm:cxn modelId="{3D114CFC-3113-439F-B40B-ED48EB228587}" type="presParOf" srcId="{AE27181A-64D8-4339-A052-A351E9210FFC}" destId="{DAFBCC64-6BD6-437A-9823-86348AE515BF}" srcOrd="0" destOrd="0" presId="urn:microsoft.com/office/officeart/2005/8/layout/radial4"/>
    <dgm:cxn modelId="{363375A5-F50A-48A4-BEED-D0BB413BE30A}" type="presParOf" srcId="{AE27181A-64D8-4339-A052-A351E9210FFC}" destId="{4CEE88A7-4B29-4B0A-B631-C52C90F27709}" srcOrd="1" destOrd="0" presId="urn:microsoft.com/office/officeart/2005/8/layout/radial4"/>
    <dgm:cxn modelId="{F84E0797-504F-4819-A713-A0B90391DAB4}" type="presParOf" srcId="{AE27181A-64D8-4339-A052-A351E9210FFC}" destId="{D1167219-6447-464A-A865-CD1F629489BE}" srcOrd="2" destOrd="0" presId="urn:microsoft.com/office/officeart/2005/8/layout/radial4"/>
    <dgm:cxn modelId="{F8A1724F-4004-424B-93EA-B04391192C71}" type="presParOf" srcId="{AE27181A-64D8-4339-A052-A351E9210FFC}" destId="{9CD59F5E-5340-4244-A454-4F190DD88C42}" srcOrd="3" destOrd="0" presId="urn:microsoft.com/office/officeart/2005/8/layout/radial4"/>
    <dgm:cxn modelId="{0689283C-D7B5-4A6D-BA2A-9E65F38704B9}" type="presParOf" srcId="{AE27181A-64D8-4339-A052-A351E9210FFC}" destId="{7508454C-613F-4507-84B2-F125882B6362}" srcOrd="4" destOrd="0" presId="urn:microsoft.com/office/officeart/2005/8/layout/radial4"/>
    <dgm:cxn modelId="{E4672C68-08E6-4BB4-87F6-2CCF9C9ECA67}" type="presParOf" srcId="{AE27181A-64D8-4339-A052-A351E9210FFC}" destId="{CBA7BCE8-AF0E-44D9-BD6E-991352BE38B4}" srcOrd="5" destOrd="0" presId="urn:microsoft.com/office/officeart/2005/8/layout/radial4"/>
    <dgm:cxn modelId="{7DFCC204-EC67-4502-A0D5-08F724C8E778}" type="presParOf" srcId="{AE27181A-64D8-4339-A052-A351E9210FFC}" destId="{9EF4F639-DFE3-4724-A4D8-BBE8CF9A321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BCC64-6BD6-437A-9823-86348AE515BF}">
      <dsp:nvSpPr>
        <dsp:cNvPr id="0" name=""/>
        <dsp:cNvSpPr/>
      </dsp:nvSpPr>
      <dsp:spPr>
        <a:xfrm>
          <a:off x="2404544" y="2540747"/>
          <a:ext cx="1991213" cy="1991213"/>
        </a:xfrm>
        <a:prstGeom prst="ellipse">
          <a:avLst/>
        </a:prstGeom>
        <a:solidFill>
          <a:srgbClr val="385723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chemeClr val="bg1"/>
              </a:solidFill>
            </a:rPr>
            <a:t>Factibilidad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>
              <a:solidFill>
                <a:schemeClr val="bg1"/>
              </a:solidFill>
            </a:rPr>
            <a:t>Ciclovías</a:t>
          </a:r>
          <a:endParaRPr lang="es-ES" sz="2300" kern="1200" dirty="0">
            <a:solidFill>
              <a:schemeClr val="bg1"/>
            </a:solidFill>
          </a:endParaRPr>
        </a:p>
      </dsp:txBody>
      <dsp:txXfrm>
        <a:off x="2696150" y="2832353"/>
        <a:ext cx="1408001" cy="1408001"/>
      </dsp:txXfrm>
    </dsp:sp>
    <dsp:sp modelId="{4CEE88A7-4B29-4B0A-B631-C52C90F27709}">
      <dsp:nvSpPr>
        <dsp:cNvPr id="0" name=""/>
        <dsp:cNvSpPr/>
      </dsp:nvSpPr>
      <dsp:spPr>
        <a:xfrm rot="12900000">
          <a:off x="972133" y="2142230"/>
          <a:ext cx="1684473" cy="567495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67219-6447-464A-A865-CD1F629489BE}">
      <dsp:nvSpPr>
        <dsp:cNvPr id="0" name=""/>
        <dsp:cNvSpPr/>
      </dsp:nvSpPr>
      <dsp:spPr>
        <a:xfrm>
          <a:off x="178623" y="1186229"/>
          <a:ext cx="1891653" cy="151332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chemeClr val="accent1">
                  <a:lumMod val="75000"/>
                </a:schemeClr>
              </a:solidFill>
            </a:rPr>
            <a:t>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accent1">
                  <a:lumMod val="75000"/>
                </a:schemeClr>
              </a:solidFill>
            </a:rPr>
            <a:t>Distancia</a:t>
          </a:r>
        </a:p>
      </dsp:txBody>
      <dsp:txXfrm>
        <a:off x="222947" y="1230553"/>
        <a:ext cx="1803005" cy="1424674"/>
      </dsp:txXfrm>
    </dsp:sp>
    <dsp:sp modelId="{9CD59F5E-5340-4244-A454-4F190DD88C42}">
      <dsp:nvSpPr>
        <dsp:cNvPr id="0" name=""/>
        <dsp:cNvSpPr/>
      </dsp:nvSpPr>
      <dsp:spPr>
        <a:xfrm rot="16200000">
          <a:off x="2557914" y="1316724"/>
          <a:ext cx="1684473" cy="567495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8454C-613F-4507-84B2-F125882B6362}">
      <dsp:nvSpPr>
        <dsp:cNvPr id="0" name=""/>
        <dsp:cNvSpPr/>
      </dsp:nvSpPr>
      <dsp:spPr>
        <a:xfrm>
          <a:off x="2454324" y="1574"/>
          <a:ext cx="1891653" cy="151332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chemeClr val="accent1">
                  <a:lumMod val="75000"/>
                </a:schemeClr>
              </a:solidFill>
            </a:rPr>
            <a:t>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accent1">
                  <a:lumMod val="75000"/>
                </a:schemeClr>
              </a:solidFill>
            </a:rPr>
            <a:t>Topografía</a:t>
          </a:r>
        </a:p>
      </dsp:txBody>
      <dsp:txXfrm>
        <a:off x="2498648" y="45898"/>
        <a:ext cx="1803005" cy="1424674"/>
      </dsp:txXfrm>
    </dsp:sp>
    <dsp:sp modelId="{CBA7BCE8-AF0E-44D9-BD6E-991352BE38B4}">
      <dsp:nvSpPr>
        <dsp:cNvPr id="0" name=""/>
        <dsp:cNvSpPr/>
      </dsp:nvSpPr>
      <dsp:spPr>
        <a:xfrm rot="19500000">
          <a:off x="4143696" y="2142230"/>
          <a:ext cx="1684473" cy="567495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4F639-DFE3-4724-A4D8-BBE8CF9A3219}">
      <dsp:nvSpPr>
        <dsp:cNvPr id="0" name=""/>
        <dsp:cNvSpPr/>
      </dsp:nvSpPr>
      <dsp:spPr>
        <a:xfrm>
          <a:off x="4730026" y="1186229"/>
          <a:ext cx="1891653" cy="151332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chemeClr val="accent1">
                  <a:lumMod val="75000"/>
                </a:schemeClr>
              </a:solidFill>
            </a:rPr>
            <a:t>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accent1">
                  <a:lumMod val="75000"/>
                </a:schemeClr>
              </a:solidFill>
            </a:rPr>
            <a:t>Infraestructura</a:t>
          </a:r>
        </a:p>
      </dsp:txBody>
      <dsp:txXfrm>
        <a:off x="4774350" y="1230553"/>
        <a:ext cx="1803005" cy="1424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0.5434</cdr:x>
      <cdr:y>0.51817</cdr:y>
    </cdr:from>
    <cdr:to>
      <cdr:x>0.66792</cdr:x>
      <cdr:y>0.58631</cdr:y>
    </cdr:to>
    <cdr:sp macro="" textlink="">
      <cdr:nvSpPr>
        <cdr:cNvPr id="2" name="2 Subtítulo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456384" y="2737714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7232" tIns="48616" rIns="97232" bIns="48616" rtlCol="0">
          <a:noAutofit/>
        </a:bodyPr>
        <a:lstStyle xmlns:a="http://schemas.openxmlformats.org/drawingml/2006/main">
          <a:defPPr>
            <a:defRPr lang="es-EC"/>
          </a:defPPr>
          <a:lvl1pPr marL="0" algn="l" defTabSz="97231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6157" algn="l" defTabSz="97231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72314" algn="l" defTabSz="97231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58471" algn="l" defTabSz="97231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44627" algn="l" defTabSz="97231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30784" algn="l" defTabSz="97231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16940" algn="l" defTabSz="97231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03097" algn="l" defTabSz="97231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9254" algn="l" defTabSz="97231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EC" sz="1500" dirty="0">
              <a:solidFill>
                <a:schemeClr val="tx1"/>
              </a:solidFill>
            </a:rPr>
            <a:t>25%</a:t>
          </a:r>
        </a:p>
        <a:p xmlns:a="http://schemas.openxmlformats.org/drawingml/2006/main">
          <a:pPr algn="l"/>
          <a:endParaRPr lang="es-EC" sz="1500" dirty="0">
            <a:solidFill>
              <a:schemeClr val="tx1"/>
            </a:solidFill>
          </a:endParaRPr>
        </a:p>
        <a:p xmlns:a="http://schemas.openxmlformats.org/drawingml/2006/main">
          <a:pPr algn="l"/>
          <a:endParaRPr lang="es-EC" sz="1500" dirty="0"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es-EC" sz="1500" dirty="0">
              <a:solidFill>
                <a:schemeClr val="tx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0.56604</cdr:x>
      <cdr:y>0.65981</cdr:y>
    </cdr:from>
    <cdr:to>
      <cdr:x>0.69057</cdr:x>
      <cdr:y>0.72795</cdr:y>
    </cdr:to>
    <cdr:sp macro="" textlink="">
      <cdr:nvSpPr>
        <cdr:cNvPr id="3" name="2 Subtítulo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600400" y="348607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7232" tIns="48616" rIns="97232" bIns="48616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EC" sz="1500" dirty="0">
              <a:solidFill>
                <a:schemeClr val="tx1"/>
              </a:solidFill>
            </a:rPr>
            <a:t>26%</a:t>
          </a:r>
        </a:p>
        <a:p xmlns:a="http://schemas.openxmlformats.org/drawingml/2006/main">
          <a:pPr algn="l"/>
          <a:endParaRPr lang="es-EC" sz="1500" dirty="0">
            <a:solidFill>
              <a:schemeClr val="tx1"/>
            </a:solidFill>
          </a:endParaRPr>
        </a:p>
        <a:p xmlns:a="http://schemas.openxmlformats.org/drawingml/2006/main">
          <a:pPr algn="l"/>
          <a:endParaRPr lang="es-EC" sz="1500" dirty="0"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es-EC" sz="1500" dirty="0">
              <a:solidFill>
                <a:schemeClr val="tx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0.80377</cdr:x>
      <cdr:y>0.80973</cdr:y>
    </cdr:from>
    <cdr:to>
      <cdr:x>0.9283</cdr:x>
      <cdr:y>0.87787</cdr:y>
    </cdr:to>
    <cdr:sp macro="" textlink="">
      <cdr:nvSpPr>
        <cdr:cNvPr id="4" name="2 Subtítulo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112568" y="427815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7232" tIns="48616" rIns="97232" bIns="48616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EC" sz="1500" dirty="0">
              <a:solidFill>
                <a:schemeClr val="tx1"/>
              </a:solidFill>
            </a:rPr>
            <a:t>41%</a:t>
          </a:r>
        </a:p>
        <a:p xmlns:a="http://schemas.openxmlformats.org/drawingml/2006/main">
          <a:pPr algn="l"/>
          <a:endParaRPr lang="es-EC" sz="1500" dirty="0">
            <a:solidFill>
              <a:schemeClr val="tx1"/>
            </a:solidFill>
          </a:endParaRPr>
        </a:p>
        <a:p xmlns:a="http://schemas.openxmlformats.org/drawingml/2006/main">
          <a:pPr algn="l"/>
          <a:endParaRPr lang="es-EC" sz="1500" dirty="0"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es-EC" sz="1500" dirty="0">
              <a:solidFill>
                <a:schemeClr val="tx1"/>
              </a:solidFill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FAB2B-AA15-4F8D-8992-D06D5DE23D55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72636-6F85-4FAE-8C07-E5DA62ABF4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27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2636-6F85-4FAE-8C07-E5DA62ABF4B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647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029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41cef063d_1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12</a:t>
            </a:fld>
            <a:endParaRPr/>
          </a:p>
        </p:txBody>
      </p:sp>
      <p:sp>
        <p:nvSpPr>
          <p:cNvPr id="185" name="Google Shape;185;g541cef063d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6" name="Google Shape;186;g541cef063d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885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41cef063d_1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13</a:t>
            </a:fld>
            <a:endParaRPr/>
          </a:p>
        </p:txBody>
      </p:sp>
      <p:sp>
        <p:nvSpPr>
          <p:cNvPr id="185" name="Google Shape;185;g541cef063d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6" name="Google Shape;186;g541cef063d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264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72636-6F85-4FAE-8C07-E5DA62ABF4BD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34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234b691d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15</a:t>
            </a:fld>
            <a:endParaRPr/>
          </a:p>
        </p:txBody>
      </p:sp>
      <p:sp>
        <p:nvSpPr>
          <p:cNvPr id="199" name="Google Shape;199;ga234b691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" name="Google Shape;200;ga234b691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7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217ee26e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16</a:t>
            </a:fld>
            <a:endParaRPr/>
          </a:p>
        </p:txBody>
      </p:sp>
      <p:sp>
        <p:nvSpPr>
          <p:cNvPr id="213" name="Google Shape;213;ga217ee26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4" name="Google Shape;214;ga217ee26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323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2636-6F85-4FAE-8C07-E5DA62ABF4BD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219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2636-6F85-4FAE-8C07-E5DA62ABF4BD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151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s-ES" dirty="0"/>
              <a:t>El grupo de investigación realizó levantamientos de información en 2015</a:t>
            </a:r>
          </a:p>
          <a:p>
            <a:pPr>
              <a:spcBef>
                <a:spcPct val="0"/>
              </a:spcBef>
            </a:pPr>
            <a:endParaRPr lang="es-ES" dirty="0"/>
          </a:p>
          <a:p>
            <a:pPr>
              <a:spcBef>
                <a:spcPct val="0"/>
              </a:spcBef>
            </a:pPr>
            <a:r>
              <a:rPr lang="es-ES" b="1" dirty="0"/>
              <a:t>La muestra</a:t>
            </a:r>
          </a:p>
          <a:p>
            <a:pPr>
              <a:spcBef>
                <a:spcPct val="0"/>
              </a:spcBef>
            </a:pPr>
            <a:r>
              <a:rPr lang="es-ES" dirty="0" err="1"/>
              <a:t>Poblacion</a:t>
            </a:r>
            <a:r>
              <a:rPr lang="es-ES" dirty="0"/>
              <a:t> urbana 66%</a:t>
            </a:r>
          </a:p>
          <a:p>
            <a:pPr>
              <a:spcBef>
                <a:spcPct val="0"/>
              </a:spcBef>
            </a:pPr>
            <a:r>
              <a:rPr lang="es-ES" dirty="0" err="1"/>
              <a:t>Poblacion</a:t>
            </a:r>
            <a:r>
              <a:rPr lang="es-ES" dirty="0"/>
              <a:t> rural 34% = 180.000 habitantes aproximadamente</a:t>
            </a:r>
          </a:p>
          <a:p>
            <a:pPr>
              <a:spcBef>
                <a:spcPct val="0"/>
              </a:spcBef>
            </a:pPr>
            <a:endParaRPr lang="es-ES" dirty="0"/>
          </a:p>
          <a:p>
            <a:pPr>
              <a:spcBef>
                <a:spcPct val="0"/>
              </a:spcBef>
            </a:pPr>
            <a:r>
              <a:rPr lang="es-ES" dirty="0"/>
              <a:t>Ricaurte</a:t>
            </a:r>
          </a:p>
          <a:p>
            <a:pPr>
              <a:spcBef>
                <a:spcPct val="0"/>
              </a:spcBef>
            </a:pPr>
            <a:r>
              <a:rPr lang="es-ES" dirty="0"/>
              <a:t>El Valle</a:t>
            </a:r>
          </a:p>
          <a:p>
            <a:pPr>
              <a:spcBef>
                <a:spcPct val="0"/>
              </a:spcBef>
            </a:pPr>
            <a:r>
              <a:rPr lang="es-ES" dirty="0"/>
              <a:t>Baños</a:t>
            </a:r>
          </a:p>
          <a:p>
            <a:pPr>
              <a:spcBef>
                <a:spcPct val="0"/>
              </a:spcBef>
            </a:pPr>
            <a:r>
              <a:rPr lang="es-ES" dirty="0" err="1"/>
              <a:t>Sinincay</a:t>
            </a:r>
            <a:endParaRPr lang="es-ES" dirty="0"/>
          </a:p>
          <a:p>
            <a:pPr>
              <a:spcBef>
                <a:spcPct val="0"/>
              </a:spcBef>
            </a:pPr>
            <a:r>
              <a:rPr lang="es-ES" dirty="0" err="1"/>
              <a:t>Tarqui</a:t>
            </a:r>
            <a:endParaRPr lang="es-ES" dirty="0"/>
          </a:p>
          <a:p>
            <a:pPr>
              <a:spcBef>
                <a:spcPct val="0"/>
              </a:spcBef>
            </a:pPr>
            <a:r>
              <a:rPr lang="es-ES" b="1" dirty="0"/>
              <a:t>Representan el 50% de la población rural.</a:t>
            </a:r>
          </a:p>
          <a:p>
            <a:pPr>
              <a:spcBef>
                <a:spcPct val="0"/>
              </a:spcBef>
            </a:pPr>
            <a:endParaRPr lang="es-ES" dirty="0"/>
          </a:p>
          <a:p>
            <a:pPr>
              <a:spcBef>
                <a:spcPct val="0"/>
              </a:spcBef>
            </a:pPr>
            <a:endParaRPr lang="es-ES" dirty="0"/>
          </a:p>
          <a:p>
            <a:pPr>
              <a:spcBef>
                <a:spcPct val="0"/>
              </a:spcBef>
            </a:pPr>
            <a:r>
              <a:rPr lang="es-ES" dirty="0"/>
              <a:t>1158 Encuestas de hogares: 3848 habitantes</a:t>
            </a:r>
          </a:p>
          <a:p>
            <a:pPr>
              <a:spcBef>
                <a:spcPct val="0"/>
              </a:spcBef>
            </a:pPr>
            <a:r>
              <a:rPr lang="es-ES" dirty="0"/>
              <a:t>Conteo vehicular en 8 puntos de acceso a las parroquias en 2 días ordinarios y 2 de descanso.</a:t>
            </a:r>
          </a:p>
          <a:p>
            <a:pPr>
              <a:spcBef>
                <a:spcPct val="0"/>
              </a:spcBef>
            </a:pPr>
            <a:r>
              <a:rPr lang="es-ES" dirty="0"/>
              <a:t>Levantamiento de estado vial de 57 km de vías. (geometría, aceras, secciones, </a:t>
            </a:r>
            <a:r>
              <a:rPr lang="es-ES" dirty="0" err="1"/>
              <a:t>etc</a:t>
            </a:r>
            <a:r>
              <a:rPr lang="es-E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976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935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2636-6F85-4FAE-8C07-E5DA62ABF4BD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980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2961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2636-6F85-4FAE-8C07-E5DA62ABF4BD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764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2636-6F85-4FAE-8C07-E5DA62ABF4BD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346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24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2396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25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1133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26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baseline="0" dirty="0"/>
          </a:p>
        </p:txBody>
      </p:sp>
    </p:spTree>
    <p:extLst>
      <p:ext uri="{BB962C8B-B14F-4D97-AF65-F5344CB8AC3E}">
        <p14:creationId xmlns:p14="http://schemas.microsoft.com/office/powerpoint/2010/main" val="1749948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27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3902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28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5804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6029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30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1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2636-6F85-4FAE-8C07-E5DA62ABF4B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66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666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2636-6F85-4FAE-8C07-E5DA62ABF4BD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296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33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0167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34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4921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35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144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36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1253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37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2670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38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939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39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66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2636-6F85-4FAE-8C07-E5DA62ABF4B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1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l"/>
            <a:endParaRPr lang="es-EC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7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62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67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2636-6F85-4FAE-8C07-E5DA62ABF4B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84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4AC-627F-43DF-99A9-44C453CD0B64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9220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67C9-5A4B-46C9-A877-4ECDCA3563F8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21B2-29D5-4AAB-9B75-AA154C516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34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67C9-5A4B-46C9-A877-4ECDCA3563F8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21B2-29D5-4AAB-9B75-AA154C516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5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67C9-5A4B-46C9-A877-4ECDCA3563F8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21B2-29D5-4AAB-9B75-AA154C516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67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67C9-5A4B-46C9-A877-4ECDCA3563F8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21B2-29D5-4AAB-9B75-AA154C516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5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67C9-5A4B-46C9-A877-4ECDCA3563F8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21B2-29D5-4AAB-9B75-AA154C516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5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67C9-5A4B-46C9-A877-4ECDCA3563F8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21B2-29D5-4AAB-9B75-AA154C516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24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67C9-5A4B-46C9-A877-4ECDCA3563F8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21B2-29D5-4AAB-9B75-AA154C516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79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67C9-5A4B-46C9-A877-4ECDCA3563F8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21B2-29D5-4AAB-9B75-AA154C516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8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67C9-5A4B-46C9-A877-4ECDCA3563F8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21B2-29D5-4AAB-9B75-AA154C516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43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67C9-5A4B-46C9-A877-4ECDCA3563F8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21B2-29D5-4AAB-9B75-AA154C516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4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67C9-5A4B-46C9-A877-4ECDCA3563F8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21B2-29D5-4AAB-9B75-AA154C516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44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67C9-5A4B-46C9-A877-4ECDCA3563F8}" type="datetimeFigureOut">
              <a:rPr lang="es-ES" smtClean="0"/>
              <a:pPr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321B2-29D5-4AAB-9B75-AA154C516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1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99856" y="1519080"/>
            <a:ext cx="7392144" cy="2816859"/>
          </a:xfrm>
        </p:spPr>
        <p:txBody>
          <a:bodyPr anchor="ctr">
            <a:noAutofit/>
          </a:bodyPr>
          <a:lstStyle/>
          <a:p>
            <a:r>
              <a:rPr lang="es-ES" sz="4000" b="1" dirty="0">
                <a:solidFill>
                  <a:srgbClr val="385723"/>
                </a:solidFill>
              </a:rPr>
              <a:t>JDAC 2020</a:t>
            </a:r>
            <a:br>
              <a:rPr lang="es-ES" sz="4000" b="1" dirty="0">
                <a:solidFill>
                  <a:srgbClr val="385723"/>
                </a:solidFill>
              </a:rPr>
            </a:br>
            <a:r>
              <a:rPr lang="es-ES" sz="4000" b="1" dirty="0">
                <a:solidFill>
                  <a:srgbClr val="385723"/>
                </a:solidFill>
              </a:rPr>
              <a:t/>
            </a:r>
            <a:br>
              <a:rPr lang="es-ES" sz="4000" b="1" dirty="0">
                <a:solidFill>
                  <a:srgbClr val="385723"/>
                </a:solidFill>
              </a:rPr>
            </a:br>
            <a:r>
              <a:rPr lang="es-EC" sz="2500" dirty="0">
                <a:solidFill>
                  <a:srgbClr val="385723"/>
                </a:solidFill>
              </a:rPr>
              <a:t>Indicadores de movilidad como herramienta para la definición de territorios con segregación residencial y desigualdad espacial en el cantón Cuenca</a:t>
            </a:r>
            <a:endParaRPr lang="es-ES" sz="2500" dirty="0">
              <a:solidFill>
                <a:srgbClr val="385723"/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>
            <a:off x="6827114" y="5064300"/>
            <a:ext cx="3371459" cy="45719"/>
          </a:xfrm>
          <a:prstGeom prst="rect">
            <a:avLst/>
          </a:prstGeom>
          <a:solidFill>
            <a:srgbClr val="91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5" name="5 Grupo"/>
          <p:cNvGrpSpPr/>
          <p:nvPr/>
        </p:nvGrpSpPr>
        <p:grpSpPr>
          <a:xfrm>
            <a:off x="7248128" y="332656"/>
            <a:ext cx="3651775" cy="983539"/>
            <a:chOff x="3458999" y="7878760"/>
            <a:chExt cx="2673282" cy="720000"/>
          </a:xfrm>
        </p:grpSpPr>
        <p:pic>
          <p:nvPicPr>
            <p:cNvPr id="16" name="Picture 2" descr="C:\Users\ARQ-EFLORES\Desktop\Captur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958"/>
            <a:stretch/>
          </p:blipFill>
          <p:spPr bwMode="auto">
            <a:xfrm>
              <a:off x="3458999" y="7878760"/>
              <a:ext cx="431044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3 CuadroTexto"/>
            <p:cNvSpPr txBox="1"/>
            <p:nvPr/>
          </p:nvSpPr>
          <p:spPr>
            <a:xfrm>
              <a:off x="3900033" y="8003888"/>
              <a:ext cx="2232248" cy="473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rgbClr val="002060"/>
                  </a:solidFill>
                  <a:latin typeface="+mj-lt"/>
                </a:rPr>
                <a:t>UNIVERSIDAD DE CUENCA</a:t>
              </a:r>
            </a:p>
            <a:p>
              <a:r>
                <a:rPr lang="es-EC" sz="1200" dirty="0">
                  <a:solidFill>
                    <a:srgbClr val="002060"/>
                  </a:solidFill>
                  <a:latin typeface="+mj-lt"/>
                </a:rPr>
                <a:t>Facultad de Arquitectura</a:t>
              </a:r>
            </a:p>
            <a:p>
              <a:r>
                <a:rPr lang="es-EC" sz="1200" dirty="0">
                  <a:solidFill>
                    <a:srgbClr val="002060"/>
                  </a:solidFill>
                  <a:latin typeface="+mj-lt"/>
                </a:rPr>
                <a:t>y Urbanismo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92" y="5422570"/>
            <a:ext cx="1231281" cy="900000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5596520" y="4342765"/>
            <a:ext cx="5832648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000" dirty="0">
                <a:solidFill>
                  <a:srgbClr val="385723"/>
                </a:solidFill>
                <a:latin typeface="+mj-lt"/>
                <a:ea typeface="+mj-ea"/>
                <a:cs typeface="+mj-cs"/>
              </a:rPr>
              <a:t>Septiembre 2019 – Noviembre 2021</a:t>
            </a: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5596520" y="6277068"/>
            <a:ext cx="5832648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500" dirty="0">
                <a:solidFill>
                  <a:srgbClr val="385723"/>
                </a:solidFill>
                <a:latin typeface="+mj-lt"/>
                <a:ea typeface="+mj-ea"/>
                <a:cs typeface="+mj-cs"/>
              </a:rPr>
              <a:t>Ciudad, Territorio y Movilidad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"/>
          <a:stretch/>
        </p:blipFill>
        <p:spPr>
          <a:xfrm>
            <a:off x="-1" y="-1"/>
            <a:ext cx="4717575" cy="685313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319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4">
            <a:extLst>
              <a:ext uri="{FF2B5EF4-FFF2-40B4-BE49-F238E27FC236}">
                <a16:creationId xmlns:a16="http://schemas.microsoft.com/office/drawing/2014/main" xmlns="" id="{378435ED-3A2F-C548-8BF0-30B6964F1A7F}"/>
              </a:ext>
            </a:extLst>
          </p:cNvPr>
          <p:cNvSpPr/>
          <p:nvPr/>
        </p:nvSpPr>
        <p:spPr>
          <a:xfrm>
            <a:off x="3647728" y="242112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A608A230-F651-428F-9321-5B3A9C86493A}"/>
              </a:ext>
            </a:extLst>
          </p:cNvPr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xmlns="" id="{D002CC91-FB0F-4BDD-9659-C6740BE7A91C}"/>
                </a:ext>
              </a:extLst>
            </p:cNvPr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xmlns="" id="{9D999421-9519-4638-9DD7-DC94FC491FB4}"/>
                  </a:ext>
                </a:extLst>
              </p:cNvPr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Subtítulo 2">
                <a:extLst>
                  <a:ext uri="{FF2B5EF4-FFF2-40B4-BE49-F238E27FC236}">
                    <a16:creationId xmlns:a16="http://schemas.microsoft.com/office/drawing/2014/main" xmlns="" id="{11C37720-6ACC-4B3B-A394-E9CF39AA27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0DFD1979-6F32-4306-9B4C-7B7A004C7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2" name="Text Box 7">
            <a:extLst>
              <a:ext uri="{FF2B5EF4-FFF2-40B4-BE49-F238E27FC236}">
                <a16:creationId xmlns:a16="http://schemas.microsoft.com/office/drawing/2014/main" xmlns="" id="{3C9CEBC4-A28A-4F6F-B0CC-20EEFBAEB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46" y="3108648"/>
            <a:ext cx="3220882" cy="68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 sz="2800" b="1"/>
            </a:lvl1pPr>
            <a:lvl2pPr marL="800100" lvl="1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 sz="2800"/>
            </a:lvl2pPr>
          </a:lstStyle>
          <a:p>
            <a:pPr marL="0" indent="0" algn="ctr">
              <a:buNone/>
            </a:pPr>
            <a:r>
              <a:rPr lang="es-EC" sz="2400" dirty="0">
                <a:solidFill>
                  <a:srgbClr val="385723"/>
                </a:solidFill>
              </a:rPr>
              <a:t>Esquema de análisis teórico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F6B2B24-EFCF-F146-B4FB-07E20F39C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548680"/>
            <a:ext cx="8090935" cy="573119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10/40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6846" y="3142709"/>
            <a:ext cx="32676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0" indent="0" algn="ctr">
              <a:buNone/>
            </a:pP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</a:rPr>
              <a:t>Revisión sistemática de literatura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8C9FEAA-D3A2-744E-80A6-E2D94E80AC65}"/>
              </a:ext>
            </a:extLst>
          </p:cNvPr>
          <p:cNvGrpSpPr/>
          <p:nvPr/>
        </p:nvGrpSpPr>
        <p:grpSpPr>
          <a:xfrm>
            <a:off x="3863752" y="1478410"/>
            <a:ext cx="5362546" cy="4464496"/>
            <a:chOff x="838200" y="1409700"/>
            <a:chExt cx="3482055" cy="3416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F71D4AF-8873-7144-AE3A-E0E7AC7BF944}"/>
                </a:ext>
              </a:extLst>
            </p:cNvPr>
            <p:cNvSpPr/>
            <p:nvPr/>
          </p:nvSpPr>
          <p:spPr>
            <a:xfrm>
              <a:off x="838200" y="1409700"/>
              <a:ext cx="1333500" cy="39370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>
                  <a:solidFill>
                    <a:schemeClr val="tx1"/>
                  </a:solidFill>
                  <a:cs typeface="Arial Black"/>
                </a:rPr>
                <a:t>Aplicación búsqueda en bases de datos</a:t>
              </a:r>
            </a:p>
          </p:txBody>
        </p:sp>
        <p:cxnSp>
          <p:nvCxnSpPr>
            <p:cNvPr id="10" name="Straight Arrow Connector 8">
              <a:extLst>
                <a:ext uri="{FF2B5EF4-FFF2-40B4-BE49-F238E27FC236}">
                  <a16:creationId xmlns:a16="http://schemas.microsoft.com/office/drawing/2014/main" xmlns="" id="{F4E544F5-7026-4844-8655-6D6CC24C140A}"/>
                </a:ext>
              </a:extLst>
            </p:cNvPr>
            <p:cNvCxnSpPr>
              <a:stCxn id="8" idx="3"/>
              <a:endCxn id="13" idx="1"/>
            </p:cNvCxnSpPr>
            <p:nvPr/>
          </p:nvCxnSpPr>
          <p:spPr>
            <a:xfrm>
              <a:off x="2171700" y="1606550"/>
              <a:ext cx="9144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0B1F5655-5C94-0745-ABE1-BE5F1AB126EE}"/>
                </a:ext>
              </a:extLst>
            </p:cNvPr>
            <p:cNvSpPr/>
            <p:nvPr/>
          </p:nvSpPr>
          <p:spPr>
            <a:xfrm>
              <a:off x="3086100" y="1409700"/>
              <a:ext cx="1219103" cy="3937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>
                  <a:solidFill>
                    <a:schemeClr val="bg1"/>
                  </a:solidFill>
                  <a:cs typeface="Arial Black"/>
                </a:rPr>
                <a:t>Resultados = 787 </a:t>
              </a: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xmlns="" id="{C0436863-3B47-A942-AD48-64416BECAF76}"/>
                </a:ext>
              </a:extLst>
            </p:cNvPr>
            <p:cNvSpPr/>
            <p:nvPr/>
          </p:nvSpPr>
          <p:spPr>
            <a:xfrm>
              <a:off x="838200" y="2311400"/>
              <a:ext cx="1333500" cy="55880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>
                  <a:solidFill>
                    <a:schemeClr val="tx1"/>
                  </a:solidFill>
                  <a:cs typeface="Arial Black"/>
                </a:rPr>
                <a:t>Discriminación de estudios anteriores a 2010 y repetidos</a:t>
              </a:r>
            </a:p>
          </p:txBody>
        </p:sp>
        <p:cxnSp>
          <p:nvCxnSpPr>
            <p:cNvPr id="15" name="Elbow Connector 11">
              <a:extLst>
                <a:ext uri="{FF2B5EF4-FFF2-40B4-BE49-F238E27FC236}">
                  <a16:creationId xmlns:a16="http://schemas.microsoft.com/office/drawing/2014/main" xmlns="" id="{D0ABDE10-4040-5D4B-B734-48328438FE14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 rot="5400000">
              <a:off x="2346301" y="962050"/>
              <a:ext cx="508000" cy="2190701"/>
            </a:xfrm>
            <a:prstGeom prst="bentConnector3">
              <a:avLst/>
            </a:prstGeom>
            <a:ln w="3175" cmpd="sng">
              <a:solidFill>
                <a:srgbClr val="000000"/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2">
              <a:extLst>
                <a:ext uri="{FF2B5EF4-FFF2-40B4-BE49-F238E27FC236}">
                  <a16:creationId xmlns:a16="http://schemas.microsoft.com/office/drawing/2014/main" xmlns="" id="{09BE090C-5972-C549-8C96-EA3075740FDF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2159000" y="2597150"/>
              <a:ext cx="9144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xmlns="" id="{7690DD79-6401-EC45-8D16-3FE2BF0489EE}"/>
                </a:ext>
              </a:extLst>
            </p:cNvPr>
            <p:cNvSpPr/>
            <p:nvPr/>
          </p:nvSpPr>
          <p:spPr>
            <a:xfrm>
              <a:off x="3073399" y="2400300"/>
              <a:ext cx="1234155" cy="3937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>
                  <a:solidFill>
                    <a:schemeClr val="bg1"/>
                  </a:solidFill>
                  <a:cs typeface="Arial Black"/>
                </a:rPr>
                <a:t>Resultados = 214 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xmlns="" id="{88FEF229-E454-974D-8AA4-AFE7BC05EF19}"/>
                </a:ext>
              </a:extLst>
            </p:cNvPr>
            <p:cNvSpPr/>
            <p:nvPr/>
          </p:nvSpPr>
          <p:spPr>
            <a:xfrm>
              <a:off x="838200" y="3390899"/>
              <a:ext cx="1333500" cy="468471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>
                  <a:solidFill>
                    <a:schemeClr val="tx1"/>
                  </a:solidFill>
                  <a:cs typeface="Arial Black"/>
                </a:rPr>
                <a:t>Evaluación de calidad (títulos y resúmenes)</a:t>
              </a:r>
            </a:p>
          </p:txBody>
        </p:sp>
        <p:cxnSp>
          <p:nvCxnSpPr>
            <p:cNvPr id="19" name="Elbow Connector 15">
              <a:extLst>
                <a:ext uri="{FF2B5EF4-FFF2-40B4-BE49-F238E27FC236}">
                  <a16:creationId xmlns:a16="http://schemas.microsoft.com/office/drawing/2014/main" xmlns="" id="{EAC33D97-8847-284F-9BDE-64CF8743FF0A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 rot="5400000">
              <a:off x="2299264" y="1999687"/>
              <a:ext cx="596899" cy="2185526"/>
            </a:xfrm>
            <a:prstGeom prst="bentConnector3">
              <a:avLst/>
            </a:prstGeom>
            <a:ln w="3175" cmpd="sng">
              <a:solidFill>
                <a:srgbClr val="000000"/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6">
              <a:extLst>
                <a:ext uri="{FF2B5EF4-FFF2-40B4-BE49-F238E27FC236}">
                  <a16:creationId xmlns:a16="http://schemas.microsoft.com/office/drawing/2014/main" xmlns="" id="{688767B3-09E7-5E44-BA09-E541D9C5ADB7}"/>
                </a:ext>
              </a:extLst>
            </p:cNvPr>
            <p:cNvCxnSpPr>
              <a:endCxn id="21" idx="1"/>
            </p:cNvCxnSpPr>
            <p:nvPr/>
          </p:nvCxnSpPr>
          <p:spPr>
            <a:xfrm>
              <a:off x="2171700" y="3575050"/>
              <a:ext cx="9144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xmlns="" id="{74FA7040-0FB6-684D-B5F5-5F7C9B67ED92}"/>
                </a:ext>
              </a:extLst>
            </p:cNvPr>
            <p:cNvSpPr/>
            <p:nvPr/>
          </p:nvSpPr>
          <p:spPr>
            <a:xfrm>
              <a:off x="3086100" y="3378200"/>
              <a:ext cx="1234155" cy="3937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>
                  <a:solidFill>
                    <a:schemeClr val="bg1"/>
                  </a:solidFill>
                  <a:cs typeface="Arial Black"/>
                </a:rPr>
                <a:t>Resultados = 127 </a:t>
              </a: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xmlns="" id="{E8ECD2F6-B30B-3C44-B099-B0C11C902A34}"/>
                </a:ext>
              </a:extLst>
            </p:cNvPr>
            <p:cNvSpPr/>
            <p:nvPr/>
          </p:nvSpPr>
          <p:spPr>
            <a:xfrm>
              <a:off x="838200" y="4305299"/>
              <a:ext cx="1333500" cy="520701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>
                  <a:solidFill>
                    <a:schemeClr val="tx1"/>
                  </a:solidFill>
                  <a:cs typeface="Arial Black"/>
                </a:rPr>
                <a:t>Extracción de información y valoración</a:t>
              </a:r>
            </a:p>
          </p:txBody>
        </p:sp>
        <p:cxnSp>
          <p:nvCxnSpPr>
            <p:cNvPr id="23" name="Elbow Connector 19">
              <a:extLst>
                <a:ext uri="{FF2B5EF4-FFF2-40B4-BE49-F238E27FC236}">
                  <a16:creationId xmlns:a16="http://schemas.microsoft.com/office/drawing/2014/main" xmlns="" id="{CCA9C49C-E2B1-F446-BB3D-D28F60C0C68C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>
            <a:xfrm rot="5400000">
              <a:off x="2337365" y="2939485"/>
              <a:ext cx="533399" cy="2198227"/>
            </a:xfrm>
            <a:prstGeom prst="bentConnector3">
              <a:avLst/>
            </a:prstGeom>
            <a:ln w="3175" cmpd="sng">
              <a:solidFill>
                <a:srgbClr val="000000"/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0">
              <a:extLst>
                <a:ext uri="{FF2B5EF4-FFF2-40B4-BE49-F238E27FC236}">
                  <a16:creationId xmlns:a16="http://schemas.microsoft.com/office/drawing/2014/main" xmlns="" id="{3CDE18A2-D3B1-5149-9935-7ED77D746985}"/>
                </a:ext>
              </a:extLst>
            </p:cNvPr>
            <p:cNvCxnSpPr>
              <a:endCxn id="25" idx="1"/>
            </p:cNvCxnSpPr>
            <p:nvPr/>
          </p:nvCxnSpPr>
          <p:spPr>
            <a:xfrm>
              <a:off x="2171700" y="4629150"/>
              <a:ext cx="914399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xmlns="" id="{992A0458-1E91-1843-AC14-1175EA09370C}"/>
                </a:ext>
              </a:extLst>
            </p:cNvPr>
            <p:cNvSpPr/>
            <p:nvPr/>
          </p:nvSpPr>
          <p:spPr>
            <a:xfrm>
              <a:off x="3086099" y="4432300"/>
              <a:ext cx="1219103" cy="3937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>
                  <a:solidFill>
                    <a:schemeClr val="bg1"/>
                  </a:solidFill>
                  <a:cs typeface="Arial Black"/>
                </a:rPr>
                <a:t>Resultados = 36 </a:t>
              </a:r>
            </a:p>
          </p:txBody>
        </p:sp>
        <p:sp>
          <p:nvSpPr>
            <p:cNvPr id="26" name="TextBox 22">
              <a:extLst>
                <a:ext uri="{FF2B5EF4-FFF2-40B4-BE49-F238E27FC236}">
                  <a16:creationId xmlns:a16="http://schemas.microsoft.com/office/drawing/2014/main" xmlns="" id="{205D2848-C2DE-4846-BD4D-8497F0D77C0E}"/>
                </a:ext>
              </a:extLst>
            </p:cNvPr>
            <p:cNvSpPr txBox="1"/>
            <p:nvPr/>
          </p:nvSpPr>
          <p:spPr>
            <a:xfrm>
              <a:off x="2323030" y="2374900"/>
              <a:ext cx="327490" cy="235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400" dirty="0">
                  <a:cs typeface="Arial Black"/>
                </a:rPr>
                <a:t>- 573</a:t>
              </a: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xmlns="" id="{8756BE3C-56D6-BA49-8DE6-828E81F8B836}"/>
                </a:ext>
              </a:extLst>
            </p:cNvPr>
            <p:cNvSpPr txBox="1"/>
            <p:nvPr/>
          </p:nvSpPr>
          <p:spPr>
            <a:xfrm>
              <a:off x="2354109" y="3352800"/>
              <a:ext cx="273414" cy="235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400" dirty="0">
                  <a:cs typeface="Arial Black"/>
                </a:rPr>
                <a:t>- 87</a:t>
              </a:r>
            </a:p>
          </p:txBody>
        </p:sp>
        <p:sp>
          <p:nvSpPr>
            <p:cNvPr id="28" name="TextBox 24">
              <a:extLst>
                <a:ext uri="{FF2B5EF4-FFF2-40B4-BE49-F238E27FC236}">
                  <a16:creationId xmlns:a16="http://schemas.microsoft.com/office/drawing/2014/main" xmlns="" id="{96127BEB-E2F2-CE4D-957E-49631539C097}"/>
                </a:ext>
              </a:extLst>
            </p:cNvPr>
            <p:cNvSpPr txBox="1"/>
            <p:nvPr/>
          </p:nvSpPr>
          <p:spPr>
            <a:xfrm>
              <a:off x="2362200" y="4400550"/>
              <a:ext cx="273414" cy="235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400" dirty="0">
                  <a:cs typeface="Arial Black"/>
                </a:rPr>
                <a:t>- 91</a:t>
              </a: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33F9F401-0C83-794D-9E62-DF9375B6C556}"/>
              </a:ext>
            </a:extLst>
          </p:cNvPr>
          <p:cNvSpPr/>
          <p:nvPr/>
        </p:nvSpPr>
        <p:spPr>
          <a:xfrm>
            <a:off x="3863752" y="700235"/>
            <a:ext cx="5347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419" sz="2400" b="1" dirty="0">
                <a:solidFill>
                  <a:srgbClr val="003300"/>
                </a:solidFill>
              </a:rPr>
              <a:t>Mapeo de resultados</a:t>
            </a:r>
            <a:endParaRPr lang="es-EC" sz="2400" b="1" dirty="0">
              <a:solidFill>
                <a:srgbClr val="003300"/>
              </a:solidFill>
            </a:endParaRPr>
          </a:p>
        </p:txBody>
      </p:sp>
      <p:sp>
        <p:nvSpPr>
          <p:cNvPr id="30" name="Rectángulo 4">
            <a:extLst>
              <a:ext uri="{FF2B5EF4-FFF2-40B4-BE49-F238E27FC236}">
                <a16:creationId xmlns:a16="http://schemas.microsoft.com/office/drawing/2014/main" xmlns="" id="{24803009-6030-0F45-8283-598BF8403E8A}"/>
              </a:ext>
            </a:extLst>
          </p:cNvPr>
          <p:cNvSpPr/>
          <p:nvPr/>
        </p:nvSpPr>
        <p:spPr>
          <a:xfrm>
            <a:off x="3647728" y="242112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37FF8C0F-51B2-47EB-B657-AFE0BF7D7241}"/>
              </a:ext>
            </a:extLst>
          </p:cNvPr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xmlns="" id="{6C9BA051-8E0F-457A-A9BB-2542F9AEF6D6}"/>
                </a:ext>
              </a:extLst>
            </p:cNvPr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xmlns="" id="{A6CA887A-34F7-4828-BDEC-4584F9C31DB8}"/>
                  </a:ext>
                </a:extLst>
              </p:cNvPr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Subtítulo 2">
                <a:extLst>
                  <a:ext uri="{FF2B5EF4-FFF2-40B4-BE49-F238E27FC236}">
                    <a16:creationId xmlns:a16="http://schemas.microsoft.com/office/drawing/2014/main" xmlns="" id="{6942ED77-D1B0-4455-9655-8D428A2068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xmlns="" id="{255264C4-C2DE-4592-82AD-8C23A0DEB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CECF2F1-C513-6D43-8F42-AEDFF4841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-1"/>
            <a:ext cx="2384130" cy="22977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7DA31AB-F029-D445-8F76-6FAD26F1C6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4581128"/>
            <a:ext cx="2384131" cy="22768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E9F3D7C-225D-6E45-8796-41CB6DA919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74" y="2276872"/>
            <a:ext cx="2313834" cy="2314504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11/40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41cef063d_1_76"/>
          <p:cNvSpPr txBox="1"/>
          <p:nvPr/>
        </p:nvSpPr>
        <p:spPr>
          <a:xfrm>
            <a:off x="3990840" y="1086101"/>
            <a:ext cx="736174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C" sz="2400" b="1" dirty="0">
                <a:solidFill>
                  <a:srgbClr val="385723"/>
                </a:solidFill>
                <a:ea typeface="Calibri"/>
                <a:cs typeface="Calibri"/>
                <a:sym typeface="Calibri"/>
              </a:rPr>
              <a:t>Balance de la matriz de trabajo</a:t>
            </a:r>
            <a:endParaRPr sz="2400" dirty="0">
              <a:solidFill>
                <a:srgbClr val="385723"/>
              </a:solidFill>
            </a:endParaRPr>
          </a:p>
        </p:txBody>
      </p:sp>
      <p:sp>
        <p:nvSpPr>
          <p:cNvPr id="195" name="Google Shape;195;g541cef063d_1_76"/>
          <p:cNvSpPr txBox="1"/>
          <p:nvPr/>
        </p:nvSpPr>
        <p:spPr>
          <a:xfrm>
            <a:off x="4131240" y="1628800"/>
            <a:ext cx="7314944" cy="492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2262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s-ES" sz="1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es-ES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Principales autores:  Sabatini, Zhao, Park, Van Ham, etc.</a:t>
            </a:r>
            <a:endParaRPr sz="15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22262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s-ES" sz="1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r>
              <a:rPr lang="es-ES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Geografía de los estudios: sur global con énfasis urbano.</a:t>
            </a:r>
            <a:endParaRPr sz="15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22262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s-ES" sz="1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  <a:r>
              <a:rPr lang="es-ES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Principales relaciones de trabajo:</a:t>
            </a:r>
          </a:p>
          <a:p>
            <a:pPr marL="801688" indent="-223838" algn="just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Desajuste espacial generalizado entre las activadades de empleo y vivienda.</a:t>
            </a:r>
          </a:p>
          <a:p>
            <a:pPr marL="801688" indent="-223838" algn="just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Segregación socioespacial asociada a los procesos de expansión urbana.</a:t>
            </a:r>
          </a:p>
          <a:p>
            <a:pPr marL="801688" indent="-223838" algn="just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Efecto del transporte público y privado en la localización de vivienda y comercio.</a:t>
            </a:r>
            <a:endParaRPr sz="15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22262" algn="just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es-EC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4. Principales contribuciones y aportes: metodológicos, teóricos de base empírica.</a:t>
            </a:r>
          </a:p>
          <a:p>
            <a:pPr marL="322262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s-EC" sz="1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5</a:t>
            </a:r>
            <a:r>
              <a:rPr lang="es-EC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Proyección de la investigación:</a:t>
            </a:r>
          </a:p>
          <a:p>
            <a:pPr marL="801688" lvl="1" indent="-223838" algn="just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Relación entre la asequibilidad de la vivienda y la equidad social en estudios que combinen el tiempo de traslado y sus efectos monetarios.</a:t>
            </a:r>
          </a:p>
          <a:p>
            <a:pPr marL="801688" lvl="1" indent="-223838" algn="just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Localización de lugares de trabajo y servicios comunes, a fin de captar mejor las experiencias dinámicas de la segregación en diversos contextos de la vida cotidiana.</a:t>
            </a:r>
          </a:p>
        </p:txBody>
      </p:sp>
      <p:pic>
        <p:nvPicPr>
          <p:cNvPr id="196" name="Google Shape;196;g541cef063d_1_76"/>
          <p:cNvPicPr preferRelativeResize="0"/>
          <p:nvPr/>
        </p:nvPicPr>
        <p:blipFill rotWithShape="1">
          <a:blip r:embed="rId3">
            <a:alphaModFix/>
          </a:blip>
          <a:srcRect l="1298" r="45713"/>
          <a:stretch/>
        </p:blipFill>
        <p:spPr>
          <a:xfrm>
            <a:off x="348600" y="1298177"/>
            <a:ext cx="3025725" cy="4330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88F0AE7B-280B-482D-BE73-559C69747C07}"/>
              </a:ext>
            </a:extLst>
          </p:cNvPr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xmlns="" id="{FED295B9-B049-47E0-96EC-AF18FCEFAF99}"/>
                </a:ext>
              </a:extLst>
            </p:cNvPr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xmlns="" id="{9FE2254F-F1F6-4F7E-BF3F-8A9B55A5D642}"/>
                  </a:ext>
                </a:extLst>
              </p:cNvPr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Subtítulo 2">
                <a:extLst>
                  <a:ext uri="{FF2B5EF4-FFF2-40B4-BE49-F238E27FC236}">
                    <a16:creationId xmlns:a16="http://schemas.microsoft.com/office/drawing/2014/main" xmlns="" id="{1F1A454C-56F8-4C91-8177-28D292C71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8EA7085A-AFD2-47C4-8D5E-3B6ECF73A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2" name="Rectángulo 4">
            <a:extLst>
              <a:ext uri="{FF2B5EF4-FFF2-40B4-BE49-F238E27FC236}">
                <a16:creationId xmlns:a16="http://schemas.microsoft.com/office/drawing/2014/main" xmlns="" id="{A1672D77-C749-4DBC-95FB-6FBD36009000}"/>
              </a:ext>
            </a:extLst>
          </p:cNvPr>
          <p:cNvSpPr/>
          <p:nvPr/>
        </p:nvSpPr>
        <p:spPr>
          <a:xfrm>
            <a:off x="3647728" y="242112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CuadroTexto 15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12/40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41cef063d_1_76"/>
          <p:cNvSpPr txBox="1"/>
          <p:nvPr/>
        </p:nvSpPr>
        <p:spPr>
          <a:xfrm>
            <a:off x="3990840" y="980728"/>
            <a:ext cx="736174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C" sz="2400" b="1" dirty="0">
                <a:solidFill>
                  <a:srgbClr val="385723"/>
                </a:solidFill>
                <a:ea typeface="Calibri"/>
                <a:cs typeface="Calibri"/>
                <a:sym typeface="Calibri"/>
              </a:rPr>
              <a:t>Hacia una metodología socio espacial</a:t>
            </a:r>
            <a:endParaRPr sz="2400" dirty="0">
              <a:solidFill>
                <a:srgbClr val="385723"/>
              </a:solidFill>
            </a:endParaRPr>
          </a:p>
        </p:txBody>
      </p:sp>
      <p:sp>
        <p:nvSpPr>
          <p:cNvPr id="195" name="Google Shape;195;g541cef063d_1_76"/>
          <p:cNvSpPr txBox="1"/>
          <p:nvPr/>
        </p:nvSpPr>
        <p:spPr>
          <a:xfrm>
            <a:off x="3990839" y="1628800"/>
            <a:ext cx="7361745" cy="417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55600" algn="just">
              <a:lnSpc>
                <a:spcPct val="150000"/>
              </a:lnSpc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s-EC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 segregación residencial (SR) como fenómeno que profundiza las condiciones de desigualdad socioespacial.</a:t>
            </a:r>
          </a:p>
          <a:p>
            <a:pPr marL="914400" lvl="0" indent="-355600" algn="just">
              <a:lnSpc>
                <a:spcPct val="150000"/>
              </a:lnSpc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s-EC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 SR influenciada por las condiciones de movilidad en el territorio.</a:t>
            </a:r>
          </a:p>
          <a:p>
            <a:pPr marL="914400" lvl="0" indent="-355600" algn="just">
              <a:lnSpc>
                <a:spcPct val="150000"/>
              </a:lnSpc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s-EC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 Índice de accesibilidad al transporte público complementado por procesos de exclusión en movilidad (CITMOV).</a:t>
            </a:r>
          </a:p>
          <a:p>
            <a:pPr marL="914400" lvl="0" indent="-355600" algn="just">
              <a:lnSpc>
                <a:spcPct val="150000"/>
              </a:lnSpc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s-EC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 importancia de llevar adelante mediciones con datos empíricos.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88F0AE7B-280B-482D-BE73-559C69747C07}"/>
              </a:ext>
            </a:extLst>
          </p:cNvPr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xmlns="" id="{FED295B9-B049-47E0-96EC-AF18FCEFAF99}"/>
                </a:ext>
              </a:extLst>
            </p:cNvPr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xmlns="" id="{9FE2254F-F1F6-4F7E-BF3F-8A9B55A5D642}"/>
                  </a:ext>
                </a:extLst>
              </p:cNvPr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Subtítulo 2">
                <a:extLst>
                  <a:ext uri="{FF2B5EF4-FFF2-40B4-BE49-F238E27FC236}">
                    <a16:creationId xmlns:a16="http://schemas.microsoft.com/office/drawing/2014/main" xmlns="" id="{1F1A454C-56F8-4C91-8177-28D292C71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8EA7085A-AFD2-47C4-8D5E-3B6ECF73A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2" name="Rectángulo 4">
            <a:extLst>
              <a:ext uri="{FF2B5EF4-FFF2-40B4-BE49-F238E27FC236}">
                <a16:creationId xmlns:a16="http://schemas.microsoft.com/office/drawing/2014/main" xmlns="" id="{A1672D77-C749-4DBC-95FB-6FBD36009000}"/>
              </a:ext>
            </a:extLst>
          </p:cNvPr>
          <p:cNvSpPr/>
          <p:nvPr/>
        </p:nvSpPr>
        <p:spPr>
          <a:xfrm>
            <a:off x="3647728" y="242112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1537A012-69CE-764A-A87F-461671B2B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46" y="3108648"/>
            <a:ext cx="3174082" cy="3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 sz="2800" b="1"/>
            </a:lvl1pPr>
            <a:lvl2pPr marL="800100" lvl="1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 sz="2800"/>
            </a:lvl2pPr>
          </a:lstStyle>
          <a:p>
            <a:pPr marL="0" indent="0" algn="ctr">
              <a:buNone/>
            </a:pPr>
            <a:r>
              <a:rPr lang="es-EC" sz="2400" dirty="0">
                <a:solidFill>
                  <a:srgbClr val="385723"/>
                </a:solidFill>
              </a:rPr>
              <a:t>Enfoque metodológico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13/40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3909720" y="404664"/>
          <a:ext cx="7946919" cy="61391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6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0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ÁMBITO</a:t>
                      </a:r>
                    </a:p>
                  </a:txBody>
                  <a:tcPr marL="41469" marR="4146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</a:t>
                      </a:r>
                    </a:p>
                  </a:txBody>
                  <a:tcPr marL="41469" marR="41469" marT="0" marB="0" anchor="ctr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35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effectLst/>
                        </a:rPr>
                        <a:t>SOCIAL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 Nivel de instrucción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 Diferencias de género en desplazamientos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 Personas de la tercera edad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4. Población migrante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5. Diversidad étnica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7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6. Otras variables sociales (composición del hogar, estado civil, recursos institucionales)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35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effectLst/>
                        </a:rPr>
                        <a:t>ECONÓMICO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7. Ingresos económicos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8. Nivel socioeconómico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9. Asequibilidad de vivienda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10. Costo transporte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7359"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effectLst/>
                        </a:rPr>
                        <a:t>ESPACIAL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11. Crecimiento urbano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12. Tamaño de la población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13. Accesibilidad zona residencial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14. Localización de la zonas de vivienda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15. Localización de zonas de trabajo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16. Distancia al centro de la ciudad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17. Distancia entre trabajo y vivienda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18. Distancia residencia a centro educativo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19. Modo de transporte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20. Tiempo por desplazamiento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21. Infraestructura de transporte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22. Servicios Básicos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23. Imagen Urbana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24. Medio ambiente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9" marR="41469" marT="0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A7317236-E985-4BF8-9B72-CC831F2BFBF6}"/>
              </a:ext>
            </a:extLst>
          </p:cNvPr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xmlns="" id="{C5D469E0-BD76-4B41-8579-A642FA79A7F5}"/>
                </a:ext>
              </a:extLst>
            </p:cNvPr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xmlns="" id="{0AD4C88A-BAC7-4390-B441-A009F0334A99}"/>
                  </a:ext>
                </a:extLst>
              </p:cNvPr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Subtítulo 2">
                <a:extLst>
                  <a:ext uri="{FF2B5EF4-FFF2-40B4-BE49-F238E27FC236}">
                    <a16:creationId xmlns:a16="http://schemas.microsoft.com/office/drawing/2014/main" xmlns="" id="{D0BECE37-127B-41D7-B147-6695C2CF94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ACA345F6-979F-4B0A-A887-85DDC038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9" name="Google Shape;195;g541cef063d_1_76"/>
          <p:cNvSpPr txBox="1"/>
          <p:nvPr/>
        </p:nvSpPr>
        <p:spPr>
          <a:xfrm>
            <a:off x="642039" y="2708920"/>
            <a:ext cx="2790497" cy="172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s-ES" sz="2000" b="1" dirty="0">
                <a:solidFill>
                  <a:srgbClr val="385723"/>
                </a:solidFill>
                <a:ea typeface="Calibri"/>
                <a:cs typeface="Calibri"/>
                <a:sym typeface="Calibri"/>
              </a:rPr>
              <a:t>Variables de trabajo por ámbito de enfoque para la segregación residencial.</a:t>
            </a:r>
            <a:endParaRPr lang="es-EC" sz="2000" b="1" dirty="0">
              <a:solidFill>
                <a:srgbClr val="38572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xmlns="" id="{06698894-DF64-2A4C-AF12-24A8CA208594}"/>
              </a:ext>
            </a:extLst>
          </p:cNvPr>
          <p:cNvSpPr/>
          <p:nvPr/>
        </p:nvSpPr>
        <p:spPr>
          <a:xfrm>
            <a:off x="3647728" y="242112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CuadroTexto 10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14/40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234b691d8_0_0"/>
          <p:cNvSpPr txBox="1"/>
          <p:nvPr/>
        </p:nvSpPr>
        <p:spPr>
          <a:xfrm>
            <a:off x="3990838" y="735052"/>
            <a:ext cx="729335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C" sz="2400" b="1" dirty="0">
                <a:solidFill>
                  <a:srgbClr val="385723"/>
                </a:solidFill>
                <a:ea typeface="Calibri"/>
                <a:cs typeface="Calibri"/>
                <a:sym typeface="Calibri"/>
              </a:rPr>
              <a:t>Variables socioespaciales determinantes</a:t>
            </a:r>
            <a:endParaRPr sz="2400" dirty="0">
              <a:solidFill>
                <a:srgbClr val="385723"/>
              </a:solidFill>
            </a:endParaRPr>
          </a:p>
        </p:txBody>
      </p:sp>
      <p:sp>
        <p:nvSpPr>
          <p:cNvPr id="209" name="Google Shape;209;ga234b691d8_0_0"/>
          <p:cNvSpPr txBox="1"/>
          <p:nvPr/>
        </p:nvSpPr>
        <p:spPr>
          <a:xfrm>
            <a:off x="3990839" y="1209960"/>
            <a:ext cx="7293353" cy="5258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288" lvl="0" indent="-14288" algn="just">
              <a:lnSpc>
                <a:spcPct val="150000"/>
              </a:lnSpc>
            </a:pPr>
            <a:r>
              <a:rPr lang="es-EC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Variables socioespaciales que aportan en caracterización de la segregación residencial:</a:t>
            </a:r>
          </a:p>
          <a:p>
            <a:pPr marL="801688" lvl="0" indent="-223838" algn="just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Nivel socioeconómico de la población (escala salarial).</a:t>
            </a:r>
          </a:p>
          <a:p>
            <a:pPr marL="801688" lvl="0" indent="-223838" algn="just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Localización de las residencias, lugares de trabajo, comercios y servicios.</a:t>
            </a:r>
          </a:p>
          <a:p>
            <a:pPr marL="801688" lvl="0" indent="-223838" algn="just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Precios del m2 del suelo y la vivienda.</a:t>
            </a:r>
          </a:p>
          <a:p>
            <a:pPr marL="801688" lvl="0" indent="-223838" algn="just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Modo de traslado de las personas.</a:t>
            </a:r>
          </a:p>
          <a:p>
            <a:pPr marL="801688" lvl="0" indent="-223838" algn="just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Tiempos y distancias de desplazamiento (entre el hogar y el trabajo).</a:t>
            </a:r>
          </a:p>
          <a:p>
            <a:pPr marL="801688" lvl="0" indent="-223838" algn="just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Infraestructura vial (ampliación o implementación de nuevas vías).</a:t>
            </a:r>
          </a:p>
          <a:p>
            <a:pPr marL="14288" indent="-14288" algn="just">
              <a:lnSpc>
                <a:spcPct val="150000"/>
              </a:lnSpc>
            </a:pPr>
            <a:r>
              <a:rPr lang="es-EC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Variables para construir un factor de exclusión en movilidad:</a:t>
            </a:r>
          </a:p>
          <a:p>
            <a:pPr marL="846138" lvl="1" indent="-2825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Sistema de tarifas y rutas del transporte público.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A7317236-E985-4BF8-9B72-CC831F2BFBF6}"/>
              </a:ext>
            </a:extLst>
          </p:cNvPr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xmlns="" id="{C5D469E0-BD76-4B41-8579-A642FA79A7F5}"/>
                </a:ext>
              </a:extLst>
            </p:cNvPr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xmlns="" id="{0AD4C88A-BAC7-4390-B441-A009F0334A99}"/>
                  </a:ext>
                </a:extLst>
              </p:cNvPr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Subtítulo 2">
                <a:extLst>
                  <a:ext uri="{FF2B5EF4-FFF2-40B4-BE49-F238E27FC236}">
                    <a16:creationId xmlns:a16="http://schemas.microsoft.com/office/drawing/2014/main" xmlns="" id="{D0BECE37-127B-41D7-B147-6695C2CF94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ACA345F6-979F-4B0A-A887-85DDC038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2" name="Rectángulo 4">
            <a:extLst>
              <a:ext uri="{FF2B5EF4-FFF2-40B4-BE49-F238E27FC236}">
                <a16:creationId xmlns:a16="http://schemas.microsoft.com/office/drawing/2014/main" xmlns="" id="{696B0ECA-45D4-45F4-BF0B-9CDC45437C42}"/>
              </a:ext>
            </a:extLst>
          </p:cNvPr>
          <p:cNvSpPr/>
          <p:nvPr/>
        </p:nvSpPr>
        <p:spPr>
          <a:xfrm>
            <a:off x="3647728" y="242112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E1464FE-A35E-42B7-9E89-9325B3F8D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" r="26878"/>
          <a:stretch/>
        </p:blipFill>
        <p:spPr>
          <a:xfrm>
            <a:off x="349989" y="1914588"/>
            <a:ext cx="3024336" cy="312811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15/40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217ee26e0_0_6"/>
          <p:cNvSpPr/>
          <p:nvPr/>
        </p:nvSpPr>
        <p:spPr>
          <a:xfrm>
            <a:off x="4969514" y="431338"/>
            <a:ext cx="5555700" cy="4617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Esquema metodológico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225" name="Google Shape;225;ga217ee26e0_0_6"/>
          <p:cNvSpPr/>
          <p:nvPr/>
        </p:nvSpPr>
        <p:spPr>
          <a:xfrm>
            <a:off x="3938027" y="2270603"/>
            <a:ext cx="2332500" cy="6366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Ruralidad en la escala parroquial </a:t>
            </a:r>
            <a:endParaRPr sz="1900" b="1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a217ee26e0_0_6"/>
          <p:cNvSpPr/>
          <p:nvPr/>
        </p:nvSpPr>
        <p:spPr>
          <a:xfrm rot="-5400000" flipH="1">
            <a:off x="5043664" y="921390"/>
            <a:ext cx="735900" cy="9159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a217ee26e0_0_6"/>
          <p:cNvSpPr/>
          <p:nvPr/>
        </p:nvSpPr>
        <p:spPr>
          <a:xfrm>
            <a:off x="6581114" y="2559462"/>
            <a:ext cx="2332500" cy="10512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Concentración espacial de la población por factores socioeconómicos</a:t>
            </a:r>
            <a:endParaRPr sz="1600" b="1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a217ee26e0_0_6"/>
          <p:cNvSpPr/>
          <p:nvPr/>
        </p:nvSpPr>
        <p:spPr>
          <a:xfrm>
            <a:off x="7563914" y="1009065"/>
            <a:ext cx="343800" cy="73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217ee26e0_0_6"/>
          <p:cNvSpPr/>
          <p:nvPr/>
        </p:nvSpPr>
        <p:spPr>
          <a:xfrm>
            <a:off x="9224189" y="2269440"/>
            <a:ext cx="2332500" cy="6366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Exclusión por movilidad</a:t>
            </a:r>
            <a:endParaRPr sz="1600" b="1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a217ee26e0_0_6"/>
          <p:cNvSpPr/>
          <p:nvPr/>
        </p:nvSpPr>
        <p:spPr>
          <a:xfrm rot="5400000">
            <a:off x="9563664" y="924765"/>
            <a:ext cx="724500" cy="9159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a217ee26e0_0_6"/>
          <p:cNvSpPr txBox="1"/>
          <p:nvPr/>
        </p:nvSpPr>
        <p:spPr>
          <a:xfrm>
            <a:off x="3938039" y="1803390"/>
            <a:ext cx="22050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ea typeface="Calibri"/>
                <a:cs typeface="Calibri"/>
                <a:sym typeface="Calibri"/>
              </a:rPr>
              <a:t>Escala geográfica</a:t>
            </a:r>
            <a:endParaRPr dirty="0"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a217ee26e0_0_6"/>
          <p:cNvSpPr txBox="1"/>
          <p:nvPr/>
        </p:nvSpPr>
        <p:spPr>
          <a:xfrm>
            <a:off x="6581114" y="1820590"/>
            <a:ext cx="22050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ea typeface="Calibri"/>
                <a:cs typeface="Calibri"/>
                <a:sym typeface="Calibri"/>
              </a:rPr>
              <a:t>Segregación socioespacial</a:t>
            </a:r>
            <a:endParaRPr dirty="0"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a217ee26e0_0_6"/>
          <p:cNvSpPr txBox="1"/>
          <p:nvPr/>
        </p:nvSpPr>
        <p:spPr>
          <a:xfrm>
            <a:off x="9175964" y="1819990"/>
            <a:ext cx="22050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ea typeface="Calibri"/>
                <a:cs typeface="Calibri"/>
                <a:sym typeface="Calibri"/>
              </a:rPr>
              <a:t>Impacto territorial</a:t>
            </a:r>
            <a:endParaRPr dirty="0">
              <a:ea typeface="Calibri"/>
              <a:cs typeface="Calibri"/>
              <a:sym typeface="Calibri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E61F0C73-3FC6-4EFF-A7D1-21FB3D858377}"/>
              </a:ext>
            </a:extLst>
          </p:cNvPr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xmlns="" id="{B8D2D828-901B-41EF-8EF3-F760C103CD8D}"/>
                </a:ext>
              </a:extLst>
            </p:cNvPr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xmlns="" id="{BDBF4E47-90F4-4EC4-9E92-4664FBB27B76}"/>
                  </a:ext>
                </a:extLst>
              </p:cNvPr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Subtítulo 2">
                <a:extLst>
                  <a:ext uri="{FF2B5EF4-FFF2-40B4-BE49-F238E27FC236}">
                    <a16:creationId xmlns:a16="http://schemas.microsoft.com/office/drawing/2014/main" xmlns="" id="{CD9508D9-8DDF-4152-8A35-EFCA606CAA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8BE0C0AA-F3A0-4BB1-B245-228797196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2" name="Rectángulo 4">
            <a:extLst>
              <a:ext uri="{FF2B5EF4-FFF2-40B4-BE49-F238E27FC236}">
                <a16:creationId xmlns:a16="http://schemas.microsoft.com/office/drawing/2014/main" xmlns="" id="{2F2CFB2E-06B4-4BA2-B8C3-0879FCE026AF}"/>
              </a:ext>
            </a:extLst>
          </p:cNvPr>
          <p:cNvSpPr/>
          <p:nvPr/>
        </p:nvSpPr>
        <p:spPr>
          <a:xfrm>
            <a:off x="3647728" y="242112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04C9D38-788A-4548-891A-3B82679BD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46" y="3832607"/>
            <a:ext cx="8284536" cy="2361865"/>
          </a:xfrm>
          <a:prstGeom prst="rect">
            <a:avLst/>
          </a:prstGeom>
        </p:spPr>
      </p:pic>
      <p:sp>
        <p:nvSpPr>
          <p:cNvPr id="25" name="Text Box 7">
            <a:extLst>
              <a:ext uri="{FF2B5EF4-FFF2-40B4-BE49-F238E27FC236}">
                <a16:creationId xmlns:a16="http://schemas.microsoft.com/office/drawing/2014/main" xmlns="" id="{C8D2F3F4-C7E1-974B-9C70-06FCD2383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46" y="3108648"/>
            <a:ext cx="317408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 sz="2800" b="1"/>
            </a:lvl1pPr>
            <a:lvl2pPr marL="800100" lvl="1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 sz="2800"/>
            </a:lvl2pPr>
          </a:lstStyle>
          <a:p>
            <a:pPr marL="0" indent="0" algn="ctr">
              <a:buNone/>
            </a:pPr>
            <a:r>
              <a:rPr lang="es-EC" sz="2400" dirty="0">
                <a:solidFill>
                  <a:srgbClr val="385723"/>
                </a:solidFill>
              </a:rPr>
              <a:t>Aproximación a la propuesta metodológica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16/40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59BFBD2-66F8-43E4-A10F-779B6310B7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2"/>
          <a:stretch/>
        </p:blipFill>
        <p:spPr>
          <a:xfrm>
            <a:off x="11767" y="0"/>
            <a:ext cx="1219963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767" y="0"/>
            <a:ext cx="12180233" cy="6858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AutoShape 4" descr="Imagen relacion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3989158"/>
            <a:ext cx="12211397" cy="19833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-19397" y="3989157"/>
            <a:ext cx="12230794" cy="1983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5400" b="1" dirty="0">
                <a:latin typeface="+mn-lt"/>
              </a:rPr>
              <a:t>3</a:t>
            </a:r>
          </a:p>
          <a:p>
            <a:pPr lvl="0" algn="ctr"/>
            <a:r>
              <a:rPr lang="es-ES" sz="2800" b="1" dirty="0">
                <a:latin typeface="+mn-lt"/>
              </a:rPr>
              <a:t>Resultados</a:t>
            </a:r>
            <a:endParaRPr lang="es-EC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4318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n relacion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430877" y="4149080"/>
            <a:ext cx="6780519" cy="1440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>
                <a:latin typeface="+mn-lt"/>
              </a:rPr>
              <a:t>3.1</a:t>
            </a:r>
          </a:p>
          <a:p>
            <a:pPr lvl="0" algn="ctr"/>
            <a:r>
              <a:rPr lang="es-ES" sz="2800" b="1" dirty="0">
                <a:latin typeface="+mn-lt"/>
              </a:rPr>
              <a:t>Resultados Base</a:t>
            </a:r>
            <a:endParaRPr lang="es-EC" sz="2800" b="1" dirty="0">
              <a:latin typeface="+mn-lt"/>
            </a:endParaRPr>
          </a:p>
        </p:txBody>
      </p:sp>
      <p:pic>
        <p:nvPicPr>
          <p:cNvPr id="1028" name="Picture 4" descr="FOTOS DE MI CIUDAD CUENCA - ECUADOR - IMAGENES IDENTI | Ecuador Cuenca  Ciudad Fotos Identi.info | Cuenca ecuador, Beautiful places on earth,  Ecu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7" y="-20250"/>
            <a:ext cx="5467325" cy="68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-7630" y="0"/>
            <a:ext cx="5455558" cy="6858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92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uario\Desktop\PRESENTACION\MAPAS\06_Desti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8"/>
          <a:stretch/>
        </p:blipFill>
        <p:spPr bwMode="auto">
          <a:xfrm>
            <a:off x="4450376" y="1160641"/>
            <a:ext cx="7224720" cy="55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10812016" y="4761041"/>
            <a:ext cx="1332656" cy="1908319"/>
            <a:chOff x="7956376" y="4941168"/>
            <a:chExt cx="1332656" cy="1908319"/>
          </a:xfrm>
        </p:grpSpPr>
        <p:sp>
          <p:nvSpPr>
            <p:cNvPr id="12" name="11 Rectángulo"/>
            <p:cNvSpPr/>
            <p:nvPr/>
          </p:nvSpPr>
          <p:spPr>
            <a:xfrm>
              <a:off x="8964488" y="4941168"/>
              <a:ext cx="324544" cy="1908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4941168"/>
              <a:ext cx="1187624" cy="1908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2 Subtítulo"/>
          <p:cNvSpPr txBox="1">
            <a:spLocks/>
          </p:cNvSpPr>
          <p:nvPr/>
        </p:nvSpPr>
        <p:spPr>
          <a:xfrm>
            <a:off x="3911568" y="1880721"/>
            <a:ext cx="2160240" cy="2187106"/>
          </a:xfrm>
          <a:prstGeom prst="rect">
            <a:avLst/>
          </a:prstGeom>
        </p:spPr>
        <p:txBody>
          <a:bodyPr vert="horz" lIns="97232" tIns="48616" rIns="97232" bIns="48616" rtlCol="0">
            <a:noAutofit/>
          </a:bodyPr>
          <a:lstStyle>
            <a:lvl1pPr marL="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615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231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58471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462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3078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1694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0309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925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200" dirty="0">
                <a:solidFill>
                  <a:srgbClr val="385723"/>
                </a:solidFill>
              </a:rPr>
              <a:t>Destinos frecuentes</a:t>
            </a:r>
          </a:p>
          <a:p>
            <a:pPr marL="228600" indent="-228600" algn="l">
              <a:spcBef>
                <a:spcPts val="0"/>
              </a:spcBef>
              <a:buAutoNum type="arabicPeriod"/>
            </a:pPr>
            <a:r>
              <a:rPr lang="es-EC" sz="1200" b="1" dirty="0">
                <a:solidFill>
                  <a:schemeClr val="tx1"/>
                </a:solidFill>
              </a:rPr>
              <a:t>Feria libre</a:t>
            </a:r>
          </a:p>
          <a:p>
            <a:pPr marL="228600" indent="-228600" algn="l">
              <a:spcBef>
                <a:spcPts val="0"/>
              </a:spcBef>
              <a:buAutoNum type="arabicPeriod"/>
            </a:pPr>
            <a:r>
              <a:rPr lang="es-EC" sz="1200" b="1" dirty="0">
                <a:solidFill>
                  <a:schemeClr val="tx1"/>
                </a:solidFill>
              </a:rPr>
              <a:t>Centro Histórico</a:t>
            </a:r>
          </a:p>
          <a:p>
            <a:pPr marL="228600" indent="-228600" algn="l">
              <a:spcBef>
                <a:spcPts val="0"/>
              </a:spcBef>
              <a:buAutoNum type="arabicPeriod"/>
            </a:pPr>
            <a:endParaRPr lang="es-EC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s-EC" sz="1200" dirty="0">
                <a:solidFill>
                  <a:srgbClr val="385723"/>
                </a:solidFill>
              </a:rPr>
              <a:t>Destinos ocasionales</a:t>
            </a:r>
          </a:p>
          <a:p>
            <a:pPr marL="228600" indent="-228600" algn="l">
              <a:spcBef>
                <a:spcPts val="0"/>
              </a:spcBef>
              <a:buAutoNum type="arabicPeriod"/>
            </a:pPr>
            <a:r>
              <a:rPr lang="es-EC" sz="1200" dirty="0">
                <a:solidFill>
                  <a:schemeClr val="tx1"/>
                </a:solidFill>
              </a:rPr>
              <a:t>Mercado 9 de Octubre</a:t>
            </a:r>
          </a:p>
          <a:p>
            <a:pPr marL="228600" indent="-228600" algn="l">
              <a:spcBef>
                <a:spcPts val="0"/>
              </a:spcBef>
              <a:buAutoNum type="arabicPeriod"/>
            </a:pPr>
            <a:r>
              <a:rPr lang="es-EC" sz="1200" dirty="0">
                <a:solidFill>
                  <a:schemeClr val="tx1"/>
                </a:solidFill>
              </a:rPr>
              <a:t>El Batán </a:t>
            </a:r>
          </a:p>
          <a:p>
            <a:pPr marL="228600" indent="-228600" algn="l">
              <a:spcBef>
                <a:spcPts val="0"/>
              </a:spcBef>
              <a:buAutoNum type="arabicPeriod"/>
            </a:pPr>
            <a:r>
              <a:rPr lang="es-EC" sz="1200" dirty="0" err="1">
                <a:solidFill>
                  <a:schemeClr val="tx1"/>
                </a:solidFill>
              </a:rPr>
              <a:t>Yanuncay</a:t>
            </a:r>
            <a:endParaRPr lang="es-EC" sz="1200" dirty="0">
              <a:solidFill>
                <a:schemeClr val="tx1"/>
              </a:solidFill>
            </a:endParaRPr>
          </a:p>
          <a:p>
            <a:pPr marL="228600" indent="-228600" algn="l">
              <a:spcBef>
                <a:spcPts val="0"/>
              </a:spcBef>
              <a:buAutoNum type="arabicPeriod"/>
            </a:pPr>
            <a:r>
              <a:rPr lang="es-EC" sz="1200" dirty="0">
                <a:solidFill>
                  <a:schemeClr val="tx1"/>
                </a:solidFill>
              </a:rPr>
              <a:t>Mercado 10 de Agosto</a:t>
            </a:r>
          </a:p>
          <a:p>
            <a:pPr marL="228600" indent="-228600" algn="l">
              <a:spcBef>
                <a:spcPts val="0"/>
              </a:spcBef>
              <a:buAutoNum type="arabicPeriod"/>
            </a:pPr>
            <a:r>
              <a:rPr lang="es-EC" sz="1200" dirty="0">
                <a:solidFill>
                  <a:schemeClr val="tx1"/>
                </a:solidFill>
              </a:rPr>
              <a:t>Equipamientos educativos</a:t>
            </a:r>
          </a:p>
          <a:p>
            <a:pPr marL="228600" indent="-228600" algn="l">
              <a:spcBef>
                <a:spcPts val="0"/>
              </a:spcBef>
              <a:buAutoNum type="arabicPeriod"/>
            </a:pPr>
            <a:r>
              <a:rPr lang="es-EC" sz="1200" dirty="0">
                <a:solidFill>
                  <a:schemeClr val="tx1"/>
                </a:solidFill>
              </a:rPr>
              <a:t>Otros equipamientos</a:t>
            </a:r>
          </a:p>
          <a:p>
            <a:pPr algn="l">
              <a:spcBef>
                <a:spcPts val="0"/>
              </a:spcBef>
            </a:pPr>
            <a:endParaRPr lang="es-EC" sz="1200" dirty="0">
              <a:solidFill>
                <a:schemeClr val="tx1"/>
              </a:solidFill>
            </a:endParaRPr>
          </a:p>
          <a:p>
            <a:pPr algn="l"/>
            <a:endParaRPr lang="es-EC" sz="1200" dirty="0">
              <a:solidFill>
                <a:srgbClr val="3CAABE"/>
              </a:solidFill>
            </a:endParaRPr>
          </a:p>
          <a:p>
            <a:pPr algn="l"/>
            <a:r>
              <a:rPr lang="es-EC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Rectángulo 4">
            <a:extLst>
              <a:ext uri="{FF2B5EF4-FFF2-40B4-BE49-F238E27FC236}">
                <a16:creationId xmlns:a16="http://schemas.microsoft.com/office/drawing/2014/main" xmlns="" id="{BE706A81-3C36-C447-874B-CC8B88BE1DB5}"/>
              </a:ext>
            </a:extLst>
          </p:cNvPr>
          <p:cNvSpPr/>
          <p:nvPr/>
        </p:nvSpPr>
        <p:spPr>
          <a:xfrm>
            <a:off x="3719736" y="2745057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0728B53E-E82F-42A6-B245-972C590F0862}"/>
              </a:ext>
            </a:extLst>
          </p:cNvPr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2E5B73CF-39DA-44FF-A51B-21AE3F164D8E}"/>
                </a:ext>
              </a:extLst>
            </p:cNvPr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xmlns="" id="{F8E2E93C-0719-42D1-8079-69F623C73351}"/>
                  </a:ext>
                </a:extLst>
              </p:cNvPr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Subtítulo 2">
                <a:extLst>
                  <a:ext uri="{FF2B5EF4-FFF2-40B4-BE49-F238E27FC236}">
                    <a16:creationId xmlns:a16="http://schemas.microsoft.com/office/drawing/2014/main" xmlns="" id="{9336049F-B0FC-4D53-BC79-1DB465819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04B74031-63FE-461C-B8A2-97C8F40E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23" name="Text Box 7">
            <a:extLst>
              <a:ext uri="{FF2B5EF4-FFF2-40B4-BE49-F238E27FC236}">
                <a16:creationId xmlns:a16="http://schemas.microsoft.com/office/drawing/2014/main" xmlns="" id="{542C84AF-6E58-434D-82A6-BE4B76AA6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40" y="2676480"/>
            <a:ext cx="3362088" cy="3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 sz="2800" b="1"/>
            </a:lvl1pPr>
            <a:lvl2pPr marL="800100" lvl="1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 sz="2800"/>
            </a:lvl2pPr>
          </a:lstStyle>
          <a:p>
            <a:pPr marL="100013" indent="0" algn="ctr">
              <a:buNone/>
            </a:pPr>
            <a:r>
              <a:rPr lang="es-EC" sz="2400" dirty="0">
                <a:solidFill>
                  <a:schemeClr val="accent6">
                    <a:lumMod val="50000"/>
                  </a:schemeClr>
                </a:solidFill>
              </a:rPr>
              <a:t>Destinos de viaje</a:t>
            </a:r>
            <a:endParaRPr lang="es-ES_tradnl" sz="2400" spc="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E1FC6B69-DE78-D94C-9F75-4F1C1DA9B692}"/>
              </a:ext>
            </a:extLst>
          </p:cNvPr>
          <p:cNvSpPr/>
          <p:nvPr/>
        </p:nvSpPr>
        <p:spPr>
          <a:xfrm>
            <a:off x="350620" y="3266400"/>
            <a:ext cx="33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s-EC" sz="1400" b="1" dirty="0"/>
              <a:t>Identificación y análisis de indicadores de sostenibilidad para el transporte, el caso del área rural del cantón Cuenca</a:t>
            </a:r>
            <a:endParaRPr lang="es-ES_tradnl" sz="1400" b="1" dirty="0"/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xmlns="" id="{4496C663-9FA9-E94F-829E-8068A9479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133" y="195317"/>
            <a:ext cx="2520280" cy="569387"/>
          </a:xfrm>
          <a:prstGeom prst="rect">
            <a:avLst/>
          </a:prstGeom>
          <a:solidFill>
            <a:srgbClr val="38572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indent="0" algn="ctr">
              <a:buFont typeface="Arial" panose="020B0604020202020204" pitchFamily="34" charset="0"/>
              <a:buNone/>
              <a:defRPr sz="1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lvl="1" algn="just">
              <a:lnSpc>
                <a:spcPct val="80000"/>
              </a:lnSpc>
              <a:defRPr sz="2800"/>
            </a:lvl2pPr>
          </a:lstStyle>
          <a:p>
            <a:r>
              <a:rPr lang="es-ES_tradnl" b="1" dirty="0">
                <a:solidFill>
                  <a:schemeClr val="bg1"/>
                </a:solidFill>
              </a:rPr>
              <a:t>Viajes fuera de la parroquia de estudio: </a:t>
            </a:r>
            <a:r>
              <a:rPr lang="es-ES_tradnl" sz="1600" b="1" dirty="0">
                <a:solidFill>
                  <a:schemeClr val="bg1"/>
                </a:solidFill>
              </a:rPr>
              <a:t>75,6 %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xmlns="" id="{8431510A-92A9-544D-AEFD-7ED86926D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736" y="195317"/>
            <a:ext cx="2520280" cy="569387"/>
          </a:xfrm>
          <a:prstGeom prst="rect">
            <a:avLst/>
          </a:prstGeom>
          <a:solidFill>
            <a:srgbClr val="38572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0" indent="0" algn="ctr">
              <a:buNone/>
            </a:pPr>
            <a:r>
              <a:rPr lang="es-ES_tradnl" sz="1500" b="1" dirty="0">
                <a:solidFill>
                  <a:schemeClr val="bg1"/>
                </a:solidFill>
              </a:rPr>
              <a:t>Viajes dentro de la parroquia de estudio: </a:t>
            </a:r>
            <a:r>
              <a:rPr lang="es-ES_tradnl" sz="1600" b="1" dirty="0">
                <a:solidFill>
                  <a:schemeClr val="bg1"/>
                </a:solidFill>
              </a:rPr>
              <a:t>24,4 %</a:t>
            </a:r>
            <a:endParaRPr lang="es-ES_tradnl" sz="15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19/40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para ICONO CONTEN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D6A3870-141A-9349-B7C8-EB35EC9B9BA4}"/>
              </a:ext>
            </a:extLst>
          </p:cNvPr>
          <p:cNvSpPr txBox="1"/>
          <p:nvPr/>
        </p:nvSpPr>
        <p:spPr>
          <a:xfrm>
            <a:off x="-137786" y="1465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40499" y="4365104"/>
            <a:ext cx="3407229" cy="12004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>
                <a:solidFill>
                  <a:schemeClr val="bg1"/>
                </a:solidFill>
                <a:latin typeface="+mn-lt"/>
              </a:rPr>
              <a:t>Equipo de Investigadores</a:t>
            </a:r>
            <a:endParaRPr lang="x-none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ángulo 3"/>
          <p:cNvSpPr/>
          <p:nvPr/>
        </p:nvSpPr>
        <p:spPr>
          <a:xfrm>
            <a:off x="213625" y="5611297"/>
            <a:ext cx="337145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8 Elipse">
            <a:extLst>
              <a:ext uri="{FF2B5EF4-FFF2-40B4-BE49-F238E27FC236}">
                <a16:creationId xmlns:a16="http://schemas.microsoft.com/office/drawing/2014/main" xmlns="" id="{5D2E97DA-383D-F74B-9BB5-C4E88643B1E9}"/>
              </a:ext>
            </a:extLst>
          </p:cNvPr>
          <p:cNvSpPr/>
          <p:nvPr/>
        </p:nvSpPr>
        <p:spPr>
          <a:xfrm>
            <a:off x="4679795" y="5276014"/>
            <a:ext cx="478070" cy="47807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4</a:t>
            </a: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xmlns="" id="{8D562754-3FD9-C240-8098-D023BD045EBC}"/>
              </a:ext>
            </a:extLst>
          </p:cNvPr>
          <p:cNvSpPr txBox="1">
            <a:spLocks/>
          </p:cNvSpPr>
          <p:nvPr/>
        </p:nvSpPr>
        <p:spPr>
          <a:xfrm>
            <a:off x="5255359" y="5280449"/>
            <a:ext cx="6097226" cy="9883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/>
              <a:t>Arq. Jessica Chica Carmona</a:t>
            </a:r>
          </a:p>
          <a:p>
            <a:pPr marL="0" indent="0">
              <a:buNone/>
            </a:pPr>
            <a:r>
              <a:rPr lang="es-EC" dirty="0"/>
              <a:t>Técnica de investigación</a:t>
            </a:r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xmlns="" id="{9CF84954-A44B-6F4E-9530-B6BD71D48F75}"/>
              </a:ext>
            </a:extLst>
          </p:cNvPr>
          <p:cNvSpPr txBox="1">
            <a:spLocks/>
          </p:cNvSpPr>
          <p:nvPr/>
        </p:nvSpPr>
        <p:spPr>
          <a:xfrm>
            <a:off x="5248884" y="2260079"/>
            <a:ext cx="5991597" cy="9492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es-EC" dirty="0"/>
              <a:t>Arq. Pedro Jiménez-Pacheco, PhD.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s-EC" sz="2500" dirty="0"/>
              <a:t>Investigador</a:t>
            </a:r>
          </a:p>
        </p:txBody>
      </p:sp>
      <p:sp>
        <p:nvSpPr>
          <p:cNvPr id="27" name="5 Elipse">
            <a:extLst>
              <a:ext uri="{FF2B5EF4-FFF2-40B4-BE49-F238E27FC236}">
                <a16:creationId xmlns:a16="http://schemas.microsoft.com/office/drawing/2014/main" xmlns="" id="{E2B2C6BE-1E7C-AF4E-B7F4-912CBE817392}"/>
              </a:ext>
            </a:extLst>
          </p:cNvPr>
          <p:cNvSpPr/>
          <p:nvPr/>
        </p:nvSpPr>
        <p:spPr>
          <a:xfrm>
            <a:off x="4673319" y="2260081"/>
            <a:ext cx="478070" cy="47807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2</a:t>
            </a: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xmlns="" id="{4F17CF74-224F-1A47-947E-1D145B1BBF95}"/>
              </a:ext>
            </a:extLst>
          </p:cNvPr>
          <p:cNvSpPr txBox="1">
            <a:spLocks/>
          </p:cNvSpPr>
          <p:nvPr/>
        </p:nvSpPr>
        <p:spPr>
          <a:xfrm>
            <a:off x="5255359" y="816868"/>
            <a:ext cx="6601282" cy="82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dirty="0"/>
              <a:t>Arq. Enrique Flores Juca, Mg.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500" dirty="0"/>
              <a:t>Director del proyecto de investigación</a:t>
            </a:r>
          </a:p>
        </p:txBody>
      </p:sp>
      <p:sp>
        <p:nvSpPr>
          <p:cNvPr id="29" name="5 Elipse">
            <a:extLst>
              <a:ext uri="{FF2B5EF4-FFF2-40B4-BE49-F238E27FC236}">
                <a16:creationId xmlns:a16="http://schemas.microsoft.com/office/drawing/2014/main" xmlns="" id="{CF5E2573-9715-EE48-BFB1-92C077081B09}"/>
              </a:ext>
            </a:extLst>
          </p:cNvPr>
          <p:cNvSpPr/>
          <p:nvPr/>
        </p:nvSpPr>
        <p:spPr>
          <a:xfrm>
            <a:off x="4679296" y="853140"/>
            <a:ext cx="478069" cy="4780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1</a:t>
            </a:r>
          </a:p>
        </p:txBody>
      </p:sp>
      <p:sp>
        <p:nvSpPr>
          <p:cNvPr id="30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4678659" y="3873507"/>
            <a:ext cx="478069" cy="4780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3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EAF7B4B8-7BD5-E642-93F3-51CD79E25660}"/>
              </a:ext>
            </a:extLst>
          </p:cNvPr>
          <p:cNvSpPr/>
          <p:nvPr/>
        </p:nvSpPr>
        <p:spPr>
          <a:xfrm>
            <a:off x="5248884" y="3824357"/>
            <a:ext cx="6041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/>
              <a:t>Arq. Estefanía Mora-Arias, Mg.</a:t>
            </a:r>
          </a:p>
          <a:p>
            <a:r>
              <a:rPr lang="es-EC" sz="2800" dirty="0"/>
              <a:t>Técnica de investigación</a:t>
            </a:r>
          </a:p>
        </p:txBody>
      </p:sp>
      <p:pic>
        <p:nvPicPr>
          <p:cNvPr id="19" name="Picture 2" descr="C:\Users\Usuario\Google Drive\PROYECTOS DE INVESTIGACIÓN\URBANISMO II MARZO - AGOSTO 2018\1. COMUNES\AYUDANTES\KZC\Libro4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305" r="3379" b="2015"/>
          <a:stretch/>
        </p:blipFill>
        <p:spPr bwMode="auto">
          <a:xfrm>
            <a:off x="-13068" y="-13148"/>
            <a:ext cx="3858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98607" y="4578699"/>
            <a:ext cx="3407229" cy="10194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EQUIPO DE INVESTIGACIÓN</a:t>
            </a:r>
            <a:endParaRPr lang="x-none" sz="35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Rectángulo 3"/>
          <p:cNvSpPr/>
          <p:nvPr/>
        </p:nvSpPr>
        <p:spPr>
          <a:xfrm>
            <a:off x="198607" y="5598149"/>
            <a:ext cx="3371459" cy="45719"/>
          </a:xfrm>
          <a:prstGeom prst="rect">
            <a:avLst/>
          </a:prstGeom>
          <a:solidFill>
            <a:srgbClr val="91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49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 Subtítulo"/>
          <p:cNvSpPr txBox="1">
            <a:spLocks/>
          </p:cNvSpPr>
          <p:nvPr/>
        </p:nvSpPr>
        <p:spPr>
          <a:xfrm>
            <a:off x="4151785" y="573598"/>
            <a:ext cx="2160240" cy="5404726"/>
          </a:xfrm>
          <a:prstGeom prst="rect">
            <a:avLst/>
          </a:prstGeom>
        </p:spPr>
        <p:txBody>
          <a:bodyPr vert="horz" lIns="97232" tIns="48616" rIns="97232" bIns="48616" rtlCol="0">
            <a:noAutofit/>
          </a:bodyPr>
          <a:lstStyle>
            <a:lvl1pPr marL="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615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231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58471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462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3078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1694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0309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925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500" dirty="0">
              <a:solidFill>
                <a:schemeClr val="tx1"/>
              </a:solidFill>
            </a:endParaRPr>
          </a:p>
          <a:p>
            <a:pPr algn="l"/>
            <a:endParaRPr lang="es-EC" sz="1500" dirty="0">
              <a:solidFill>
                <a:schemeClr val="tx1"/>
              </a:solidFill>
            </a:endParaRPr>
          </a:p>
          <a:p>
            <a:pPr algn="l"/>
            <a:r>
              <a:rPr lang="es-EC" sz="1500" dirty="0">
                <a:solidFill>
                  <a:schemeClr val="tx1"/>
                </a:solidFill>
              </a:rPr>
              <a:t>Baños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39%  Trabajo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28%  Estudio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23%  Compras</a:t>
            </a:r>
          </a:p>
          <a:p>
            <a:pPr algn="l"/>
            <a:r>
              <a:rPr lang="es-EC" sz="1500" dirty="0">
                <a:solidFill>
                  <a:schemeClr val="tx1"/>
                </a:solidFill>
              </a:rPr>
              <a:t>El Valle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43%  Trabajo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25%  Estudio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26%  Compras</a:t>
            </a:r>
          </a:p>
          <a:p>
            <a:pPr algn="l"/>
            <a:r>
              <a:rPr lang="es-EC" sz="1500" dirty="0">
                <a:solidFill>
                  <a:schemeClr val="tx1"/>
                </a:solidFill>
              </a:rPr>
              <a:t>Ricaurte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43%  Trabajo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23%  Estudio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26%  Compras</a:t>
            </a:r>
          </a:p>
          <a:p>
            <a:pPr algn="l"/>
            <a:r>
              <a:rPr lang="es-EC" sz="1500" dirty="0">
                <a:solidFill>
                  <a:schemeClr val="tx1"/>
                </a:solidFill>
              </a:rPr>
              <a:t>Sinincay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37%  Trabajo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26%  Estudio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31%  Compras</a:t>
            </a:r>
          </a:p>
          <a:p>
            <a:pPr algn="l"/>
            <a:r>
              <a:rPr lang="es-EC" sz="1500" dirty="0">
                <a:solidFill>
                  <a:schemeClr val="tx1"/>
                </a:solidFill>
              </a:rPr>
              <a:t>Tarqui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44%  Trabajo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24%  Estudio</a:t>
            </a:r>
          </a:p>
          <a:p>
            <a:pPr indent="266700" algn="l">
              <a:spcBef>
                <a:spcPts val="0"/>
              </a:spcBef>
            </a:pPr>
            <a:r>
              <a:rPr lang="es-EC" sz="1500" dirty="0">
                <a:solidFill>
                  <a:schemeClr val="tx1"/>
                </a:solidFill>
              </a:rPr>
              <a:t>26%  Compras</a:t>
            </a:r>
          </a:p>
          <a:p>
            <a:pPr algn="l"/>
            <a:endParaRPr lang="es-EC" sz="1500" dirty="0">
              <a:solidFill>
                <a:schemeClr val="tx1"/>
              </a:solidFill>
            </a:endParaRPr>
          </a:p>
          <a:p>
            <a:pPr algn="l"/>
            <a:endParaRPr lang="es-EC" sz="1500" dirty="0">
              <a:solidFill>
                <a:schemeClr val="tx1"/>
              </a:solidFill>
            </a:endParaRPr>
          </a:p>
          <a:p>
            <a:pPr algn="l"/>
            <a:r>
              <a:rPr lang="es-EC" sz="15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7" name="4 Gráfico"/>
          <p:cNvGraphicFramePr>
            <a:graphicFrameLocks/>
          </p:cNvGraphicFramePr>
          <p:nvPr/>
        </p:nvGraphicFramePr>
        <p:xfrm>
          <a:off x="5842985" y="904594"/>
          <a:ext cx="5903979" cy="528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2 Subtítulo"/>
          <p:cNvSpPr txBox="1">
            <a:spLocks/>
          </p:cNvSpPr>
          <p:nvPr/>
        </p:nvSpPr>
        <p:spPr>
          <a:xfrm>
            <a:off x="6960096" y="1268760"/>
            <a:ext cx="576064" cy="360040"/>
          </a:xfrm>
          <a:prstGeom prst="rect">
            <a:avLst/>
          </a:prstGeom>
        </p:spPr>
        <p:txBody>
          <a:bodyPr vert="horz" lIns="97232" tIns="48616" rIns="97232" bIns="48616" rtlCol="0">
            <a:noAutofit/>
          </a:bodyPr>
          <a:lstStyle>
            <a:lvl1pPr marL="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615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231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58471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462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3078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1694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0309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925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500" dirty="0">
                <a:solidFill>
                  <a:schemeClr val="tx1"/>
                </a:solidFill>
              </a:rPr>
              <a:t>2%</a:t>
            </a:r>
          </a:p>
          <a:p>
            <a:pPr algn="l"/>
            <a:endParaRPr lang="es-EC" sz="1500" dirty="0">
              <a:solidFill>
                <a:schemeClr val="tx1"/>
              </a:solidFill>
            </a:endParaRPr>
          </a:p>
          <a:p>
            <a:pPr algn="l"/>
            <a:endParaRPr lang="es-EC" sz="1500" dirty="0">
              <a:solidFill>
                <a:schemeClr val="tx1"/>
              </a:solidFill>
            </a:endParaRPr>
          </a:p>
          <a:p>
            <a:pPr algn="l"/>
            <a:r>
              <a:rPr lang="es-EC" sz="1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6960096" y="2060848"/>
            <a:ext cx="576064" cy="360040"/>
          </a:xfrm>
          <a:prstGeom prst="rect">
            <a:avLst/>
          </a:prstGeom>
        </p:spPr>
        <p:txBody>
          <a:bodyPr vert="horz" lIns="97232" tIns="48616" rIns="97232" bIns="48616" rtlCol="0">
            <a:noAutofit/>
          </a:bodyPr>
          <a:lstStyle>
            <a:lvl1pPr marL="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615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231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58471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462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3078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1694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0309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925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500" dirty="0">
                <a:solidFill>
                  <a:schemeClr val="tx1"/>
                </a:solidFill>
              </a:rPr>
              <a:t>2%</a:t>
            </a:r>
          </a:p>
          <a:p>
            <a:pPr algn="l"/>
            <a:endParaRPr lang="es-EC" sz="1500" dirty="0">
              <a:solidFill>
                <a:schemeClr val="tx1"/>
              </a:solidFill>
            </a:endParaRPr>
          </a:p>
          <a:p>
            <a:pPr algn="l"/>
            <a:endParaRPr lang="es-EC" sz="1500" dirty="0">
              <a:solidFill>
                <a:schemeClr val="tx1"/>
              </a:solidFill>
            </a:endParaRPr>
          </a:p>
          <a:p>
            <a:pPr algn="l"/>
            <a:r>
              <a:rPr lang="es-EC" sz="1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7097266" y="2852936"/>
            <a:ext cx="576064" cy="360040"/>
          </a:xfrm>
          <a:prstGeom prst="rect">
            <a:avLst/>
          </a:prstGeom>
        </p:spPr>
        <p:txBody>
          <a:bodyPr vert="horz" lIns="97232" tIns="48616" rIns="97232" bIns="48616" rtlCol="0">
            <a:noAutofit/>
          </a:bodyPr>
          <a:lstStyle>
            <a:lvl1pPr marL="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615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231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58471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462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3078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1694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0309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925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500" dirty="0">
                <a:solidFill>
                  <a:schemeClr val="tx1"/>
                </a:solidFill>
              </a:rPr>
              <a:t> 4%</a:t>
            </a:r>
          </a:p>
          <a:p>
            <a:pPr algn="l"/>
            <a:endParaRPr lang="es-EC" sz="1500" dirty="0">
              <a:solidFill>
                <a:schemeClr val="tx1"/>
              </a:solidFill>
            </a:endParaRPr>
          </a:p>
          <a:p>
            <a:pPr algn="l"/>
            <a:endParaRPr lang="es-EC" sz="1500" dirty="0">
              <a:solidFill>
                <a:schemeClr val="tx1"/>
              </a:solidFill>
            </a:endParaRPr>
          </a:p>
          <a:p>
            <a:pPr algn="l"/>
            <a:r>
              <a:rPr lang="es-EC" sz="1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32440" y="2676480"/>
            <a:ext cx="3362088" cy="3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 sz="2800" b="1"/>
            </a:lvl1pPr>
            <a:lvl2pPr marL="800100" lvl="1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 sz="2800"/>
            </a:lvl2pPr>
          </a:lstStyle>
          <a:p>
            <a:pPr marL="100013" indent="0" algn="ctr">
              <a:buNone/>
            </a:pPr>
            <a:r>
              <a:rPr lang="es-EC" sz="2400" dirty="0">
                <a:solidFill>
                  <a:schemeClr val="accent6">
                    <a:lumMod val="50000"/>
                  </a:schemeClr>
                </a:solidFill>
              </a:rPr>
              <a:t>Motivo de viaje</a:t>
            </a:r>
            <a:endParaRPr lang="es-ES_tradnl" sz="2400" spc="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4">
            <a:extLst>
              <a:ext uri="{FF2B5EF4-FFF2-40B4-BE49-F238E27FC236}">
                <a16:creationId xmlns:a16="http://schemas.microsoft.com/office/drawing/2014/main" xmlns="" id="{364D70DC-F9FB-1546-A601-AB6A8D652C84}"/>
              </a:ext>
            </a:extLst>
          </p:cNvPr>
          <p:cNvSpPr/>
          <p:nvPr/>
        </p:nvSpPr>
        <p:spPr>
          <a:xfrm>
            <a:off x="3647728" y="242112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8EA31948-1DDD-4F37-AF74-B75C9BB3C6BD}"/>
              </a:ext>
            </a:extLst>
          </p:cNvPr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xmlns="" id="{46B30326-931D-4256-AE9C-4244DA401899}"/>
                </a:ext>
              </a:extLst>
            </p:cNvPr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xmlns="" id="{CBC4EA90-96BF-4F81-B481-0AC241356D8F}"/>
                  </a:ext>
                </a:extLst>
              </p:cNvPr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Subtítulo 2">
                <a:extLst>
                  <a:ext uri="{FF2B5EF4-FFF2-40B4-BE49-F238E27FC236}">
                    <a16:creationId xmlns:a16="http://schemas.microsoft.com/office/drawing/2014/main" xmlns="" id="{FE8297C7-DF43-4210-8596-46B382DBC7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52A08215-1D16-4A36-8C38-47BB1C086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A2570D0-F330-E047-B9AC-3022DD0EF691}"/>
              </a:ext>
            </a:extLst>
          </p:cNvPr>
          <p:cNvSpPr/>
          <p:nvPr/>
        </p:nvSpPr>
        <p:spPr>
          <a:xfrm>
            <a:off x="350620" y="3266400"/>
            <a:ext cx="33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s-EC" sz="1400" b="1" i="1" dirty="0"/>
              <a:t>Identificación y análisis de indicadores de sostenibilidad para el transporte, el caso del área rural del cantón Cuenca</a:t>
            </a:r>
            <a:endParaRPr lang="es-ES_tradnl" sz="1400" b="1" i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20/40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12" y="2239542"/>
            <a:ext cx="72009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Elipse"/>
          <p:cNvSpPr/>
          <p:nvPr/>
        </p:nvSpPr>
        <p:spPr>
          <a:xfrm>
            <a:off x="6247912" y="2633847"/>
            <a:ext cx="3528000" cy="35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Picture 13" descr="C:\Users\Usuario\Desktop\PRESENTACION\MAPAS\08_Cuen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83" y="2527574"/>
            <a:ext cx="3703637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9780288" y="2658076"/>
            <a:ext cx="1539703" cy="1021627"/>
            <a:chOff x="6084168" y="1975325"/>
            <a:chExt cx="2376264" cy="1021627"/>
          </a:xfrm>
        </p:grpSpPr>
        <p:cxnSp>
          <p:nvCxnSpPr>
            <p:cNvPr id="14" name="13 Conector recto"/>
            <p:cNvCxnSpPr/>
            <p:nvPr/>
          </p:nvCxnSpPr>
          <p:spPr>
            <a:xfrm flipV="1">
              <a:off x="6084168" y="2564904"/>
              <a:ext cx="792088" cy="432048"/>
            </a:xfrm>
            <a:prstGeom prst="line">
              <a:avLst/>
            </a:prstGeom>
            <a:ln>
              <a:solidFill>
                <a:srgbClr val="5B43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309" y="1975325"/>
              <a:ext cx="1481931" cy="522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15 Conector recto"/>
            <p:cNvCxnSpPr/>
            <p:nvPr/>
          </p:nvCxnSpPr>
          <p:spPr>
            <a:xfrm>
              <a:off x="6876256" y="2564904"/>
              <a:ext cx="1584176" cy="0"/>
            </a:xfrm>
            <a:prstGeom prst="line">
              <a:avLst/>
            </a:prstGeom>
            <a:ln>
              <a:solidFill>
                <a:srgbClr val="5B43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2 Subtítulo"/>
          <p:cNvSpPr txBox="1">
            <a:spLocks/>
          </p:cNvSpPr>
          <p:nvPr/>
        </p:nvSpPr>
        <p:spPr>
          <a:xfrm>
            <a:off x="10316168" y="3256931"/>
            <a:ext cx="1282644" cy="566787"/>
          </a:xfrm>
          <a:prstGeom prst="rect">
            <a:avLst/>
          </a:prstGeom>
        </p:spPr>
        <p:txBody>
          <a:bodyPr vert="horz" lIns="97232" tIns="48616" rIns="97232" bIns="48616" rtlCol="0">
            <a:noAutofit/>
          </a:bodyPr>
          <a:lstStyle>
            <a:lvl1pPr marL="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615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231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58471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462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3078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1694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0309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925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200" dirty="0">
                <a:solidFill>
                  <a:schemeClr val="tx1"/>
                </a:solidFill>
              </a:rPr>
              <a:t>Transporte público colectivo</a:t>
            </a:r>
          </a:p>
          <a:p>
            <a:pPr algn="l"/>
            <a:endParaRPr lang="es-EC" sz="1200" dirty="0">
              <a:solidFill>
                <a:schemeClr val="tx1"/>
              </a:solidFill>
            </a:endParaRPr>
          </a:p>
          <a:p>
            <a:pPr algn="l"/>
            <a:endParaRPr lang="es-EC" sz="1200" dirty="0">
              <a:solidFill>
                <a:schemeClr val="tx1"/>
              </a:solidFill>
            </a:endParaRPr>
          </a:p>
          <a:p>
            <a:pPr algn="l"/>
            <a:r>
              <a:rPr lang="es-EC" sz="12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7958954" y="1743101"/>
            <a:ext cx="2767336" cy="808284"/>
            <a:chOff x="4519042" y="1996455"/>
            <a:chExt cx="2767336" cy="808284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51" y="1996455"/>
              <a:ext cx="476250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19 Grupo"/>
            <p:cNvGrpSpPr/>
            <p:nvPr/>
          </p:nvGrpSpPr>
          <p:grpSpPr>
            <a:xfrm>
              <a:off x="4519042" y="2372691"/>
              <a:ext cx="2376264" cy="432048"/>
              <a:chOff x="4519042" y="2372691"/>
              <a:chExt cx="2376264" cy="432048"/>
            </a:xfrm>
          </p:grpSpPr>
          <p:cxnSp>
            <p:nvCxnSpPr>
              <p:cNvPr id="23" name="22 Conector recto"/>
              <p:cNvCxnSpPr/>
              <p:nvPr/>
            </p:nvCxnSpPr>
            <p:spPr>
              <a:xfrm flipV="1">
                <a:off x="4519042" y="2372691"/>
                <a:ext cx="792088" cy="432048"/>
              </a:xfrm>
              <a:prstGeom prst="line">
                <a:avLst/>
              </a:prstGeom>
              <a:ln>
                <a:solidFill>
                  <a:srgbClr val="4A72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"/>
              <p:cNvCxnSpPr/>
              <p:nvPr/>
            </p:nvCxnSpPr>
            <p:spPr>
              <a:xfrm>
                <a:off x="5311130" y="2372691"/>
                <a:ext cx="1584176" cy="0"/>
              </a:xfrm>
              <a:prstGeom prst="line">
                <a:avLst/>
              </a:prstGeom>
              <a:ln>
                <a:solidFill>
                  <a:srgbClr val="4A72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2 Subtítulo"/>
            <p:cNvSpPr txBox="1">
              <a:spLocks/>
            </p:cNvSpPr>
            <p:nvPr/>
          </p:nvSpPr>
          <p:spPr>
            <a:xfrm>
              <a:off x="5287074" y="2315045"/>
              <a:ext cx="1608232" cy="278755"/>
            </a:xfrm>
            <a:prstGeom prst="rect">
              <a:avLst/>
            </a:prstGeom>
          </p:spPr>
          <p:txBody>
            <a:bodyPr vert="horz" lIns="97232" tIns="48616" rIns="97232" bIns="48616" rtlCol="0">
              <a:noAutofit/>
            </a:bodyPr>
            <a:lstStyle>
              <a:lvl1pPr marL="0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8615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7231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458471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94462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43078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16940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0309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925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1200" dirty="0">
                  <a:solidFill>
                    <a:schemeClr val="tx1"/>
                  </a:solidFill>
                </a:rPr>
                <a:t>Motocicletas</a:t>
              </a:r>
            </a:p>
            <a:p>
              <a:pPr algn="l"/>
              <a:endParaRPr lang="es-EC" sz="1200" dirty="0">
                <a:solidFill>
                  <a:schemeClr val="tx1"/>
                </a:solidFill>
              </a:endParaRPr>
            </a:p>
            <a:p>
              <a:pPr algn="l"/>
              <a:endParaRPr lang="es-EC" sz="1200" dirty="0">
                <a:solidFill>
                  <a:schemeClr val="tx1"/>
                </a:solidFill>
              </a:endParaRPr>
            </a:p>
            <a:p>
              <a:pPr algn="l"/>
              <a:r>
                <a:rPr lang="es-EC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" name="21 Elipse"/>
            <p:cNvSpPr/>
            <p:nvPr/>
          </p:nvSpPr>
          <p:spPr>
            <a:xfrm>
              <a:off x="6854378" y="2156691"/>
              <a:ext cx="432000" cy="432000"/>
            </a:xfrm>
            <a:prstGeom prst="ellipse">
              <a:avLst/>
            </a:prstGeom>
            <a:solidFill>
              <a:srgbClr val="4A7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EC" dirty="0"/>
            </a:p>
          </p:txBody>
        </p:sp>
      </p:grpSp>
      <p:sp>
        <p:nvSpPr>
          <p:cNvPr id="25" name="2 Subtítulo"/>
          <p:cNvSpPr txBox="1">
            <a:spLocks/>
          </p:cNvSpPr>
          <p:nvPr/>
        </p:nvSpPr>
        <p:spPr>
          <a:xfrm>
            <a:off x="10241580" y="1965227"/>
            <a:ext cx="597942" cy="416024"/>
          </a:xfrm>
          <a:prstGeom prst="rect">
            <a:avLst/>
          </a:prstGeom>
        </p:spPr>
        <p:txBody>
          <a:bodyPr vert="horz" lIns="97232" tIns="48616" rIns="97232" bIns="48616" rtlCol="0">
            <a:noAutofit/>
          </a:bodyPr>
          <a:lstStyle>
            <a:lvl1pPr marL="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615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231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58471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462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3078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1694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0309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925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200" b="1" dirty="0">
                <a:solidFill>
                  <a:schemeClr val="bg1"/>
                </a:solidFill>
              </a:rPr>
              <a:t>0,6%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7892047" y="802805"/>
            <a:ext cx="2301983" cy="1616618"/>
            <a:chOff x="4452135" y="1056159"/>
            <a:chExt cx="2301983" cy="1616618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904" y="1056159"/>
              <a:ext cx="142875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955" y="1160934"/>
              <a:ext cx="5143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" name="28 Grupo"/>
            <p:cNvGrpSpPr/>
            <p:nvPr/>
          </p:nvGrpSpPr>
          <p:grpSpPr>
            <a:xfrm>
              <a:off x="4452135" y="1556793"/>
              <a:ext cx="1800176" cy="1115984"/>
              <a:chOff x="4452135" y="1556793"/>
              <a:chExt cx="1800176" cy="1115984"/>
            </a:xfrm>
          </p:grpSpPr>
          <p:cxnSp>
            <p:nvCxnSpPr>
              <p:cNvPr id="34" name="33 Conector recto"/>
              <p:cNvCxnSpPr/>
              <p:nvPr/>
            </p:nvCxnSpPr>
            <p:spPr>
              <a:xfrm flipV="1">
                <a:off x="4452135" y="1556793"/>
                <a:ext cx="216000" cy="1115984"/>
              </a:xfrm>
              <a:prstGeom prst="line">
                <a:avLst/>
              </a:prstGeom>
              <a:ln>
                <a:solidFill>
                  <a:srgbClr val="A3BB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 rot="10800000">
                <a:off x="4668135" y="1556793"/>
                <a:ext cx="1584176" cy="0"/>
              </a:xfrm>
              <a:prstGeom prst="line">
                <a:avLst/>
              </a:prstGeom>
              <a:ln>
                <a:solidFill>
                  <a:srgbClr val="A3BB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4622335" y="1526207"/>
              <a:ext cx="1608232" cy="278755"/>
            </a:xfrm>
            <a:prstGeom prst="rect">
              <a:avLst/>
            </a:prstGeom>
          </p:spPr>
          <p:txBody>
            <a:bodyPr vert="horz" lIns="97232" tIns="48616" rIns="97232" bIns="48616" rtlCol="0">
              <a:noAutofit/>
            </a:bodyPr>
            <a:lstStyle>
              <a:lvl1pPr marL="0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8615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7231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458471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94462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43078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16940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0309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925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1200" dirty="0">
                  <a:solidFill>
                    <a:schemeClr val="tx1"/>
                  </a:solidFill>
                </a:rPr>
                <a:t>No motorizados</a:t>
              </a:r>
            </a:p>
            <a:p>
              <a:pPr algn="l"/>
              <a:endParaRPr lang="es-EC" sz="1200" dirty="0">
                <a:solidFill>
                  <a:schemeClr val="tx1"/>
                </a:solidFill>
              </a:endParaRPr>
            </a:p>
            <a:p>
              <a:pPr algn="l"/>
              <a:endParaRPr lang="es-EC" sz="1200" dirty="0">
                <a:solidFill>
                  <a:schemeClr val="tx1"/>
                </a:solidFill>
              </a:endParaRPr>
            </a:p>
            <a:p>
              <a:pPr algn="l"/>
              <a:r>
                <a:rPr lang="es-EC" sz="1200" dirty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31" name="30 Grupo"/>
            <p:cNvGrpSpPr/>
            <p:nvPr/>
          </p:nvGrpSpPr>
          <p:grpSpPr>
            <a:xfrm>
              <a:off x="6156176" y="1340768"/>
              <a:ext cx="597942" cy="477914"/>
              <a:chOff x="6219691" y="1304603"/>
              <a:chExt cx="597942" cy="477914"/>
            </a:xfrm>
          </p:grpSpPr>
          <p:sp>
            <p:nvSpPr>
              <p:cNvPr id="32" name="31 Elipse"/>
              <p:cNvSpPr/>
              <p:nvPr/>
            </p:nvSpPr>
            <p:spPr>
              <a:xfrm>
                <a:off x="6272401" y="1304603"/>
                <a:ext cx="432000" cy="432000"/>
              </a:xfrm>
              <a:prstGeom prst="ellipse">
                <a:avLst/>
              </a:prstGeom>
              <a:solidFill>
                <a:srgbClr val="A3BB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s-EC" dirty="0"/>
              </a:p>
            </p:txBody>
          </p:sp>
          <p:sp>
            <p:nvSpPr>
              <p:cNvPr id="33" name="2 Subtítulo"/>
              <p:cNvSpPr txBox="1">
                <a:spLocks/>
              </p:cNvSpPr>
              <p:nvPr/>
            </p:nvSpPr>
            <p:spPr>
              <a:xfrm>
                <a:off x="6219691" y="1366493"/>
                <a:ext cx="597942" cy="416024"/>
              </a:xfrm>
              <a:prstGeom prst="rect">
                <a:avLst/>
              </a:prstGeom>
            </p:spPr>
            <p:txBody>
              <a:bodyPr vert="horz" lIns="97232" tIns="48616" rIns="97232" bIns="48616" rtlCol="0">
                <a:noAutofit/>
              </a:bodyPr>
              <a:lstStyle>
                <a:lvl1pPr marL="0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86157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72314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458471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944627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430784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16940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03097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9254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s-EC" sz="1200" b="1" dirty="0">
                    <a:solidFill>
                      <a:schemeClr val="bg1"/>
                    </a:solidFill>
                  </a:rPr>
                  <a:t>0,7%</a:t>
                </a:r>
              </a:p>
            </p:txBody>
          </p:sp>
        </p:grpSp>
      </p:grpSp>
      <p:grpSp>
        <p:nvGrpSpPr>
          <p:cNvPr id="36" name="35 Grupo"/>
          <p:cNvGrpSpPr/>
          <p:nvPr/>
        </p:nvGrpSpPr>
        <p:grpSpPr>
          <a:xfrm>
            <a:off x="5541762" y="764704"/>
            <a:ext cx="2254102" cy="1654718"/>
            <a:chOff x="2101850" y="1018058"/>
            <a:chExt cx="2254102" cy="1654718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200" y="1018058"/>
              <a:ext cx="1123950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8" name="37 Grupo"/>
            <p:cNvGrpSpPr/>
            <p:nvPr/>
          </p:nvGrpSpPr>
          <p:grpSpPr>
            <a:xfrm>
              <a:off x="2555776" y="1556792"/>
              <a:ext cx="1800176" cy="1115984"/>
              <a:chOff x="2596927" y="1556792"/>
              <a:chExt cx="1800176" cy="1115984"/>
            </a:xfrm>
          </p:grpSpPr>
          <p:cxnSp>
            <p:nvCxnSpPr>
              <p:cNvPr id="43" name="42 Conector recto"/>
              <p:cNvCxnSpPr/>
              <p:nvPr/>
            </p:nvCxnSpPr>
            <p:spPr>
              <a:xfrm flipH="1" flipV="1">
                <a:off x="4181103" y="1556792"/>
                <a:ext cx="216000" cy="1115984"/>
              </a:xfrm>
              <a:prstGeom prst="line">
                <a:avLst/>
              </a:prstGeom>
              <a:ln>
                <a:solidFill>
                  <a:srgbClr val="AF89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Conector recto"/>
              <p:cNvCxnSpPr/>
              <p:nvPr/>
            </p:nvCxnSpPr>
            <p:spPr>
              <a:xfrm rot="10800000">
                <a:off x="2596927" y="1556793"/>
                <a:ext cx="1584176" cy="0"/>
              </a:xfrm>
              <a:prstGeom prst="line">
                <a:avLst/>
              </a:prstGeom>
              <a:ln>
                <a:solidFill>
                  <a:srgbClr val="AF89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2 Subtítulo"/>
            <p:cNvSpPr txBox="1">
              <a:spLocks/>
            </p:cNvSpPr>
            <p:nvPr/>
          </p:nvSpPr>
          <p:spPr>
            <a:xfrm>
              <a:off x="2531720" y="1484784"/>
              <a:ext cx="1608232" cy="278755"/>
            </a:xfrm>
            <a:prstGeom prst="rect">
              <a:avLst/>
            </a:prstGeom>
          </p:spPr>
          <p:txBody>
            <a:bodyPr vert="horz" lIns="97232" tIns="48616" rIns="97232" bIns="48616" rtlCol="0">
              <a:noAutofit/>
            </a:bodyPr>
            <a:lstStyle>
              <a:lvl1pPr marL="0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8615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7231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458471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94462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43078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16940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0309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925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1200" dirty="0">
                  <a:solidFill>
                    <a:schemeClr val="tx1"/>
                  </a:solidFill>
                </a:rPr>
                <a:t>Taxis</a:t>
              </a:r>
            </a:p>
            <a:p>
              <a:pPr algn="l"/>
              <a:endParaRPr lang="es-EC" sz="1200" dirty="0">
                <a:solidFill>
                  <a:schemeClr val="tx1"/>
                </a:solidFill>
              </a:endParaRPr>
            </a:p>
            <a:p>
              <a:pPr algn="l"/>
              <a:endParaRPr lang="es-EC" sz="1200" dirty="0">
                <a:solidFill>
                  <a:schemeClr val="tx1"/>
                </a:solidFill>
              </a:endParaRPr>
            </a:p>
            <a:p>
              <a:pPr algn="l"/>
              <a:r>
                <a:rPr lang="es-EC" sz="1200" dirty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40" name="39 Grupo"/>
            <p:cNvGrpSpPr/>
            <p:nvPr/>
          </p:nvGrpSpPr>
          <p:grpSpPr>
            <a:xfrm>
              <a:off x="2101850" y="1322859"/>
              <a:ext cx="597942" cy="477914"/>
              <a:chOff x="6219691" y="1304603"/>
              <a:chExt cx="597942" cy="477914"/>
            </a:xfrm>
          </p:grpSpPr>
          <p:sp>
            <p:nvSpPr>
              <p:cNvPr id="41" name="40 Elipse"/>
              <p:cNvSpPr/>
              <p:nvPr/>
            </p:nvSpPr>
            <p:spPr>
              <a:xfrm>
                <a:off x="6272401" y="1304603"/>
                <a:ext cx="432000" cy="432000"/>
              </a:xfrm>
              <a:prstGeom prst="ellipse">
                <a:avLst/>
              </a:prstGeom>
              <a:solidFill>
                <a:srgbClr val="AF89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s-EC" dirty="0"/>
              </a:p>
            </p:txBody>
          </p:sp>
          <p:sp>
            <p:nvSpPr>
              <p:cNvPr id="42" name="2 Subtítulo"/>
              <p:cNvSpPr txBox="1">
                <a:spLocks/>
              </p:cNvSpPr>
              <p:nvPr/>
            </p:nvSpPr>
            <p:spPr>
              <a:xfrm>
                <a:off x="6219691" y="1366493"/>
                <a:ext cx="597942" cy="416024"/>
              </a:xfrm>
              <a:prstGeom prst="rect">
                <a:avLst/>
              </a:prstGeom>
            </p:spPr>
            <p:txBody>
              <a:bodyPr vert="horz" lIns="97232" tIns="48616" rIns="97232" bIns="48616" rtlCol="0">
                <a:noAutofit/>
              </a:bodyPr>
              <a:lstStyle>
                <a:lvl1pPr marL="0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86157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72314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458471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944627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430784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16940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03097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9254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s-EC" sz="1200" b="1" dirty="0">
                    <a:solidFill>
                      <a:schemeClr val="bg1"/>
                    </a:solidFill>
                  </a:rPr>
                  <a:t> 1%</a:t>
                </a:r>
              </a:p>
            </p:txBody>
          </p:sp>
        </p:grpSp>
      </p:grpSp>
      <p:grpSp>
        <p:nvGrpSpPr>
          <p:cNvPr id="45" name="44 Grupo"/>
          <p:cNvGrpSpPr/>
          <p:nvPr/>
        </p:nvGrpSpPr>
        <p:grpSpPr>
          <a:xfrm>
            <a:off x="4007768" y="2721123"/>
            <a:ext cx="2274741" cy="819201"/>
            <a:chOff x="-47483" y="2974477"/>
            <a:chExt cx="2890080" cy="961090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0" y="2974477"/>
              <a:ext cx="11620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7" name="46 Grupo"/>
            <p:cNvGrpSpPr/>
            <p:nvPr/>
          </p:nvGrpSpPr>
          <p:grpSpPr>
            <a:xfrm>
              <a:off x="485383" y="3431314"/>
              <a:ext cx="2357214" cy="504253"/>
              <a:chOff x="485383" y="3431314"/>
              <a:chExt cx="2357214" cy="504253"/>
            </a:xfrm>
          </p:grpSpPr>
          <p:cxnSp>
            <p:nvCxnSpPr>
              <p:cNvPr id="52" name="51 Conector recto"/>
              <p:cNvCxnSpPr/>
              <p:nvPr/>
            </p:nvCxnSpPr>
            <p:spPr>
              <a:xfrm rot="10800000">
                <a:off x="485383" y="3431314"/>
                <a:ext cx="158417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/>
              <p:nvPr/>
            </p:nvCxnSpPr>
            <p:spPr>
              <a:xfrm flipH="1" flipV="1">
                <a:off x="2069559" y="3431314"/>
                <a:ext cx="773038" cy="50425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2 Subtítulo"/>
            <p:cNvSpPr txBox="1">
              <a:spLocks/>
            </p:cNvSpPr>
            <p:nvPr/>
          </p:nvSpPr>
          <p:spPr>
            <a:xfrm>
              <a:off x="461327" y="3373189"/>
              <a:ext cx="1608232" cy="278755"/>
            </a:xfrm>
            <a:prstGeom prst="rect">
              <a:avLst/>
            </a:prstGeom>
          </p:spPr>
          <p:txBody>
            <a:bodyPr vert="horz" lIns="97232" tIns="48616" rIns="97232" bIns="48616" rtlCol="0">
              <a:noAutofit/>
            </a:bodyPr>
            <a:lstStyle>
              <a:lvl1pPr marL="0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8615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7231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458471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94462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43078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16940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0309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925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1200" dirty="0">
                  <a:solidFill>
                    <a:schemeClr val="tx1"/>
                  </a:solidFill>
                </a:rPr>
                <a:t>Vehículos particulares</a:t>
              </a:r>
            </a:p>
            <a:p>
              <a:pPr algn="l"/>
              <a:endParaRPr lang="es-EC" sz="1200" dirty="0">
                <a:solidFill>
                  <a:schemeClr val="tx1"/>
                </a:solidFill>
              </a:endParaRPr>
            </a:p>
            <a:p>
              <a:pPr algn="l"/>
              <a:endParaRPr lang="es-EC" sz="1200" dirty="0">
                <a:solidFill>
                  <a:schemeClr val="tx1"/>
                </a:solidFill>
              </a:endParaRPr>
            </a:p>
            <a:p>
              <a:pPr algn="l"/>
              <a:r>
                <a:rPr lang="es-EC" sz="1200" dirty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49" name="48 Grupo"/>
            <p:cNvGrpSpPr/>
            <p:nvPr/>
          </p:nvGrpSpPr>
          <p:grpSpPr>
            <a:xfrm>
              <a:off x="-47483" y="3212976"/>
              <a:ext cx="770270" cy="692407"/>
              <a:chOff x="6150212" y="1304603"/>
              <a:chExt cx="770270" cy="692407"/>
            </a:xfrm>
          </p:grpSpPr>
          <p:sp>
            <p:nvSpPr>
              <p:cNvPr id="50" name="49 Elipse"/>
              <p:cNvSpPr/>
              <p:nvPr/>
            </p:nvSpPr>
            <p:spPr>
              <a:xfrm>
                <a:off x="6272401" y="1304603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s-EC" dirty="0"/>
              </a:p>
            </p:txBody>
          </p:sp>
          <p:sp>
            <p:nvSpPr>
              <p:cNvPr id="51" name="2 Subtítulo"/>
              <p:cNvSpPr txBox="1">
                <a:spLocks/>
              </p:cNvSpPr>
              <p:nvPr/>
            </p:nvSpPr>
            <p:spPr>
              <a:xfrm>
                <a:off x="6150212" y="1345911"/>
                <a:ext cx="770270" cy="651099"/>
              </a:xfrm>
              <a:prstGeom prst="rect">
                <a:avLst/>
              </a:prstGeom>
            </p:spPr>
            <p:txBody>
              <a:bodyPr vert="horz" lIns="97232" tIns="48616" rIns="97232" bIns="48616" rtlCol="0">
                <a:noAutofit/>
              </a:bodyPr>
              <a:lstStyle>
                <a:lvl1pPr marL="0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86157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72314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458471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944627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430784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16940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03097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9254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s-EC" sz="1200" b="1" dirty="0">
                    <a:solidFill>
                      <a:schemeClr val="bg1"/>
                    </a:solidFill>
                  </a:rPr>
                  <a:t> 21%</a:t>
                </a:r>
              </a:p>
            </p:txBody>
          </p:sp>
        </p:grpSp>
      </p:grpSp>
      <p:grpSp>
        <p:nvGrpSpPr>
          <p:cNvPr id="54" name="53 Grupo"/>
          <p:cNvGrpSpPr/>
          <p:nvPr/>
        </p:nvGrpSpPr>
        <p:grpSpPr>
          <a:xfrm>
            <a:off x="4677666" y="1637755"/>
            <a:ext cx="2830190" cy="982772"/>
            <a:chOff x="1237754" y="1891109"/>
            <a:chExt cx="2830190" cy="982772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798" y="1891109"/>
              <a:ext cx="1162050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55 Grupo"/>
            <p:cNvGrpSpPr/>
            <p:nvPr/>
          </p:nvGrpSpPr>
          <p:grpSpPr>
            <a:xfrm>
              <a:off x="1720999" y="2372691"/>
              <a:ext cx="2346945" cy="501190"/>
              <a:chOff x="1720999" y="2372691"/>
              <a:chExt cx="2346945" cy="501190"/>
            </a:xfrm>
          </p:grpSpPr>
          <p:cxnSp>
            <p:nvCxnSpPr>
              <p:cNvPr id="61" name="60 Conector recto"/>
              <p:cNvCxnSpPr/>
              <p:nvPr/>
            </p:nvCxnSpPr>
            <p:spPr>
              <a:xfrm rot="10800000">
                <a:off x="1720999" y="2372691"/>
                <a:ext cx="1584176" cy="0"/>
              </a:xfrm>
              <a:prstGeom prst="line">
                <a:avLst/>
              </a:prstGeom>
              <a:ln>
                <a:solidFill>
                  <a:srgbClr val="8769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61 Conector recto"/>
              <p:cNvCxnSpPr/>
              <p:nvPr/>
            </p:nvCxnSpPr>
            <p:spPr>
              <a:xfrm flipH="1" flipV="1">
                <a:off x="3305175" y="2372691"/>
                <a:ext cx="762769" cy="501190"/>
              </a:xfrm>
              <a:prstGeom prst="line">
                <a:avLst/>
              </a:prstGeom>
              <a:ln>
                <a:solidFill>
                  <a:srgbClr val="8769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2 Subtítulo"/>
            <p:cNvSpPr txBox="1">
              <a:spLocks/>
            </p:cNvSpPr>
            <p:nvPr/>
          </p:nvSpPr>
          <p:spPr>
            <a:xfrm>
              <a:off x="1751660" y="2348880"/>
              <a:ext cx="1608232" cy="278755"/>
            </a:xfrm>
            <a:prstGeom prst="rect">
              <a:avLst/>
            </a:prstGeom>
          </p:spPr>
          <p:txBody>
            <a:bodyPr vert="horz" lIns="97232" tIns="48616" rIns="97232" bIns="48616" rtlCol="0">
              <a:noAutofit/>
            </a:bodyPr>
            <a:lstStyle>
              <a:lvl1pPr marL="0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8615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7231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458471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94462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43078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16940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0309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925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1200" dirty="0">
                  <a:solidFill>
                    <a:schemeClr val="tx1"/>
                  </a:solidFill>
                </a:rPr>
                <a:t>Camionetas de alquiler</a:t>
              </a:r>
            </a:p>
            <a:p>
              <a:pPr algn="l"/>
              <a:endParaRPr lang="es-EC" sz="1200" dirty="0">
                <a:solidFill>
                  <a:schemeClr val="tx1"/>
                </a:solidFill>
              </a:endParaRPr>
            </a:p>
            <a:p>
              <a:pPr algn="l"/>
              <a:endParaRPr lang="es-EC" sz="1200" dirty="0">
                <a:solidFill>
                  <a:schemeClr val="tx1"/>
                </a:solidFill>
              </a:endParaRPr>
            </a:p>
            <a:p>
              <a:pPr algn="l"/>
              <a:r>
                <a:rPr lang="es-EC" sz="1200" dirty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58" name="57 Grupo"/>
            <p:cNvGrpSpPr/>
            <p:nvPr/>
          </p:nvGrpSpPr>
          <p:grpSpPr>
            <a:xfrm>
              <a:off x="1237754" y="2158998"/>
              <a:ext cx="597942" cy="477914"/>
              <a:chOff x="6219691" y="1304603"/>
              <a:chExt cx="597942" cy="477914"/>
            </a:xfrm>
          </p:grpSpPr>
          <p:sp>
            <p:nvSpPr>
              <p:cNvPr id="59" name="58 Elipse"/>
              <p:cNvSpPr/>
              <p:nvPr/>
            </p:nvSpPr>
            <p:spPr>
              <a:xfrm>
                <a:off x="6272401" y="1304603"/>
                <a:ext cx="432000" cy="432000"/>
              </a:xfrm>
              <a:prstGeom prst="ellipse">
                <a:avLst/>
              </a:prstGeom>
              <a:solidFill>
                <a:srgbClr val="8769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s-EC" dirty="0"/>
              </a:p>
            </p:txBody>
          </p:sp>
          <p:sp>
            <p:nvSpPr>
              <p:cNvPr id="60" name="2 Subtítulo"/>
              <p:cNvSpPr txBox="1">
                <a:spLocks/>
              </p:cNvSpPr>
              <p:nvPr/>
            </p:nvSpPr>
            <p:spPr>
              <a:xfrm>
                <a:off x="6219691" y="1366493"/>
                <a:ext cx="597942" cy="416024"/>
              </a:xfrm>
              <a:prstGeom prst="rect">
                <a:avLst/>
              </a:prstGeom>
            </p:spPr>
            <p:txBody>
              <a:bodyPr vert="horz" lIns="97232" tIns="48616" rIns="97232" bIns="48616" rtlCol="0">
                <a:noAutofit/>
              </a:bodyPr>
              <a:lstStyle>
                <a:lvl1pPr marL="0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86157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72314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458471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944627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430784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16940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03097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9254" indent="0" algn="ctr" defTabSz="972314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s-EC" sz="1200" b="1" dirty="0">
                    <a:solidFill>
                      <a:schemeClr val="bg1"/>
                    </a:solidFill>
                  </a:rPr>
                  <a:t>  4%</a:t>
                </a:r>
              </a:p>
            </p:txBody>
          </p:sp>
        </p:grpSp>
      </p:grpSp>
      <p:grpSp>
        <p:nvGrpSpPr>
          <p:cNvPr id="2" name="1 Grupo"/>
          <p:cNvGrpSpPr/>
          <p:nvPr/>
        </p:nvGrpSpPr>
        <p:grpSpPr>
          <a:xfrm>
            <a:off x="11454796" y="3021512"/>
            <a:ext cx="597942" cy="498150"/>
            <a:chOff x="12000656" y="3274866"/>
            <a:chExt cx="597942" cy="498150"/>
          </a:xfrm>
        </p:grpSpPr>
        <p:sp>
          <p:nvSpPr>
            <p:cNvPr id="63" name="62 Elipse"/>
            <p:cNvSpPr/>
            <p:nvPr/>
          </p:nvSpPr>
          <p:spPr>
            <a:xfrm>
              <a:off x="12000656" y="3274866"/>
              <a:ext cx="432000" cy="432000"/>
            </a:xfrm>
            <a:prstGeom prst="ellipse">
              <a:avLst/>
            </a:prstGeom>
            <a:solidFill>
              <a:srgbClr val="5B4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EC" dirty="0"/>
            </a:p>
          </p:txBody>
        </p:sp>
        <p:sp>
          <p:nvSpPr>
            <p:cNvPr id="64" name="2 Subtítulo"/>
            <p:cNvSpPr txBox="1">
              <a:spLocks/>
            </p:cNvSpPr>
            <p:nvPr/>
          </p:nvSpPr>
          <p:spPr>
            <a:xfrm>
              <a:off x="12000656" y="3356992"/>
              <a:ext cx="597942" cy="416024"/>
            </a:xfrm>
            <a:prstGeom prst="rect">
              <a:avLst/>
            </a:prstGeom>
          </p:spPr>
          <p:txBody>
            <a:bodyPr vert="horz" lIns="97232" tIns="48616" rIns="97232" bIns="48616" rtlCol="0">
              <a:noAutofit/>
            </a:bodyPr>
            <a:lstStyle>
              <a:lvl1pPr marL="0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8615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7231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458471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94462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43078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16940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03097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9254" indent="0" algn="ctr" defTabSz="97231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C" sz="1200" b="1" dirty="0">
                  <a:solidFill>
                    <a:schemeClr val="bg1"/>
                  </a:solidFill>
                </a:rPr>
                <a:t>73%</a:t>
              </a:r>
            </a:p>
          </p:txBody>
        </p:sp>
      </p:grpSp>
      <p:sp>
        <p:nvSpPr>
          <p:cNvPr id="65" name="2 Subtítulo"/>
          <p:cNvSpPr txBox="1">
            <a:spLocks/>
          </p:cNvSpPr>
          <p:nvPr/>
        </p:nvSpPr>
        <p:spPr>
          <a:xfrm>
            <a:off x="7003800" y="4183758"/>
            <a:ext cx="2082969" cy="720080"/>
          </a:xfrm>
          <a:prstGeom prst="rect">
            <a:avLst/>
          </a:prstGeom>
        </p:spPr>
        <p:txBody>
          <a:bodyPr vert="horz" lIns="97232" tIns="48616" rIns="97232" bIns="48616" rtlCol="0">
            <a:noAutofit/>
          </a:bodyPr>
          <a:lstStyle>
            <a:lvl1pPr marL="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615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231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58471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462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3078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16940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03097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9254" indent="0" algn="ctr" defTabSz="97231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>
                <a:solidFill>
                  <a:schemeClr val="tx1"/>
                </a:solidFill>
              </a:rPr>
              <a:t>V I A J E S  </a:t>
            </a:r>
          </a:p>
          <a:p>
            <a:r>
              <a:rPr lang="es-EC" sz="2000" dirty="0">
                <a:solidFill>
                  <a:schemeClr val="tx1"/>
                </a:solidFill>
              </a:rPr>
              <a:t>a Cuenca</a:t>
            </a:r>
          </a:p>
          <a:p>
            <a:pPr algn="l"/>
            <a:endParaRPr lang="es-EC" sz="2000" dirty="0">
              <a:solidFill>
                <a:schemeClr val="tx1"/>
              </a:solidFill>
            </a:endParaRPr>
          </a:p>
          <a:p>
            <a:pPr algn="l"/>
            <a:endParaRPr lang="es-EC" sz="2000" dirty="0">
              <a:solidFill>
                <a:schemeClr val="tx1"/>
              </a:solidFill>
            </a:endParaRPr>
          </a:p>
          <a:p>
            <a:pPr algn="l"/>
            <a:r>
              <a:rPr lang="es-EC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35361" y="2708920"/>
            <a:ext cx="3359167" cy="3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 sz="2800" b="1"/>
            </a:lvl1pPr>
            <a:lvl2pPr marL="800100" lvl="1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 sz="2800"/>
            </a:lvl2pPr>
          </a:lstStyle>
          <a:p>
            <a:pPr marL="100013" indent="0" algn="ctr">
              <a:buNone/>
            </a:pPr>
            <a:r>
              <a:rPr lang="es-EC" sz="2400" dirty="0">
                <a:solidFill>
                  <a:schemeClr val="accent6">
                    <a:lumMod val="50000"/>
                  </a:schemeClr>
                </a:solidFill>
              </a:rPr>
              <a:t>Medios utilizados</a:t>
            </a:r>
            <a:endParaRPr lang="es-ES_tradnl" sz="2400" spc="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9" name="Rectángulo 4">
            <a:extLst>
              <a:ext uri="{FF2B5EF4-FFF2-40B4-BE49-F238E27FC236}">
                <a16:creationId xmlns:a16="http://schemas.microsoft.com/office/drawing/2014/main" xmlns="" id="{1E354A47-FAD4-F649-BCF7-1DBA6681E423}"/>
              </a:ext>
            </a:extLst>
          </p:cNvPr>
          <p:cNvSpPr/>
          <p:nvPr/>
        </p:nvSpPr>
        <p:spPr>
          <a:xfrm>
            <a:off x="3647728" y="242112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xmlns="" id="{531C650B-FB4B-4776-ACFA-08ABA13EFCEB}"/>
              </a:ext>
            </a:extLst>
          </p:cNvPr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xmlns="" id="{D2DB3070-27DF-42B8-B191-097723D1B9D3}"/>
                </a:ext>
              </a:extLst>
            </p:cNvPr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72" name="Conector recto 71">
                <a:extLst>
                  <a:ext uri="{FF2B5EF4-FFF2-40B4-BE49-F238E27FC236}">
                    <a16:creationId xmlns:a16="http://schemas.microsoft.com/office/drawing/2014/main" xmlns="" id="{8EE11C8D-E3BD-454B-88FA-D774B1C492FF}"/>
                  </a:ext>
                </a:extLst>
              </p:cNvPr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Subtítulo 2">
                <a:extLst>
                  <a:ext uri="{FF2B5EF4-FFF2-40B4-BE49-F238E27FC236}">
                    <a16:creationId xmlns:a16="http://schemas.microsoft.com/office/drawing/2014/main" xmlns="" id="{93F52076-FB8A-409F-AD92-2AE40AE00A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xmlns="" id="{7F4D6EC0-69F1-4D03-8C6D-84389D381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75" name="Rectángulo 74">
            <a:extLst>
              <a:ext uri="{FF2B5EF4-FFF2-40B4-BE49-F238E27FC236}">
                <a16:creationId xmlns:a16="http://schemas.microsoft.com/office/drawing/2014/main" xmlns="" id="{D38DE4DF-83BE-194A-8209-A1030EF880FB}"/>
              </a:ext>
            </a:extLst>
          </p:cNvPr>
          <p:cNvSpPr/>
          <p:nvPr/>
        </p:nvSpPr>
        <p:spPr>
          <a:xfrm>
            <a:off x="350620" y="3266400"/>
            <a:ext cx="33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s-EC" sz="1400" b="1" i="1" dirty="0"/>
              <a:t>Identificación y análisis de indicadores de sostenibilidad para el transporte, el caso del área rural del cantón Cuenca</a:t>
            </a:r>
            <a:endParaRPr lang="es-ES_tradnl" sz="1400" b="1" i="1" dirty="0"/>
          </a:p>
        </p:txBody>
      </p:sp>
      <p:sp>
        <p:nvSpPr>
          <p:cNvPr id="76" name="CuadroTexto 75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21/40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n relacion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430877" y="3284984"/>
            <a:ext cx="6780519" cy="23042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 smtClean="0">
                <a:latin typeface="+mn-lt"/>
              </a:rPr>
              <a:t>3.2</a:t>
            </a:r>
            <a:endParaRPr lang="es-EC" sz="2800" b="1" dirty="0">
              <a:latin typeface="+mn-lt"/>
            </a:endParaRPr>
          </a:p>
          <a:p>
            <a:pPr lvl="0" algn="ctr"/>
            <a:r>
              <a:rPr lang="es-ES" sz="2800" b="1" dirty="0" smtClean="0">
                <a:latin typeface="+mn-lt"/>
              </a:rPr>
              <a:t>Resultados Parciales</a:t>
            </a:r>
          </a:p>
          <a:p>
            <a:pPr lvl="0" algn="ctr"/>
            <a:r>
              <a:rPr lang="es-ES" sz="2800" b="1" dirty="0" smtClean="0">
                <a:latin typeface="+mn-lt"/>
              </a:rPr>
              <a:t>DE LA TEORIA A LA PRACTICA</a:t>
            </a:r>
          </a:p>
          <a:p>
            <a:pPr lvl="0"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MITOS Y VERDADES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8" name="Picture 4" descr="FOTOS DE MI CIUDAD CUENCA - ECUADOR - IMAGENES IDENTI | Ecuador Cuenca  Ciudad Fotos Identi.info | Cuenca ecuador, Beautiful places on earth,  Ecu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7" y="-20250"/>
            <a:ext cx="5467325" cy="68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-7630" y="0"/>
            <a:ext cx="5455558" cy="6858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88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l prometedor futuro de la movilidad sostenible en Cuenca | Vistaz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" y="-13148"/>
            <a:ext cx="5190131" cy="69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32"/>
          <p:cNvSpPr/>
          <p:nvPr/>
        </p:nvSpPr>
        <p:spPr>
          <a:xfrm>
            <a:off x="16035" y="-29024"/>
            <a:ext cx="5252307" cy="688702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8616280" y="1988840"/>
            <a:ext cx="720000" cy="72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EAF7B4B8-7BD5-E642-93F3-51CD79E25660}"/>
              </a:ext>
            </a:extLst>
          </p:cNvPr>
          <p:cNvSpPr/>
          <p:nvPr/>
        </p:nvSpPr>
        <p:spPr>
          <a:xfrm>
            <a:off x="6096000" y="3445880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000" b="1" dirty="0" smtClean="0">
                <a:solidFill>
                  <a:srgbClr val="385723"/>
                </a:solidFill>
              </a:rPr>
              <a:t>Potenciar la </a:t>
            </a:r>
            <a:r>
              <a:rPr lang="es-EC" sz="3000" b="1" dirty="0">
                <a:solidFill>
                  <a:srgbClr val="385723"/>
                </a:solidFill>
              </a:rPr>
              <a:t>Movilidad Sostenible </a:t>
            </a:r>
            <a:r>
              <a:rPr lang="es-EC" sz="3000" b="1" dirty="0" smtClean="0">
                <a:solidFill>
                  <a:srgbClr val="385723"/>
                </a:solidFill>
              </a:rPr>
              <a:t>Activa</a:t>
            </a:r>
          </a:p>
          <a:p>
            <a:pPr algn="ctr"/>
            <a:r>
              <a:rPr lang="es-EC" sz="3000" b="1" dirty="0" smtClean="0">
                <a:solidFill>
                  <a:schemeClr val="accent1">
                    <a:lumMod val="75000"/>
                  </a:schemeClr>
                </a:solidFill>
              </a:rPr>
              <a:t>VERDAD O UN MITO</a:t>
            </a:r>
            <a:endParaRPr lang="es-EC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3752" y="231863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2" name="Grupo 11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3" name="Grupo 12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5" name="Conector recto 14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83832" y="2504651"/>
            <a:ext cx="6912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0" indent="0">
              <a:buNone/>
            </a:pPr>
            <a:r>
              <a:rPr lang="es-EC" sz="2000" dirty="0"/>
              <a:t>Indicadores de movilidad</a:t>
            </a:r>
          </a:p>
          <a:p>
            <a:pPr marL="0" indent="0">
              <a:buNone/>
            </a:pPr>
            <a:endParaRPr lang="es-EC" sz="2000" dirty="0"/>
          </a:p>
          <a:p>
            <a:r>
              <a:rPr lang="es-EC" sz="2000" dirty="0">
                <a:solidFill>
                  <a:schemeClr val="accent1">
                    <a:lumMod val="75000"/>
                  </a:schemeClr>
                </a:solidFill>
              </a:rPr>
              <a:t>Factibilidad de </a:t>
            </a:r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POTENCIALIZAR LA MOVILIDAD EN BICICLETAS en </a:t>
            </a:r>
            <a:r>
              <a:rPr lang="es-EC" sz="2000" dirty="0">
                <a:solidFill>
                  <a:schemeClr val="accent1">
                    <a:lumMod val="75000"/>
                  </a:schemeClr>
                </a:solidFill>
              </a:rPr>
              <a:t>el área periurbana 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53976" y="2171446"/>
            <a:ext cx="291059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0" indent="0" algn="ctr">
              <a:buNone/>
            </a:pPr>
            <a:r>
              <a:rPr lang="es-ES_tradnl" sz="2000" dirty="0"/>
              <a:t>“Indicadores de movilidad como herramienta para la identificación de territorios con segregación residencial”</a:t>
            </a:r>
          </a:p>
          <a:p>
            <a:pPr marL="0" indent="0" algn="ctr">
              <a:buNone/>
            </a:pPr>
            <a:endParaRPr lang="es-ES_tradnl" sz="2400" dirty="0"/>
          </a:p>
          <a:p>
            <a:pPr marL="0" indent="0" algn="ctr">
              <a:buNone/>
            </a:pPr>
            <a:r>
              <a:rPr lang="es-ES_tradnl" sz="2400" dirty="0">
                <a:solidFill>
                  <a:srgbClr val="003300"/>
                </a:solidFill>
              </a:rPr>
              <a:t>2019-2021</a:t>
            </a:r>
          </a:p>
        </p:txBody>
      </p:sp>
      <p:sp>
        <p:nvSpPr>
          <p:cNvPr id="11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10992544" y="116632"/>
            <a:ext cx="720000" cy="72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24/40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3752" y="231863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63752" y="554206"/>
            <a:ext cx="7128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419" sz="2400" b="1" spc="300" dirty="0">
                <a:solidFill>
                  <a:srgbClr val="385723"/>
                </a:solidFill>
              </a:rPr>
              <a:t>Condiciones </a:t>
            </a:r>
            <a:r>
              <a:rPr lang="es-419" sz="2400" b="1" dirty="0"/>
              <a:t>mínimas</a:t>
            </a:r>
            <a:endParaRPr lang="es-ES_tradnl" sz="22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3" name="Grupo 12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5" name="Conector recto 14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503606" y="2161610"/>
            <a:ext cx="31647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r>
              <a:rPr lang="es-EC" dirty="0">
                <a:solidFill>
                  <a:srgbClr val="006600"/>
                </a:solidFill>
              </a:rPr>
              <a:t>Factibilidad de POTENCIALIZAR LA MOVILIDAD EN BICICLETAS en el área periurbana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88776390"/>
              </p:ext>
            </p:extLst>
          </p:nvPr>
        </p:nvGraphicFramePr>
        <p:xfrm>
          <a:off x="4511824" y="1484784"/>
          <a:ext cx="6800303" cy="453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7" name="Conector recto de flecha 16"/>
          <p:cNvCxnSpPr/>
          <p:nvPr/>
        </p:nvCxnSpPr>
        <p:spPr>
          <a:xfrm>
            <a:off x="7911975" y="2995552"/>
            <a:ext cx="0" cy="880139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6600056" y="3500438"/>
            <a:ext cx="1008112" cy="43261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8209440" y="3500438"/>
            <a:ext cx="996330" cy="43261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10992544" y="116632"/>
            <a:ext cx="720000" cy="72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25/40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5360" y="237333"/>
            <a:ext cx="1207819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0" indent="0" algn="l">
              <a:buNone/>
            </a:pPr>
            <a:r>
              <a:rPr lang="es-ES_tradnl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| </a:t>
            </a:r>
            <a:r>
              <a:rPr lang="es-ES_tradnl" b="1" spc="600" dirty="0">
                <a:solidFill>
                  <a:schemeClr val="accent6">
                    <a:lumMod val="50000"/>
                  </a:schemeClr>
                </a:solidFill>
              </a:rPr>
              <a:t>Distancia </a:t>
            </a:r>
            <a:r>
              <a:rPr lang="es-ES_tradnl" b="1" dirty="0"/>
              <a:t>considerada desde el centro de la ciudad (km)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4" name="Grupo 13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6" name="Conector recto 15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249000" y="5082004"/>
            <a:ext cx="3074436" cy="830997"/>
            <a:chOff x="316937" y="2356302"/>
            <a:chExt cx="3271314" cy="88421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16937" y="2356302"/>
              <a:ext cx="3271314" cy="884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s-EC"/>
              </a:defPPr>
              <a:lvl1pPr marL="457200" indent="-457200" algn="just">
                <a:buFont typeface="Arial" panose="020B0604020202020204" pitchFamily="34" charset="0"/>
                <a:buChar char="•"/>
                <a:defRPr sz="2800"/>
              </a:lvl1pPr>
              <a:lvl2pPr lvl="1" algn="just">
                <a:lnSpc>
                  <a:spcPct val="80000"/>
                </a:lnSpc>
                <a:defRPr sz="2800"/>
              </a:lvl2pPr>
            </a:lstStyle>
            <a:p>
              <a:pPr marL="0" indent="0" algn="l">
                <a:buNone/>
              </a:pPr>
              <a:r>
                <a:rPr lang="es-ES_tradnl" sz="1600" dirty="0"/>
                <a:t>Principales destinos urbanos</a:t>
              </a:r>
            </a:p>
            <a:p>
              <a:pPr marL="0" indent="0" algn="l">
                <a:buNone/>
              </a:pPr>
              <a:r>
                <a:rPr lang="es-ES_tradnl" sz="1600" dirty="0"/>
                <a:t>   </a:t>
              </a:r>
              <a:r>
                <a:rPr lang="es-ES_tradnl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Centro Histórico</a:t>
              </a:r>
            </a:p>
            <a:p>
              <a:pPr marL="0" indent="0" algn="l">
                <a:buNone/>
              </a:pPr>
              <a:r>
                <a:rPr lang="es-ES_tradnl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Feria Libre</a:t>
              </a:r>
            </a:p>
          </p:txBody>
        </p:sp>
        <p:cxnSp>
          <p:nvCxnSpPr>
            <p:cNvPr id="18" name="Conector recto de flecha 17"/>
            <p:cNvCxnSpPr/>
            <p:nvPr/>
          </p:nvCxnSpPr>
          <p:spPr>
            <a:xfrm>
              <a:off x="494389" y="2692976"/>
              <a:ext cx="0" cy="54753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67" y="1314269"/>
            <a:ext cx="8360214" cy="5571116"/>
          </a:xfrm>
          <a:prstGeom prst="rect">
            <a:avLst/>
          </a:prstGeom>
        </p:spPr>
      </p:pic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76251" y="1569024"/>
            <a:ext cx="366566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419" sz="2000" dirty="0"/>
              <a:t>Velocidad bicicleta </a:t>
            </a:r>
          </a:p>
          <a:p>
            <a:pPr algn="just"/>
            <a:r>
              <a:rPr lang="es-419" sz="2000" dirty="0">
                <a:solidFill>
                  <a:srgbClr val="003300"/>
                </a:solidFill>
              </a:rPr>
              <a:t>     |</a:t>
            </a:r>
            <a:r>
              <a:rPr lang="es-419" sz="2000" dirty="0"/>
              <a:t> </a:t>
            </a:r>
            <a:r>
              <a:rPr lang="es-419" sz="2400" b="1" dirty="0"/>
              <a:t>20km/h</a:t>
            </a:r>
          </a:p>
          <a:p>
            <a:pPr algn="just"/>
            <a:endParaRPr lang="es-419" sz="2400" b="1" dirty="0"/>
          </a:p>
          <a:p>
            <a:pPr algn="just"/>
            <a:r>
              <a:rPr lang="es-419" sz="2000" dirty="0"/>
              <a:t>Tiempo recomendado</a:t>
            </a:r>
          </a:p>
          <a:p>
            <a:pPr algn="just"/>
            <a:r>
              <a:rPr lang="es-419" sz="2400" dirty="0">
                <a:solidFill>
                  <a:srgbClr val="003300"/>
                </a:solidFill>
              </a:rPr>
              <a:t>    |</a:t>
            </a:r>
            <a:r>
              <a:rPr lang="es-419" sz="2400" dirty="0"/>
              <a:t> </a:t>
            </a:r>
            <a:r>
              <a:rPr lang="es-419" sz="2400" b="1" dirty="0"/>
              <a:t>15 min – 30 min</a:t>
            </a:r>
          </a:p>
          <a:p>
            <a:pPr algn="just"/>
            <a:endParaRPr lang="es-ES_tradnl" sz="2400" b="1" dirty="0"/>
          </a:p>
          <a:p>
            <a:pPr algn="just"/>
            <a:r>
              <a:rPr lang="es-419" sz="2000" dirty="0"/>
              <a:t>Máxima distancia</a:t>
            </a:r>
          </a:p>
          <a:p>
            <a:pPr algn="just"/>
            <a:r>
              <a:rPr lang="es-419" sz="2400" dirty="0">
                <a:solidFill>
                  <a:srgbClr val="003300"/>
                </a:solidFill>
              </a:rPr>
              <a:t>    |</a:t>
            </a:r>
            <a:r>
              <a:rPr lang="es-419" sz="2400" dirty="0"/>
              <a:t> </a:t>
            </a:r>
            <a:r>
              <a:rPr lang="es-419" sz="2400" b="1" dirty="0"/>
              <a:t>10km</a:t>
            </a:r>
          </a:p>
          <a:p>
            <a:pPr algn="just"/>
            <a:endParaRPr lang="es-ES_tradnl" sz="2400" b="1" dirty="0"/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10776520" y="5993980"/>
            <a:ext cx="1637030" cy="9848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419" sz="2000" b="1" dirty="0">
                <a:solidFill>
                  <a:srgbClr val="003300"/>
                </a:solidFill>
              </a:rPr>
              <a:t>7</a:t>
            </a:r>
            <a:r>
              <a:rPr lang="es-419" dirty="0">
                <a:solidFill>
                  <a:srgbClr val="003300"/>
                </a:solidFill>
              </a:rPr>
              <a:t> cabeceras </a:t>
            </a:r>
          </a:p>
          <a:p>
            <a:pPr algn="just"/>
            <a:r>
              <a:rPr lang="es-419" dirty="0">
                <a:solidFill>
                  <a:srgbClr val="003300"/>
                </a:solidFill>
              </a:rPr>
              <a:t>Parroquiales</a:t>
            </a:r>
          </a:p>
          <a:p>
            <a:pPr algn="just"/>
            <a:endParaRPr lang="es-419" sz="2000" b="1" dirty="0">
              <a:solidFill>
                <a:srgbClr val="00330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63752" y="231863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10992544" y="116632"/>
            <a:ext cx="720000" cy="72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26/40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288364" y="237333"/>
            <a:ext cx="414916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0" indent="0" algn="ctr">
              <a:buNone/>
            </a:pPr>
            <a:r>
              <a:rPr lang="es-ES_tradnl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| </a:t>
            </a:r>
            <a:r>
              <a:rPr lang="es-ES_tradnl" b="1" spc="600" dirty="0">
                <a:solidFill>
                  <a:schemeClr val="accent6">
                    <a:lumMod val="50000"/>
                  </a:schemeClr>
                </a:solidFill>
              </a:rPr>
              <a:t>Distancia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4" name="Grupo 13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6" name="Conector recto 15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3844598" y="569812"/>
            <a:ext cx="7128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419" sz="2400" b="1" dirty="0"/>
              <a:t>Áreas de estudio </a:t>
            </a:r>
            <a:r>
              <a:rPr lang="es-419" sz="2400" b="1" dirty="0">
                <a:solidFill>
                  <a:srgbClr val="003300"/>
                </a:solidFill>
              </a:rPr>
              <a:t>| 4 parroquias</a:t>
            </a:r>
            <a:endParaRPr lang="es-ES_tradnl" sz="2200" spc="300" dirty="0">
              <a:solidFill>
                <a:srgbClr val="003300"/>
              </a:solidFill>
            </a:endParaRP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61701" y="1871018"/>
            <a:ext cx="3665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419" sz="2400" dirty="0"/>
              <a:t>Población cobertura</a:t>
            </a:r>
          </a:p>
          <a:p>
            <a:pPr algn="ctr"/>
            <a:endParaRPr lang="es-419" sz="2400" b="1" dirty="0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55025" y="2744085"/>
            <a:ext cx="13764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419" sz="2400" b="1" dirty="0"/>
              <a:t>5km</a:t>
            </a:r>
          </a:p>
          <a:p>
            <a:r>
              <a:rPr lang="es-419" sz="2400" b="1" dirty="0"/>
              <a:t> </a:t>
            </a:r>
          </a:p>
          <a:p>
            <a:r>
              <a:rPr lang="es-419" sz="2400" dirty="0"/>
              <a:t>15min</a:t>
            </a:r>
          </a:p>
          <a:p>
            <a:endParaRPr lang="es-419" sz="2400" dirty="0"/>
          </a:p>
          <a:p>
            <a:r>
              <a:rPr lang="es-419" sz="3200" b="1" dirty="0">
                <a:solidFill>
                  <a:srgbClr val="003300"/>
                </a:solidFill>
              </a:rPr>
              <a:t>6,8 %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51953" y="2744085"/>
            <a:ext cx="13764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419" sz="2400" b="1" dirty="0"/>
              <a:t>10km</a:t>
            </a:r>
          </a:p>
          <a:p>
            <a:r>
              <a:rPr lang="es-419" sz="2400" b="1" dirty="0"/>
              <a:t> </a:t>
            </a:r>
          </a:p>
          <a:p>
            <a:r>
              <a:rPr lang="es-419" sz="2400" dirty="0"/>
              <a:t>30min</a:t>
            </a:r>
          </a:p>
          <a:p>
            <a:endParaRPr lang="es-419" sz="2400" dirty="0"/>
          </a:p>
          <a:p>
            <a:r>
              <a:rPr lang="es-419" sz="3200" b="1" dirty="0">
                <a:solidFill>
                  <a:srgbClr val="003300"/>
                </a:solidFill>
              </a:rPr>
              <a:t>88,1 %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1645333" y="2702015"/>
            <a:ext cx="0" cy="223915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419" y="1370929"/>
            <a:ext cx="7920000" cy="531382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863752" y="231863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10992544" y="116632"/>
            <a:ext cx="720000" cy="72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27/40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288364" y="237333"/>
            <a:ext cx="414916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0" indent="0" algn="ctr">
              <a:buNone/>
            </a:pPr>
            <a:r>
              <a:rPr lang="es-ES_tradnl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| </a:t>
            </a:r>
            <a:r>
              <a:rPr lang="es-ES_tradnl" b="1" spc="600" dirty="0">
                <a:solidFill>
                  <a:schemeClr val="accent6">
                    <a:lumMod val="50000"/>
                  </a:schemeClr>
                </a:solidFill>
              </a:rPr>
              <a:t>Topografía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61701" y="1314268"/>
            <a:ext cx="3665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419" sz="2400" b="1" dirty="0">
                <a:solidFill>
                  <a:srgbClr val="385723"/>
                </a:solidFill>
              </a:rPr>
              <a:t>Baños</a:t>
            </a:r>
            <a:r>
              <a:rPr lang="es-419" sz="2400" b="1" spc="300" dirty="0">
                <a:solidFill>
                  <a:srgbClr val="385723"/>
                </a:solidFill>
              </a:rPr>
              <a:t> | </a:t>
            </a:r>
            <a:r>
              <a:rPr lang="es-419" sz="2000" b="1" dirty="0"/>
              <a:t>Av. Ricardo Durán</a:t>
            </a:r>
            <a:endParaRPr lang="es-ES_tradnl" sz="22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4" name="Grupo 13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6" name="Conector recto 15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240596" y="4653136"/>
            <a:ext cx="3074436" cy="1323439"/>
            <a:chOff x="316937" y="2356302"/>
            <a:chExt cx="3271314" cy="1408188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16937" y="2356302"/>
              <a:ext cx="3271314" cy="140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s-EC"/>
              </a:defPPr>
              <a:lvl1pPr marL="457200" indent="-457200" algn="just">
                <a:buFont typeface="Arial" panose="020B0604020202020204" pitchFamily="34" charset="0"/>
                <a:buChar char="•"/>
                <a:defRPr sz="2800"/>
              </a:lvl1pPr>
              <a:lvl2pPr lvl="1" algn="just">
                <a:lnSpc>
                  <a:spcPct val="80000"/>
                </a:lnSpc>
                <a:defRPr sz="2800"/>
              </a:lvl2pPr>
            </a:lstStyle>
            <a:p>
              <a:pPr marL="0" indent="0" algn="l">
                <a:buNone/>
              </a:pPr>
              <a:r>
                <a:rPr lang="es-ES_tradnl" sz="1600" dirty="0"/>
                <a:t>Simbología pendientes</a:t>
              </a:r>
            </a:p>
            <a:p>
              <a:pPr marL="0" indent="0" algn="l">
                <a:buNone/>
              </a:pPr>
              <a:r>
                <a:rPr lang="es-ES_tradnl" sz="1600" dirty="0"/>
                <a:t>   </a:t>
              </a:r>
              <a:r>
                <a:rPr lang="es-ES_tradnl" sz="1600" dirty="0">
                  <a:solidFill>
                    <a:srgbClr val="003300"/>
                  </a:solidFill>
                </a:rPr>
                <a:t>Normal	                   &lt; 3 %</a:t>
              </a:r>
            </a:p>
            <a:p>
              <a:pPr marL="0" indent="0" algn="l">
                <a:buNone/>
              </a:pPr>
              <a:r>
                <a:rPr lang="es-ES_tradnl" sz="1600" dirty="0"/>
                <a:t>   </a:t>
              </a:r>
              <a:r>
                <a:rPr lang="es-ES_tradnl" sz="1600" dirty="0">
                  <a:solidFill>
                    <a:srgbClr val="336600"/>
                  </a:solidFill>
                </a:rPr>
                <a:t>Con esfuerzo       3 – 6 %</a:t>
              </a:r>
            </a:p>
            <a:p>
              <a:pPr marL="0" indent="0" algn="l">
                <a:buNone/>
              </a:pPr>
              <a:r>
                <a:rPr lang="es-ES_tradnl" sz="1600" dirty="0"/>
                <a:t>  </a:t>
              </a:r>
              <a:r>
                <a:rPr lang="es-ES_tradnl" sz="1600" dirty="0">
                  <a:solidFill>
                    <a:schemeClr val="accent6">
                      <a:lumMod val="75000"/>
                    </a:schemeClr>
                  </a:solidFill>
                </a:rPr>
                <a:t> Máximo	                6 – 9 %</a:t>
              </a:r>
            </a:p>
            <a:p>
              <a:pPr marL="0" indent="0" algn="l">
                <a:buNone/>
              </a:pPr>
              <a:r>
                <a:rPr lang="es-ES_tradnl" sz="1600" dirty="0">
                  <a:solidFill>
                    <a:srgbClr val="A50021"/>
                  </a:solidFill>
                </a:rPr>
                <a:t>   No posible              &gt; 9  %</a:t>
              </a:r>
            </a:p>
          </p:txBody>
        </p:sp>
        <p:cxnSp>
          <p:nvCxnSpPr>
            <p:cNvPr id="18" name="Conector recto de flecha 17"/>
            <p:cNvCxnSpPr/>
            <p:nvPr/>
          </p:nvCxnSpPr>
          <p:spPr>
            <a:xfrm>
              <a:off x="494389" y="2692976"/>
              <a:ext cx="0" cy="96796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 1"/>
          <p:cNvSpPr/>
          <p:nvPr/>
        </p:nvSpPr>
        <p:spPr>
          <a:xfrm>
            <a:off x="261701" y="2262394"/>
            <a:ext cx="26965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Longitud vía    | 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1,58km</a:t>
            </a:r>
          </a:p>
          <a:p>
            <a:endParaRPr lang="es-ES_tradnl" dirty="0"/>
          </a:p>
          <a:p>
            <a:r>
              <a:rPr lang="es-ES_tradnl" dirty="0"/>
              <a:t>Factibilidad de </a:t>
            </a:r>
            <a:r>
              <a:rPr lang="es-ES_tradnl" dirty="0" err="1"/>
              <a:t>ciclovías</a:t>
            </a:r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335360" y="3500438"/>
            <a:ext cx="2275200" cy="414945"/>
          </a:xfrm>
          <a:prstGeom prst="rect">
            <a:avLst/>
          </a:prstGeom>
          <a:solidFill>
            <a:srgbClr val="00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79%</a:t>
            </a:r>
          </a:p>
        </p:txBody>
      </p:sp>
      <p:sp>
        <p:nvSpPr>
          <p:cNvPr id="143" name="Rectángulo 142"/>
          <p:cNvSpPr/>
          <p:nvPr/>
        </p:nvSpPr>
        <p:spPr>
          <a:xfrm>
            <a:off x="2610560" y="3501590"/>
            <a:ext cx="629927" cy="414945"/>
          </a:xfrm>
          <a:prstGeom prst="rect">
            <a:avLst/>
          </a:prstGeom>
          <a:solidFill>
            <a:srgbClr val="A500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21%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3984190" y="163057"/>
            <a:ext cx="7920000" cy="2884957"/>
            <a:chOff x="3984190" y="163057"/>
            <a:chExt cx="7920000" cy="2884957"/>
          </a:xfrm>
        </p:grpSpPr>
        <p:grpSp>
          <p:nvGrpSpPr>
            <p:cNvPr id="19" name="Grupo 18"/>
            <p:cNvGrpSpPr/>
            <p:nvPr/>
          </p:nvGrpSpPr>
          <p:grpSpPr>
            <a:xfrm>
              <a:off x="3984190" y="163057"/>
              <a:ext cx="7920000" cy="2884957"/>
              <a:chOff x="3984190" y="163057"/>
              <a:chExt cx="7920000" cy="2884957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 rotWithShape="1">
              <a:blip r:embed="rId4"/>
              <a:srcRect t="20748" b="6852"/>
              <a:stretch/>
            </p:blipFill>
            <p:spPr>
              <a:xfrm>
                <a:off x="3984190" y="167693"/>
                <a:ext cx="7920000" cy="2880321"/>
              </a:xfrm>
              <a:prstGeom prst="rect">
                <a:avLst/>
              </a:prstGeom>
            </p:spPr>
          </p:pic>
          <p:sp>
            <p:nvSpPr>
              <p:cNvPr id="144" name="Rectangle 8"/>
              <p:cNvSpPr>
                <a:spLocks noChangeArrowheads="1"/>
              </p:cNvSpPr>
              <p:nvPr/>
            </p:nvSpPr>
            <p:spPr bwMode="auto">
              <a:xfrm>
                <a:off x="9361214" y="868275"/>
                <a:ext cx="171737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419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Límite </a:t>
                </a:r>
                <a:r>
                  <a:rPr lang="es-419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urbano</a:t>
                </a:r>
                <a:endParaRPr lang="es-ES_tradnl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46" name="Imagen 14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8639" y="163057"/>
                <a:ext cx="180000" cy="328696"/>
              </a:xfrm>
              <a:prstGeom prst="rect">
                <a:avLst/>
              </a:prstGeom>
            </p:spPr>
          </p:pic>
        </p:grpSp>
        <p:pic>
          <p:nvPicPr>
            <p:cNvPr id="147" name="Imagen 1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3723" y="2574826"/>
              <a:ext cx="203453" cy="259578"/>
            </a:xfrm>
            <a:prstGeom prst="rect">
              <a:avLst/>
            </a:prstGeom>
          </p:spPr>
        </p:pic>
      </p:grpSp>
      <p:pic>
        <p:nvPicPr>
          <p:cNvPr id="148" name="Imagen 1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1744" y="3185331"/>
            <a:ext cx="8568000" cy="3568433"/>
          </a:xfrm>
          <a:prstGeom prst="rect">
            <a:avLst/>
          </a:prstGeom>
        </p:spPr>
      </p:pic>
      <p:sp>
        <p:nvSpPr>
          <p:cNvPr id="22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10992544" y="116632"/>
            <a:ext cx="720000" cy="72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28/40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4" name="Grupo 13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6" name="Conector recto 15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>
          <a:xfrm>
            <a:off x="4151784" y="1004314"/>
            <a:ext cx="7200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Distancia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Distancia en kilómetros: </a:t>
            </a:r>
            <a:r>
              <a:rPr lang="es-419" sz="2000" b="1" dirty="0">
                <a:solidFill>
                  <a:schemeClr val="accent6">
                    <a:lumMod val="50000"/>
                  </a:schemeClr>
                </a:solidFill>
              </a:rPr>
              <a:t>≤ 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</a:rPr>
              <a:t>10 kilómetros</a:t>
            </a:r>
            <a:endParaRPr lang="es-419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Distancia en tiempo: </a:t>
            </a:r>
            <a:r>
              <a:rPr lang="es-EC" sz="2000" b="1" dirty="0">
                <a:solidFill>
                  <a:schemeClr val="accent6">
                    <a:lumMod val="50000"/>
                  </a:schemeClr>
                </a:solidFill>
              </a:rPr>
              <a:t>máximo</a:t>
            </a:r>
            <a:r>
              <a:rPr lang="es-EC" sz="2000" dirty="0"/>
              <a:t> </a:t>
            </a:r>
            <a:r>
              <a:rPr lang="es-EC" sz="2000" b="1" dirty="0">
                <a:solidFill>
                  <a:schemeClr val="accent6">
                    <a:lumMod val="50000"/>
                  </a:schemeClr>
                </a:solidFill>
              </a:rPr>
              <a:t>30 minutos</a:t>
            </a:r>
          </a:p>
          <a:p>
            <a:pPr algn="just">
              <a:lnSpc>
                <a:spcPct val="150000"/>
              </a:lnSpc>
            </a:pPr>
            <a:endParaRPr lang="es-EC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C" sz="24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Topografía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Topografía: </a:t>
            </a:r>
            <a:r>
              <a:rPr lang="es-EC" sz="2000" b="1" dirty="0">
                <a:solidFill>
                  <a:schemeClr val="accent6">
                    <a:lumMod val="50000"/>
                  </a:schemeClr>
                </a:solidFill>
              </a:rPr>
              <a:t>mínimo 75% de la topografía </a:t>
            </a:r>
            <a:r>
              <a:rPr lang="es-419" sz="2000" b="1" dirty="0">
                <a:solidFill>
                  <a:schemeClr val="accent6">
                    <a:lumMod val="50000"/>
                  </a:schemeClr>
                </a:solidFill>
              </a:rPr>
              <a:t>≤ 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</a:rPr>
              <a:t>9 %</a:t>
            </a:r>
          </a:p>
          <a:p>
            <a:pPr algn="just">
              <a:lnSpc>
                <a:spcPct val="150000"/>
              </a:lnSpc>
            </a:pPr>
            <a:endParaRPr lang="es-ES_tradnl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C" sz="24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Infraestructura existente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Sección carril: </a:t>
            </a:r>
            <a:r>
              <a:rPr lang="es-EC" sz="2000" b="1" dirty="0">
                <a:solidFill>
                  <a:schemeClr val="accent6">
                    <a:lumMod val="50000"/>
                  </a:schemeClr>
                </a:solidFill>
              </a:rPr>
              <a:t>mínimo 5,00 metros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Aceras: </a:t>
            </a:r>
            <a:r>
              <a:rPr lang="es-EC" sz="2000" b="1" dirty="0">
                <a:solidFill>
                  <a:schemeClr val="accent6">
                    <a:lumMod val="50000"/>
                  </a:schemeClr>
                </a:solidFill>
              </a:rPr>
              <a:t>mínimo 75% de la vía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Iluminación: </a:t>
            </a:r>
            <a:r>
              <a:rPr lang="es-EC" sz="2000" b="1" dirty="0">
                <a:solidFill>
                  <a:schemeClr val="accent6">
                    <a:lumMod val="50000"/>
                  </a:schemeClr>
                </a:solidFill>
              </a:rPr>
              <a:t>2 lados de la vía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328" y="237333"/>
            <a:ext cx="885698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0" indent="0" algn="ctr">
              <a:buNone/>
            </a:pPr>
            <a:r>
              <a:rPr lang="es-ES_tradnl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b="1" dirty="0"/>
              <a:t>Factibilidad  de  implementación  de  </a:t>
            </a:r>
            <a:r>
              <a:rPr lang="es-ES_tradnl" b="1" spc="600" dirty="0" err="1">
                <a:solidFill>
                  <a:schemeClr val="accent6">
                    <a:lumMod val="50000"/>
                  </a:schemeClr>
                </a:solidFill>
              </a:rPr>
              <a:t>ciclovías</a:t>
            </a:r>
            <a:r>
              <a:rPr lang="es-ES_tradnl" b="1" spc="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7408" y="3281860"/>
            <a:ext cx="217348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419" sz="2800" b="1" dirty="0">
                <a:solidFill>
                  <a:schemeClr val="accent6">
                    <a:lumMod val="50000"/>
                  </a:schemeClr>
                </a:solidFill>
              </a:rPr>
              <a:t>Indicadores</a:t>
            </a:r>
          </a:p>
          <a:p>
            <a:pPr algn="ctr"/>
            <a:endParaRPr lang="es-419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863752" y="231863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10992544" y="116632"/>
            <a:ext cx="720000" cy="72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29/40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para ICONO CONTEN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D6A3870-141A-9349-B7C8-EB35EC9B9BA4}"/>
              </a:ext>
            </a:extLst>
          </p:cNvPr>
          <p:cNvSpPr txBox="1"/>
          <p:nvPr/>
        </p:nvSpPr>
        <p:spPr>
          <a:xfrm>
            <a:off x="-137786" y="1465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40499" y="4365104"/>
            <a:ext cx="3407229" cy="12004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>
                <a:solidFill>
                  <a:schemeClr val="bg1"/>
                </a:solidFill>
                <a:latin typeface="+mn-lt"/>
              </a:rPr>
              <a:t>Equipo de Investigadores</a:t>
            </a:r>
            <a:endParaRPr lang="x-none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ángulo 3"/>
          <p:cNvSpPr/>
          <p:nvPr/>
        </p:nvSpPr>
        <p:spPr>
          <a:xfrm>
            <a:off x="213625" y="5611297"/>
            <a:ext cx="337145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xmlns="" id="{8D562754-3FD9-C240-8098-D023BD045EBC}"/>
              </a:ext>
            </a:extLst>
          </p:cNvPr>
          <p:cNvSpPr txBox="1">
            <a:spLocks/>
          </p:cNvSpPr>
          <p:nvPr/>
        </p:nvSpPr>
        <p:spPr>
          <a:xfrm>
            <a:off x="5252307" y="3692338"/>
            <a:ext cx="6097226" cy="4736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500" b="1" dirty="0" smtClean="0"/>
              <a:t>3.1</a:t>
            </a:r>
            <a:r>
              <a:rPr lang="es-EC" sz="2500" dirty="0" smtClean="0"/>
              <a:t> Resultados Base</a:t>
            </a:r>
            <a:endParaRPr lang="es-EC" sz="2500" dirty="0"/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xmlns="" id="{9CF84954-A44B-6F4E-9530-B6BD71D48F75}"/>
              </a:ext>
            </a:extLst>
          </p:cNvPr>
          <p:cNvSpPr txBox="1">
            <a:spLocks/>
          </p:cNvSpPr>
          <p:nvPr/>
        </p:nvSpPr>
        <p:spPr>
          <a:xfrm>
            <a:off x="5245833" y="1758244"/>
            <a:ext cx="5991597" cy="4780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es-EC" sz="2500" b="1" dirty="0" smtClean="0"/>
              <a:t>Propuesta Metodológica</a:t>
            </a:r>
            <a:endParaRPr lang="es-EC" sz="2500" b="1" dirty="0"/>
          </a:p>
        </p:txBody>
      </p:sp>
      <p:sp>
        <p:nvSpPr>
          <p:cNvPr id="27" name="5 Elipse">
            <a:extLst>
              <a:ext uri="{FF2B5EF4-FFF2-40B4-BE49-F238E27FC236}">
                <a16:creationId xmlns:a16="http://schemas.microsoft.com/office/drawing/2014/main" xmlns="" id="{E2B2C6BE-1E7C-AF4E-B7F4-912CBE817392}"/>
              </a:ext>
            </a:extLst>
          </p:cNvPr>
          <p:cNvSpPr/>
          <p:nvPr/>
        </p:nvSpPr>
        <p:spPr>
          <a:xfrm>
            <a:off x="4670268" y="1758245"/>
            <a:ext cx="478070" cy="47807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2</a:t>
            </a: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xmlns="" id="{4F17CF74-224F-1A47-947E-1D145B1BBF95}"/>
              </a:ext>
            </a:extLst>
          </p:cNvPr>
          <p:cNvSpPr txBox="1">
            <a:spLocks/>
          </p:cNvSpPr>
          <p:nvPr/>
        </p:nvSpPr>
        <p:spPr>
          <a:xfrm>
            <a:off x="5255359" y="754419"/>
            <a:ext cx="6601282" cy="5143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500" b="1" dirty="0" smtClean="0"/>
              <a:t>Antecedentes</a:t>
            </a:r>
            <a:endParaRPr lang="es-MX" sz="2500" b="1" dirty="0"/>
          </a:p>
        </p:txBody>
      </p:sp>
      <p:sp>
        <p:nvSpPr>
          <p:cNvPr id="29" name="5 Elipse">
            <a:extLst>
              <a:ext uri="{FF2B5EF4-FFF2-40B4-BE49-F238E27FC236}">
                <a16:creationId xmlns:a16="http://schemas.microsoft.com/office/drawing/2014/main" xmlns="" id="{CF5E2573-9715-EE48-BFB1-92C077081B09}"/>
              </a:ext>
            </a:extLst>
          </p:cNvPr>
          <p:cNvSpPr/>
          <p:nvPr/>
        </p:nvSpPr>
        <p:spPr>
          <a:xfrm>
            <a:off x="4679296" y="790691"/>
            <a:ext cx="478069" cy="4780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1</a:t>
            </a:r>
          </a:p>
        </p:txBody>
      </p:sp>
      <p:sp>
        <p:nvSpPr>
          <p:cNvPr id="30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4675607" y="2774950"/>
            <a:ext cx="478069" cy="4780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3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EAF7B4B8-7BD5-E642-93F3-51CD79E25660}"/>
              </a:ext>
            </a:extLst>
          </p:cNvPr>
          <p:cNvSpPr/>
          <p:nvPr/>
        </p:nvSpPr>
        <p:spPr>
          <a:xfrm>
            <a:off x="5245833" y="2725800"/>
            <a:ext cx="66077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500" b="1" dirty="0" smtClean="0"/>
              <a:t>Resultados</a:t>
            </a:r>
            <a:endParaRPr lang="es-EC" sz="2500" b="1" dirty="0"/>
          </a:p>
        </p:txBody>
      </p:sp>
      <p:pic>
        <p:nvPicPr>
          <p:cNvPr id="19" name="Picture 2" descr="C:\Users\Usuario\Google Drive\PROYECTOS DE INVESTIGACIÓN\URBANISMO II MARZO - AGOSTO 2018\1. COMUNES\AYUDANTES\KZC\Libro4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305" r="3379" b="2015"/>
          <a:stretch/>
        </p:blipFill>
        <p:spPr bwMode="auto">
          <a:xfrm>
            <a:off x="-13068" y="-13148"/>
            <a:ext cx="3858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98607" y="5013175"/>
            <a:ext cx="3407229" cy="5849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CONTENIDO</a:t>
            </a:r>
            <a:endParaRPr lang="x-none" sz="35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Rectángulo 3"/>
          <p:cNvSpPr/>
          <p:nvPr/>
        </p:nvSpPr>
        <p:spPr>
          <a:xfrm>
            <a:off x="198607" y="5598149"/>
            <a:ext cx="3371459" cy="45719"/>
          </a:xfrm>
          <a:prstGeom prst="rect">
            <a:avLst/>
          </a:prstGeom>
          <a:solidFill>
            <a:srgbClr val="91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xmlns="" id="{8D562754-3FD9-C240-8098-D023BD045EBC}"/>
              </a:ext>
            </a:extLst>
          </p:cNvPr>
          <p:cNvSpPr txBox="1">
            <a:spLocks/>
          </p:cNvSpPr>
          <p:nvPr/>
        </p:nvSpPr>
        <p:spPr>
          <a:xfrm>
            <a:off x="5237076" y="4610501"/>
            <a:ext cx="6097226" cy="4736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500" b="1" dirty="0" smtClean="0"/>
              <a:t>3.2</a:t>
            </a:r>
            <a:r>
              <a:rPr lang="es-EC" sz="2500" dirty="0" smtClean="0"/>
              <a:t> Resultados </a:t>
            </a:r>
            <a:r>
              <a:rPr lang="es-EC" sz="2500" dirty="0"/>
              <a:t>Parciales</a:t>
            </a:r>
          </a:p>
        </p:txBody>
      </p:sp>
    </p:spTree>
    <p:extLst>
      <p:ext uri="{BB962C8B-B14F-4D97-AF65-F5344CB8AC3E}">
        <p14:creationId xmlns:p14="http://schemas.microsoft.com/office/powerpoint/2010/main" val="28925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4" name="Grupo 13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6" name="Conector recto 15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48030"/>
              </p:ext>
            </p:extLst>
          </p:nvPr>
        </p:nvGraphicFramePr>
        <p:xfrm>
          <a:off x="983432" y="1632071"/>
          <a:ext cx="10224000" cy="3552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xmlns="" val="2204970260"/>
                    </a:ext>
                  </a:extLst>
                </a:gridCol>
                <a:gridCol w="1251000">
                  <a:extLst>
                    <a:ext uri="{9D8B030D-6E8A-4147-A177-3AD203B41FA5}">
                      <a16:colId xmlns:a16="http://schemas.microsoft.com/office/drawing/2014/main" xmlns="" val="96268450"/>
                    </a:ext>
                  </a:extLst>
                </a:gridCol>
                <a:gridCol w="1251000">
                  <a:extLst>
                    <a:ext uri="{9D8B030D-6E8A-4147-A177-3AD203B41FA5}">
                      <a16:colId xmlns:a16="http://schemas.microsoft.com/office/drawing/2014/main" xmlns="" val="332075039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xmlns="" val="3857428356"/>
                    </a:ext>
                  </a:extLst>
                </a:gridCol>
                <a:gridCol w="1251000">
                  <a:extLst>
                    <a:ext uri="{9D8B030D-6E8A-4147-A177-3AD203B41FA5}">
                      <a16:colId xmlns:a16="http://schemas.microsoft.com/office/drawing/2014/main" xmlns="" val="2183068967"/>
                    </a:ext>
                  </a:extLst>
                </a:gridCol>
                <a:gridCol w="1251000">
                  <a:extLst>
                    <a:ext uri="{9D8B030D-6E8A-4147-A177-3AD203B41FA5}">
                      <a16:colId xmlns:a16="http://schemas.microsoft.com/office/drawing/2014/main" xmlns="" val="255668168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xmlns="" val="118402406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xmlns="" val="2348226563"/>
                    </a:ext>
                  </a:extLst>
                </a:gridCol>
              </a:tblGrid>
              <a:tr h="758464">
                <a:tc rowSpan="2">
                  <a:txBody>
                    <a:bodyPr/>
                    <a:lstStyle/>
                    <a:p>
                      <a:pPr algn="ctr"/>
                      <a:r>
                        <a:rPr lang="es-419" dirty="0">
                          <a:solidFill>
                            <a:srgbClr val="003300"/>
                          </a:solidFill>
                        </a:rPr>
                        <a:t>Parroquias periurbanas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419" dirty="0">
                          <a:solidFill>
                            <a:srgbClr val="003300"/>
                          </a:solidFill>
                        </a:rPr>
                        <a:t>Topografía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dirty="0">
                          <a:solidFill>
                            <a:srgbClr val="003300"/>
                          </a:solidFill>
                        </a:rPr>
                        <a:t>(</a:t>
                      </a:r>
                      <a:r>
                        <a:rPr lang="es-419" sz="1800" b="0" i="0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s-ES_tradnl" sz="1800" dirty="0">
                          <a:solidFill>
                            <a:srgbClr val="003300"/>
                          </a:solidFill>
                        </a:rPr>
                        <a:t>9 %)</a:t>
                      </a:r>
                      <a:endParaRPr lang="es-419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419" dirty="0">
                          <a:solidFill>
                            <a:srgbClr val="003300"/>
                          </a:solidFill>
                        </a:rPr>
                        <a:t>Distancia </a:t>
                      </a:r>
                    </a:p>
                    <a:p>
                      <a:pPr algn="ctr"/>
                      <a:r>
                        <a:rPr lang="es-419" dirty="0">
                          <a:solidFill>
                            <a:srgbClr val="003300"/>
                          </a:solidFill>
                        </a:rPr>
                        <a:t>Cabecera parroquial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419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419" dirty="0">
                          <a:solidFill>
                            <a:srgbClr val="003300"/>
                          </a:solidFill>
                        </a:rPr>
                        <a:t>Infraestructura existente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419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419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419" dirty="0">
                          <a:solidFill>
                            <a:srgbClr val="003300"/>
                          </a:solidFill>
                        </a:rPr>
                        <a:t>Factibilidad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306366"/>
                  </a:ext>
                </a:extLst>
              </a:tr>
              <a:tr h="538604">
                <a:tc vMerge="1">
                  <a:txBody>
                    <a:bodyPr/>
                    <a:lstStyle/>
                    <a:p>
                      <a:pPr algn="ctr"/>
                      <a:endParaRPr lang="es-419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419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s-419" sz="1800" b="0" i="0" kern="1200" baseline="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dirty="0">
                          <a:solidFill>
                            <a:srgbClr val="003300"/>
                          </a:solidFill>
                        </a:rPr>
                        <a:t>10 km</a:t>
                      </a:r>
                      <a:endParaRPr lang="es-419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dirty="0">
                          <a:solidFill>
                            <a:srgbClr val="003300"/>
                          </a:solidFill>
                        </a:rPr>
                        <a:t>Tiempo (20km/h)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kern="1200" dirty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Sección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kern="1200" dirty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(≥ 5 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kern="1200" dirty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kern="1200" dirty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(min 75%)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dirty="0">
                          <a:solidFill>
                            <a:srgbClr val="003300"/>
                          </a:solidFill>
                        </a:rPr>
                        <a:t>Alumbrado público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419" dirty="0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685774"/>
                  </a:ext>
                </a:extLst>
              </a:tr>
              <a:tr h="538604">
                <a:tc>
                  <a:txBody>
                    <a:bodyPr/>
                    <a:lstStyle/>
                    <a:p>
                      <a:r>
                        <a:rPr lang="es-419" dirty="0"/>
                        <a:t>Baños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79%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8 – 9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24 -27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>
                          <a:solidFill>
                            <a:srgbClr val="008000"/>
                          </a:solidFill>
                        </a:rPr>
                        <a:t>5,00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75%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s-419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9541529"/>
                  </a:ext>
                </a:extLst>
              </a:tr>
              <a:tr h="538604">
                <a:tc>
                  <a:txBody>
                    <a:bodyPr/>
                    <a:lstStyle/>
                    <a:p>
                      <a:r>
                        <a:rPr lang="es-419" dirty="0"/>
                        <a:t>Ricaurte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97%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7 – 8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21 – 24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5,88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87%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419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8520564"/>
                  </a:ext>
                </a:extLst>
              </a:tr>
              <a:tr h="538604">
                <a:tc>
                  <a:txBody>
                    <a:bodyPr/>
                    <a:lstStyle/>
                    <a:p>
                      <a:r>
                        <a:rPr lang="es-419" dirty="0"/>
                        <a:t>El Valle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84%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8 – 9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24 -27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4,70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41%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6694222"/>
                  </a:ext>
                </a:extLst>
              </a:tr>
              <a:tr h="538604">
                <a:tc>
                  <a:txBody>
                    <a:bodyPr/>
                    <a:lstStyle/>
                    <a:p>
                      <a:r>
                        <a:rPr lang="es-419" dirty="0" err="1"/>
                        <a:t>Sinincay</a:t>
                      </a:r>
                      <a:endParaRPr lang="es-419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81%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7 – 8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21 – 24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4,24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19%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419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8452655"/>
                  </a:ext>
                </a:extLst>
              </a:tr>
            </a:tbl>
          </a:graphicData>
        </a:graphic>
      </p:graphicFrame>
      <p:pic>
        <p:nvPicPr>
          <p:cNvPr id="1028" name="Picture 4" descr="Icons check mark tick and cross cancel Royalty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9" r="50485" b="23301"/>
          <a:stretch/>
        </p:blipFill>
        <p:spPr bwMode="auto">
          <a:xfrm>
            <a:off x="10401687" y="4222662"/>
            <a:ext cx="36841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cons check mark tick and cross cancel Royalty Free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72" b="76410" l="6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69" r="50485" b="23301"/>
          <a:stretch/>
        </p:blipFill>
        <p:spPr bwMode="auto">
          <a:xfrm>
            <a:off x="10401688" y="4816073"/>
            <a:ext cx="36841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cons check mark tick and cross cancel Royalty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9" r="50485" b="23301"/>
          <a:stretch/>
        </p:blipFill>
        <p:spPr bwMode="auto">
          <a:xfrm>
            <a:off x="10401687" y="4797152"/>
            <a:ext cx="36841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911424" y="237333"/>
            <a:ext cx="10296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0" indent="0" algn="ctr">
              <a:buNone/>
            </a:pPr>
            <a:r>
              <a:rPr lang="es-ES_tradnl" b="1" dirty="0"/>
              <a:t>Factibilidad  de  implementación  de  </a:t>
            </a:r>
            <a:r>
              <a:rPr lang="es-ES_tradnl" b="1" spc="600" dirty="0" err="1">
                <a:solidFill>
                  <a:schemeClr val="accent6">
                    <a:lumMod val="50000"/>
                  </a:schemeClr>
                </a:solidFill>
              </a:rPr>
              <a:t>ciclovías</a:t>
            </a:r>
            <a:r>
              <a:rPr lang="es-ES_tradnl" b="1" spc="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10992544" y="116632"/>
            <a:ext cx="720000" cy="72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</a:t>
            </a:r>
          </a:p>
        </p:txBody>
      </p:sp>
      <p:pic>
        <p:nvPicPr>
          <p:cNvPr id="21" name="Picture 4" descr="Icons check mark tick and cross cancel Royalty Free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72" b="76410" l="6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69" r="50485" b="23301"/>
          <a:stretch/>
        </p:blipFill>
        <p:spPr bwMode="auto">
          <a:xfrm>
            <a:off x="10361148" y="3169892"/>
            <a:ext cx="36841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cons check mark tick and cross cancel Royalty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9" r="50485" b="23301"/>
          <a:stretch/>
        </p:blipFill>
        <p:spPr bwMode="auto">
          <a:xfrm>
            <a:off x="10361147" y="3150971"/>
            <a:ext cx="36841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cons check mark tick and cross cancel Royalty Free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72" b="76410" l="6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69" r="50485" b="23301"/>
          <a:stretch/>
        </p:blipFill>
        <p:spPr bwMode="auto">
          <a:xfrm>
            <a:off x="10401688" y="3736816"/>
            <a:ext cx="36841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cons check mark tick and cross cancel Royalty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9" r="50485" b="23301"/>
          <a:stretch/>
        </p:blipFill>
        <p:spPr bwMode="auto">
          <a:xfrm>
            <a:off x="10401687" y="3717895"/>
            <a:ext cx="36841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30/40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4" name="Grupo 13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6" name="Conector recto 15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911424" y="237333"/>
            <a:ext cx="10296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0" indent="0" algn="ctr">
              <a:buNone/>
            </a:pPr>
            <a:r>
              <a:rPr lang="es-ES_tradnl" b="1" dirty="0"/>
              <a:t>Factibilidad  de  implementación  de  </a:t>
            </a:r>
            <a:r>
              <a:rPr lang="es-ES_tradnl" b="1" spc="600" dirty="0" err="1">
                <a:solidFill>
                  <a:schemeClr val="accent6">
                    <a:lumMod val="50000"/>
                  </a:schemeClr>
                </a:solidFill>
              </a:rPr>
              <a:t>ciclovías</a:t>
            </a:r>
            <a:r>
              <a:rPr lang="es-ES_tradnl" b="1" spc="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10992544" y="116632"/>
            <a:ext cx="720000" cy="72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354662" y="2204864"/>
            <a:ext cx="7917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 PUEDE CONCLUIR QUE BAJO LAS CONDICIONES DE ANALISIS ACTUALES TOPOGRAFICOS, GEOMETRICOS Y DE DISTANCIA, SOLO EN DOS VIAS PUEDEN PENSAR EN IMPLEMENTARSE ESPACIOS PARA CICLISTAS.</a:t>
            </a:r>
          </a:p>
          <a:p>
            <a:endParaRPr lang="es-EC" dirty="0"/>
          </a:p>
          <a:p>
            <a:r>
              <a:rPr lang="es-EC" dirty="0" smtClean="0"/>
              <a:t>LUEGO EXISTENTEN OTRAS CONDICIONES QUE NO HAN SIDO ANALIZADAS COMO POR EJEMPLO LA TENSION EN LAS VIAS POR LA VELOCIDAD DE CIRCULACION VEHICULAR  Y EL VOLUMENN DEL FLUJO AUTOMOTOR.</a:t>
            </a:r>
          </a:p>
          <a:p>
            <a:endParaRPr lang="es-EC" dirty="0"/>
          </a:p>
          <a:p>
            <a:r>
              <a:rPr lang="es-EC" dirty="0" smtClean="0"/>
              <a:t>NO ES PROCEDENTE PENSAR QUE SE PUEDEN UTILIZAR LAS VIAS A LAS CABECERAS PARROQUIALES PARA IMPLEMENTAR ESPACIOS PARA CICLISTAS MENOS CICLOVIAS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23592" y="5242307"/>
            <a:ext cx="9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VERDAD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31/40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0" r="28648"/>
          <a:stretch/>
        </p:blipFill>
        <p:spPr>
          <a:xfrm>
            <a:off x="3845" y="-27384"/>
            <a:ext cx="5200970" cy="6858000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16036" y="-29024"/>
            <a:ext cx="5188780" cy="688702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8616280" y="1988840"/>
            <a:ext cx="720000" cy="72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B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EAF7B4B8-7BD5-E642-93F3-51CD79E25660}"/>
              </a:ext>
            </a:extLst>
          </p:cNvPr>
          <p:cNvSpPr/>
          <p:nvPr/>
        </p:nvSpPr>
        <p:spPr>
          <a:xfrm>
            <a:off x="6096000" y="3445880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000" b="1" dirty="0">
                <a:solidFill>
                  <a:srgbClr val="385723"/>
                </a:solidFill>
              </a:rPr>
              <a:t>Desde la Movilidad Sostenible Colectiva – Transporte Público</a:t>
            </a:r>
          </a:p>
        </p:txBody>
      </p:sp>
    </p:spTree>
    <p:extLst>
      <p:ext uri="{BB962C8B-B14F-4D97-AF65-F5344CB8AC3E}">
        <p14:creationId xmlns:p14="http://schemas.microsoft.com/office/powerpoint/2010/main" val="13721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80" y="935050"/>
            <a:ext cx="8144222" cy="542794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63752" y="231863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2" name="Grupo 11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3" name="Grupo 12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5" name="Conector recto 14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95400" y="2996952"/>
            <a:ext cx="2520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0" indent="0" algn="ctr">
              <a:buNone/>
            </a:pPr>
            <a:r>
              <a:rPr lang="es-ES_trad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Densidad Poblacional</a:t>
            </a:r>
          </a:p>
        </p:txBody>
      </p:sp>
      <p:sp>
        <p:nvSpPr>
          <p:cNvPr id="10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11208568" y="200451"/>
            <a:ext cx="720000" cy="72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B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5360" y="434277"/>
            <a:ext cx="3024336" cy="1194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 EN ESTE TRABAJO SE TRATA DE CORRELACIONAR</a:t>
            </a:r>
          </a:p>
          <a:p>
            <a:r>
              <a:rPr lang="es-EC" dirty="0" smtClean="0"/>
              <a:t>LA DENSIDAD CON EL MODELO DE MOVILIDAD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33/40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51" y="836712"/>
            <a:ext cx="8144221" cy="542794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63752" y="231863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2" name="Grupo 11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3" name="Grupo 12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5" name="Conector recto 14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966819" y="2318638"/>
            <a:ext cx="25202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0" indent="0" algn="ctr">
              <a:buNone/>
            </a:pP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Cobertura de servicio de autobuses </a:t>
            </a:r>
            <a:endParaRPr lang="es-ES_tradnl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s-ES_tradn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EXISTE COBERTURA DE TRANSPORTE PUBLICO EN LA MAYOR PARTE DEL TERRITORIO</a:t>
            </a: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5 Elipse">
            <a:extLst>
              <a:ext uri="{FF2B5EF4-FFF2-40B4-BE49-F238E27FC236}">
                <a16:creationId xmlns:a16="http://schemas.microsoft.com/office/drawing/2014/main" xmlns="" id="{33705A7B-9FEC-1848-B797-C4B519A465AA}"/>
              </a:ext>
            </a:extLst>
          </p:cNvPr>
          <p:cNvSpPr/>
          <p:nvPr/>
        </p:nvSpPr>
        <p:spPr>
          <a:xfrm>
            <a:off x="11208568" y="200451"/>
            <a:ext cx="720000" cy="72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B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34/40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4" name="Grupo 13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6" name="Conector recto 15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3469" y="2708920"/>
            <a:ext cx="2808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419" sz="2800" b="1" dirty="0" smtClean="0">
                <a:solidFill>
                  <a:schemeClr val="accent6">
                    <a:lumMod val="50000"/>
                  </a:schemeClr>
                </a:solidFill>
              </a:rPr>
              <a:t>Consideraciones Finales</a:t>
            </a:r>
            <a:endParaRPr lang="es-419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192820" y="948920"/>
            <a:ext cx="45719" cy="476213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59696" y="790832"/>
            <a:ext cx="83529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 marL="342900" indent="-342900">
              <a:spcBef>
                <a:spcPts val="2400"/>
              </a:spcBef>
            </a:pPr>
            <a:r>
              <a:rPr lang="es-ES" sz="2000" dirty="0" smtClean="0">
                <a:latin typeface="+mj-lt"/>
              </a:rPr>
              <a:t>EL MODELO DE CIUDAD VARIA SEGÚN SU TAMAÑO Y SU FORMA DE MOVILIDAD</a:t>
            </a:r>
          </a:p>
          <a:p>
            <a:pPr marL="900113" lvl="1" indent="-250825">
              <a:spcBef>
                <a:spcPts val="600"/>
              </a:spcBef>
            </a:pPr>
            <a:r>
              <a:rPr lang="es-ES" sz="2000" dirty="0" smtClean="0">
                <a:latin typeface="+mj-lt"/>
              </a:rPr>
              <a:t>NUCLEO CENTRAL – PEATONAL (1950)</a:t>
            </a:r>
          </a:p>
          <a:p>
            <a:pPr marL="900113" lvl="1" indent="-250825">
              <a:spcBef>
                <a:spcPts val="600"/>
              </a:spcBef>
            </a:pPr>
            <a:r>
              <a:rPr lang="es-ES" sz="2000" dirty="0" smtClean="0">
                <a:latin typeface="+mj-lt"/>
              </a:rPr>
              <a:t>TENTACULAR CARRILES DE CIRCULACION (1970)</a:t>
            </a:r>
          </a:p>
          <a:p>
            <a:pPr marL="900113" lvl="1" indent="-250825">
              <a:spcBef>
                <a:spcPts val="600"/>
              </a:spcBef>
            </a:pPr>
            <a:r>
              <a:rPr lang="es-ES" sz="2000" dirty="0" smtClean="0">
                <a:latin typeface="+mj-lt"/>
              </a:rPr>
              <a:t>REGION URBANA EL VEHICULO (200)</a:t>
            </a:r>
          </a:p>
          <a:p>
            <a:pPr marL="900113" lvl="1" indent="-250825">
              <a:spcBef>
                <a:spcPts val="600"/>
              </a:spcBef>
            </a:pPr>
            <a:r>
              <a:rPr lang="es-ES" sz="2000" dirty="0" smtClean="0">
                <a:latin typeface="+mj-lt"/>
              </a:rPr>
              <a:t>COMPLEJO METROPOLITANO – AUTOPISTA EN PROCESO DE FORMACION</a:t>
            </a:r>
          </a:p>
          <a:p>
            <a:pPr marL="342900" indent="-342900">
              <a:spcBef>
                <a:spcPts val="2400"/>
              </a:spcBef>
            </a:pPr>
            <a:r>
              <a:rPr lang="es-ES" sz="2000" dirty="0" smtClean="0">
                <a:latin typeface="+mj-lt"/>
              </a:rPr>
              <a:t>EN ESTAS CIUDADES EXISTE UNA POBLACION QUE TRABAJA Y SE MOVILIZA DESDE EL AREA URBANA O DESDE LAS ZONAS RURALES</a:t>
            </a:r>
            <a:endParaRPr lang="es-ES" sz="2000" dirty="0">
              <a:latin typeface="+mj-lt"/>
            </a:endParaRPr>
          </a:p>
          <a:p>
            <a:pPr marL="342900" indent="-342900">
              <a:spcBef>
                <a:spcPts val="2400"/>
              </a:spcBef>
            </a:pPr>
            <a:r>
              <a:rPr lang="es-ES" sz="2000" dirty="0" smtClean="0">
                <a:latin typeface="+mj-lt"/>
              </a:rPr>
              <a:t>QUE LA REALIDAD DE ACCESIBILIDAD DE LAS ZONAS PERIFERICAS Y RURALES NO ES HOMOGENEA</a:t>
            </a:r>
            <a:endParaRPr lang="es-ES" sz="2000" dirty="0">
              <a:latin typeface="+mj-lt"/>
            </a:endParaRPr>
          </a:p>
          <a:p>
            <a:pPr marL="342900" indent="-342900">
              <a:spcBef>
                <a:spcPts val="2400"/>
              </a:spcBef>
            </a:pPr>
            <a:r>
              <a:rPr lang="es-ES" sz="2000" dirty="0" smtClean="0">
                <a:latin typeface="+mj-lt"/>
              </a:rPr>
              <a:t>LA POBLACION DE LA ZONA RURAL ESTUDIA Y TRABAJA EN LA CIUDAD PERO NO CUENTA CON LOS MISMOS NIVELES DE ACCESIBILIDAD. AQUÍ SE INICIAN LOS PROCESOS DE SEGREGACION</a:t>
            </a:r>
            <a:endParaRPr lang="es-ES" sz="2000" dirty="0"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35/40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4" name="Grupo 13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6" name="Conector recto 15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7408" y="2924944"/>
            <a:ext cx="21734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419" sz="2800" b="1" dirty="0">
                <a:solidFill>
                  <a:schemeClr val="accent6">
                    <a:lumMod val="50000"/>
                  </a:schemeClr>
                </a:solidFill>
              </a:rPr>
              <a:t>Ponencias</a:t>
            </a:r>
          </a:p>
          <a:p>
            <a:pPr algn="ctr"/>
            <a:r>
              <a:rPr lang="es-419" sz="2800" b="1" dirty="0">
                <a:solidFill>
                  <a:schemeClr val="accent6">
                    <a:lumMod val="50000"/>
                  </a:schemeClr>
                </a:solidFill>
              </a:rPr>
              <a:t>2020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63752" y="231863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83832" y="1844824"/>
            <a:ext cx="69127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/>
              <a:t>“Variables socio-espaciales determinantes en los procesos de segregación residencial por exclusión en movilidad” - IV CEC – Congreso Ecuatoriano de Estudios de la Ciudad – Tena 2020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s-EC" sz="2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s-ES" sz="2000" dirty="0"/>
              <a:t>“De la teoría a la práctica: la potencialización de la movilidad sostenible en zonas periurbanas. En el marco de la pandemia del COVID-19” – XII Simposio Nacional De Desarrollo Urbano y Planificación Territorial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36/40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4" name="Grupo 13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6" name="Conector recto 15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7408" y="2996952"/>
            <a:ext cx="21734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419" sz="2800" b="1" dirty="0">
                <a:solidFill>
                  <a:schemeClr val="accent6">
                    <a:lumMod val="50000"/>
                  </a:schemeClr>
                </a:solidFill>
              </a:rPr>
              <a:t>Tesis de Pregrado</a:t>
            </a:r>
          </a:p>
          <a:p>
            <a:pPr algn="ctr"/>
            <a:r>
              <a:rPr lang="es-419" sz="2800" b="1" dirty="0">
                <a:solidFill>
                  <a:schemeClr val="accent6">
                    <a:lumMod val="50000"/>
                  </a:schemeClr>
                </a:solidFill>
              </a:rPr>
              <a:t>2020-2021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63752" y="231863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83832" y="548680"/>
            <a:ext cx="691276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/>
              <a:t>“El crecimiento de Cuenca y la ocupación de los sectores periféricos en la ultima década: caso de estudio El Valle” Thalía Salazar – Verónica </a:t>
            </a:r>
            <a:r>
              <a:rPr lang="es-ES" sz="2000" dirty="0" err="1"/>
              <a:t>Anguisaca</a:t>
            </a:r>
            <a:r>
              <a:rPr lang="es-ES" sz="20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000" dirty="0"/>
              <a:t>“Uso de la bicicleta como medio alternativo de transporte durante el periodo de confinamiento y post pandemia Covid-19 en la ciudad de Cuenca” Marco Bravo – John Pizarro.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/>
              <a:t>“Dinámicas de la movilidad cotidiana por trabajo en el marco de  la  crisis  sanitaria  por  Covid-19:  un  estudio  de  caso  en  una  zona  periurbana  de  la ciudad de Cuenca” Gabriela Barrera – </a:t>
            </a:r>
            <a:r>
              <a:rPr lang="es-ES" sz="2000" dirty="0" err="1"/>
              <a:t>Mishelle</a:t>
            </a:r>
            <a:r>
              <a:rPr lang="es-ES" sz="2000" dirty="0"/>
              <a:t> Ordoñez.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000" dirty="0">
                <a:cs typeface="Calibri" panose="020F0502020204030204" pitchFamily="34" charset="0"/>
              </a:rPr>
              <a:t>“</a:t>
            </a:r>
            <a:r>
              <a:rPr lang="es-MX" sz="2000" dirty="0"/>
              <a:t>Metodología para la definición de niveles de segregación residencial por exclusión en movilidad en el área rural del cantón Cuenca” Sebastián Verdugo – Juan Diego Vidal.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000" dirty="0"/>
              <a:t>“Comportamiento de los patrones de segregación residencial por procesos de exclusión en movilidad en el área rural del cantón Cuenca” Beatriz Reinoso.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37/40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70415" y="6138000"/>
            <a:ext cx="3871504" cy="720000"/>
            <a:chOff x="70415" y="6138000"/>
            <a:chExt cx="3871504" cy="720000"/>
          </a:xfrm>
        </p:grpSpPr>
        <p:grpSp>
          <p:nvGrpSpPr>
            <p:cNvPr id="14" name="Grupo 13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6" name="Conector recto 15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–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7408" y="3140968"/>
            <a:ext cx="21734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419" sz="2800" b="1" dirty="0">
                <a:solidFill>
                  <a:schemeClr val="accent6">
                    <a:lumMod val="50000"/>
                  </a:schemeClr>
                </a:solidFill>
              </a:rPr>
              <a:t>Artículos Científicos</a:t>
            </a:r>
            <a:endParaRPr lang="es-419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863752" y="231863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55840" y="1844824"/>
            <a:ext cx="69127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C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  <a:lvl2pPr lvl="1" algn="just">
              <a:lnSpc>
                <a:spcPct val="80000"/>
              </a:lnSpc>
              <a:defRPr sz="2800"/>
            </a:lvl2pPr>
          </a:lstStyle>
          <a:p>
            <a:pPr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"El papel de la movilidad en las zonas periurbanas: un análisis </a:t>
            </a:r>
            <a:r>
              <a:rPr lang="es-ES" sz="2000" dirty="0" err="1"/>
              <a:t>multiescala</a:t>
            </a:r>
            <a:r>
              <a:rPr lang="es-ES" sz="2000" dirty="0"/>
              <a:t> en Cuenca – Ecuador“ (en revisión de pares)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“Variables socio-espaciales determinantes en los procesos de segregación residencial por exclusión en movilidad”           (en desarrollo)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“Indicadores de Movilidad en la Segregación Residencial” (en desarrollo)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38/40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863752" y="2318638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942965"/>
            <a:ext cx="2016224" cy="147375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0172" y="368695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GRUPO DE INVESTIGACIÓN DE CIUDAD, TERRITORIO Y MOVILIDAD</a:t>
            </a:r>
            <a:endParaRPr lang="es-419" sz="2000" dirty="0">
              <a:solidFill>
                <a:srgbClr val="FF0000"/>
              </a:solidFill>
            </a:endParaRPr>
          </a:p>
        </p:txBody>
      </p:sp>
      <p:pic>
        <p:nvPicPr>
          <p:cNvPr id="19" name="Picture 2" descr="Gmail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09" y="3213096"/>
            <a:ext cx="48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5663952" y="321309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latin typeface="+mj-lt"/>
                <a:ea typeface="+mj-ea"/>
                <a:cs typeface="+mj-cs"/>
              </a:rPr>
              <a:t>citmov@ucuenca.edu.ec</a:t>
            </a:r>
          </a:p>
        </p:txBody>
      </p:sp>
      <p:pic>
        <p:nvPicPr>
          <p:cNvPr id="21" name="Picture 6" descr="Logo facebook, inc. redes sociales nasdaq: fb, seo, azul, texto, marca png  | PNGWi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28" y="384438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5663952" y="249301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latin typeface="+mj-lt"/>
                <a:ea typeface="+mj-ea"/>
                <a:cs typeface="+mj-cs"/>
              </a:rPr>
              <a:t>www.citmovucuenca.com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663952" y="393317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err="1">
                <a:latin typeface="+mj-lt"/>
                <a:ea typeface="+mj-ea"/>
                <a:cs typeface="+mj-cs"/>
              </a:rPr>
              <a:t>Citmov</a:t>
            </a:r>
            <a:endParaRPr lang="es-EC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24" name="Picture 8" descr="Icono Plano Del Vector De Internet Vaya A La Muestra Del Web Para El Diseño  Del Sitio Web, Logotipo, App, UI Ejemplo, EPS10 Ilustración del Vector -  Ilustración de icono, vector: 12162921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0236" r="21097" b="21175"/>
          <a:stretch/>
        </p:blipFill>
        <p:spPr bwMode="auto">
          <a:xfrm>
            <a:off x="4943871" y="2422772"/>
            <a:ext cx="460451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9;g541cef063d_0_41">
            <a:extLst>
              <a:ext uri="{FF2B5EF4-FFF2-40B4-BE49-F238E27FC236}">
                <a16:creationId xmlns:a16="http://schemas.microsoft.com/office/drawing/2014/main" xmlns="" id="{28156F50-A899-4698-9B1F-FE4293D44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909" b="20480"/>
          <a:stretch/>
        </p:blipFill>
        <p:spPr>
          <a:xfrm>
            <a:off x="0" y="0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0" y="0"/>
            <a:ext cx="12211396" cy="6858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AutoShape 4" descr="Imagen relacion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-38794" y="3989158"/>
            <a:ext cx="12313368" cy="19833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19397" y="3989157"/>
            <a:ext cx="12230794" cy="1983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5400" b="1" dirty="0"/>
              <a:t>1</a:t>
            </a:r>
          </a:p>
          <a:p>
            <a:pPr lvl="0" algn="ctr"/>
            <a:r>
              <a:rPr lang="es-ES" sz="2800" b="1" dirty="0" smtClean="0"/>
              <a:t>Antecedentes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3379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14" name="Grupo 13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16" name="Conector recto 15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642039" y="4004298"/>
            <a:ext cx="2895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1" dirty="0">
                <a:latin typeface="+mj-lt"/>
                <a:cs typeface="Calibri" panose="020F0502020204030204" pitchFamily="34" charset="0"/>
              </a:rPr>
              <a:t>Identificación y análisis de indicadores de sostenibilidad para el transporte: el caso del área rural del cantón Cuenca</a:t>
            </a:r>
            <a:endParaRPr lang="es-EC" sz="1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847672" y="2551848"/>
            <a:ext cx="1296000" cy="1296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419" sz="2000" dirty="0">
                <a:solidFill>
                  <a:schemeClr val="bg1"/>
                </a:solidFill>
              </a:rPr>
              <a:t>Proyecto 1</a:t>
            </a:r>
          </a:p>
        </p:txBody>
      </p:sp>
      <p:sp>
        <p:nvSpPr>
          <p:cNvPr id="20" name="Elipse 19"/>
          <p:cNvSpPr/>
          <p:nvPr/>
        </p:nvSpPr>
        <p:spPr>
          <a:xfrm>
            <a:off x="5448072" y="4305195"/>
            <a:ext cx="1296000" cy="1296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419" sz="2000" dirty="0">
                <a:solidFill>
                  <a:srgbClr val="385723"/>
                </a:solidFill>
              </a:rPr>
              <a:t>Proyecto 3</a:t>
            </a:r>
          </a:p>
        </p:txBody>
      </p:sp>
      <p:cxnSp>
        <p:nvCxnSpPr>
          <p:cNvPr id="23" name="Conector recto de flecha 22"/>
          <p:cNvCxnSpPr/>
          <p:nvPr/>
        </p:nvCxnSpPr>
        <p:spPr>
          <a:xfrm flipH="1">
            <a:off x="3216636" y="1893114"/>
            <a:ext cx="1548407" cy="65873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9063926" y="2551848"/>
            <a:ext cx="1296000" cy="1296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419" sz="2000" dirty="0">
                <a:solidFill>
                  <a:schemeClr val="bg1"/>
                </a:solidFill>
              </a:rPr>
              <a:t>Proyecto 2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8422799" y="4004298"/>
            <a:ext cx="289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1" dirty="0">
                <a:latin typeface="+mj-lt"/>
                <a:cs typeface="Calibri" panose="020F0502020204030204" pitchFamily="34" charset="0"/>
              </a:rPr>
              <a:t>Metodología para el cálculo de indicadores de movilidad del cantón Cuenca</a:t>
            </a:r>
            <a:endParaRPr lang="es-EC" sz="1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241270" y="5127004"/>
            <a:ext cx="3719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1" dirty="0">
                <a:latin typeface="+mj-lt"/>
                <a:cs typeface="Calibri" panose="020F0502020204030204" pitchFamily="34" charset="0"/>
              </a:rPr>
              <a:t>Indicadores de movilidad como herramienta para la definición de territorios con segregación residencial y desigualdad  espacial en el cantón Cuenca</a:t>
            </a:r>
            <a:endParaRPr lang="es-EC" sz="1600" b="1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7407531" y="1893114"/>
            <a:ext cx="1548407" cy="65873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3493545" y="3890402"/>
            <a:ext cx="1548407" cy="65873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>
            <a:off x="7186224" y="3847848"/>
            <a:ext cx="1548407" cy="65873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33726" y="428664"/>
            <a:ext cx="403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Tema central movilidad / áreas rurales</a:t>
            </a:r>
          </a:p>
          <a:p>
            <a:r>
              <a:rPr lang="es-EC" b="1" dirty="0" smtClean="0"/>
              <a:t>Desarrollo / Acceso a las oportunidades accesibilidad /movilidad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65966"/>
            <a:ext cx="1231281" cy="900000"/>
          </a:xfrm>
          <a:prstGeom prst="rect">
            <a:avLst/>
          </a:prstGeom>
        </p:spPr>
      </p:pic>
      <p:sp>
        <p:nvSpPr>
          <p:cNvPr id="24" name="1 Título"/>
          <p:cNvSpPr txBox="1">
            <a:spLocks/>
          </p:cNvSpPr>
          <p:nvPr/>
        </p:nvSpPr>
        <p:spPr>
          <a:xfrm>
            <a:off x="3337872" y="1220464"/>
            <a:ext cx="5832648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500" dirty="0">
                <a:solidFill>
                  <a:srgbClr val="385723"/>
                </a:solidFill>
                <a:latin typeface="+mj-lt"/>
                <a:ea typeface="+mj-ea"/>
                <a:cs typeface="+mj-cs"/>
              </a:rPr>
              <a:t>Ciudad, Territorio y Movilidad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>
                <a:solidFill>
                  <a:srgbClr val="006600"/>
                </a:solidFill>
              </a:rPr>
              <a:t>5</a:t>
            </a:r>
            <a:r>
              <a:rPr lang="es-EC" sz="1000" b="1" dirty="0" smtClean="0">
                <a:solidFill>
                  <a:srgbClr val="006600"/>
                </a:solidFill>
              </a:rPr>
              <a:t>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/>
        </p:nvSpPr>
        <p:spPr>
          <a:xfrm>
            <a:off x="4295800" y="692696"/>
            <a:ext cx="7174800" cy="498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C" sz="2000" b="1" dirty="0" smtClean="0"/>
              <a:t>A . IMPACTOS INMEDIATOS 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C" sz="2000" dirty="0" smtClean="0"/>
              <a:t>ESTADISTICA . BASE DE DATOS. INEXISTENTE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C" sz="2000" dirty="0" smtClean="0"/>
              <a:t>ESPACIAL . MAPAS,ETC.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C" sz="2000" dirty="0" smtClean="0"/>
              <a:t>INCLUIR A LOS ACTORES LOCALES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C" sz="2000" b="1" dirty="0" smtClean="0"/>
              <a:t>B.  IMPACTO MEDIANO PLAZO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C" sz="2000" dirty="0" smtClean="0"/>
              <a:t>POLITICAS PARA MEJORAR LA </a:t>
            </a:r>
            <a:r>
              <a:rPr lang="es-EC" sz="2000" dirty="0"/>
              <a:t>MOVILIDAD </a:t>
            </a:r>
            <a:r>
              <a:rPr lang="es-EC" sz="2000" dirty="0" smtClean="0"/>
              <a:t>. INEXISTENTE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C" sz="2000" dirty="0" smtClean="0"/>
              <a:t>CONTRIBUIR A DISMINUIR LA SEGREGACIÓN 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C" sz="2000" dirty="0" smtClean="0"/>
              <a:t>REFORZAR VINCULACIÓN DE LA ACADEMIA CON LA SOCIEDAD.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3D1274E7-2C56-4808-ADBD-8DE72796C1CE}"/>
              </a:ext>
            </a:extLst>
          </p:cNvPr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xmlns="" id="{9CCBDDC4-A4F3-4CAD-9753-9A8C896A6F26}"/>
                </a:ext>
              </a:extLst>
            </p:cNvPr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xmlns="" id="{9175A565-6F6D-4135-BA6D-0A9B7B10E307}"/>
                  </a:ext>
                </a:extLst>
              </p:cNvPr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ubtítulo 2">
                <a:extLst>
                  <a:ext uri="{FF2B5EF4-FFF2-40B4-BE49-F238E27FC236}">
                    <a16:creationId xmlns:a16="http://schemas.microsoft.com/office/drawing/2014/main" xmlns="" id="{1A0D86CF-F183-4948-9804-A089A50AE2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xmlns="" id="{31AC0E6D-B70E-4DE4-995A-1984ACC82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767408" y="2955426"/>
            <a:ext cx="2448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419" sz="2800" b="1" dirty="0">
                <a:solidFill>
                  <a:schemeClr val="accent6">
                    <a:lumMod val="50000"/>
                  </a:schemeClr>
                </a:solidFill>
              </a:rPr>
              <a:t>Impacto de la Investigación</a:t>
            </a:r>
            <a:endParaRPr lang="es-419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888960" y="2349120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CuadroTexto 10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>
                <a:solidFill>
                  <a:srgbClr val="006600"/>
                </a:solidFill>
              </a:rPr>
              <a:t>6</a:t>
            </a:r>
            <a:r>
              <a:rPr lang="es-EC" sz="1000" b="1" dirty="0" smtClean="0">
                <a:solidFill>
                  <a:srgbClr val="006600"/>
                </a:solidFill>
              </a:rPr>
              <a:t>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/>
        </p:nvSpPr>
        <p:spPr>
          <a:xfrm>
            <a:off x="3876950" y="1909092"/>
            <a:ext cx="7338989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algn="just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es-EC" sz="2000" b="1" dirty="0">
                <a:ea typeface="Calibri"/>
                <a:cs typeface="Calibri"/>
                <a:sym typeface="Calibri"/>
              </a:rPr>
              <a:t>Rápida expansión </a:t>
            </a:r>
            <a:r>
              <a:rPr lang="es-EC" sz="2000" b="1" dirty="0" smtClean="0">
                <a:ea typeface="Calibri"/>
                <a:cs typeface="Calibri"/>
                <a:sym typeface="Calibri"/>
              </a:rPr>
              <a:t>de las </a:t>
            </a:r>
            <a:r>
              <a:rPr lang="es-EC" sz="2000" b="1" dirty="0">
                <a:ea typeface="Calibri"/>
                <a:cs typeface="Calibri"/>
                <a:sym typeface="Calibri"/>
              </a:rPr>
              <a:t>ciudades</a:t>
            </a:r>
            <a:r>
              <a:rPr lang="es-EC" sz="2000" dirty="0">
                <a:ea typeface="Calibri"/>
                <a:cs typeface="Calibri"/>
                <a:sym typeface="Calibri"/>
              </a:rPr>
              <a:t>. </a:t>
            </a:r>
            <a:r>
              <a:rPr lang="es-EC" sz="2000" dirty="0" smtClean="0">
                <a:ea typeface="Calibri"/>
                <a:cs typeface="Calibri"/>
                <a:sym typeface="Calibri"/>
              </a:rPr>
              <a:t>Aglomeración- dispersión </a:t>
            </a:r>
          </a:p>
          <a:p>
            <a:pPr marL="5715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C" sz="2000" dirty="0" smtClean="0">
                <a:ea typeface="Calibri"/>
                <a:cs typeface="Calibri"/>
                <a:sym typeface="Calibri"/>
              </a:rPr>
              <a:t>(500 HA -3000HA-7200HA)</a:t>
            </a:r>
            <a:endParaRPr lang="es-EC" sz="2000" dirty="0">
              <a:ea typeface="Calibri"/>
              <a:cs typeface="Calibri"/>
              <a:sym typeface="Calibri"/>
            </a:endParaRPr>
          </a:p>
          <a:p>
            <a:pPr marL="5715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C" sz="2000" b="1" dirty="0">
                <a:ea typeface="Calibri"/>
                <a:cs typeface="Calibri"/>
                <a:sym typeface="Calibri"/>
              </a:rPr>
              <a:t>Procesos de exclusión en la </a:t>
            </a:r>
            <a:r>
              <a:rPr lang="es-EC" sz="2000" b="1" dirty="0" smtClean="0">
                <a:ea typeface="Calibri"/>
                <a:cs typeface="Calibri"/>
                <a:sym typeface="Calibri"/>
              </a:rPr>
              <a:t>movilidad</a:t>
            </a:r>
            <a:r>
              <a:rPr lang="es-EC" sz="2000" dirty="0" smtClean="0">
                <a:ea typeface="Calibri"/>
                <a:cs typeface="Calibri"/>
                <a:sym typeface="Calibri"/>
              </a:rPr>
              <a:t>.</a:t>
            </a:r>
          </a:p>
          <a:p>
            <a:pPr marL="5715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C" sz="2000" dirty="0" smtClean="0">
                <a:ea typeface="Calibri"/>
                <a:cs typeface="Calibri"/>
                <a:sym typeface="Calibri"/>
              </a:rPr>
              <a:t>(ZONAS SIN SERVICIO)</a:t>
            </a:r>
            <a:endParaRPr sz="2000" dirty="0">
              <a:ea typeface="Calibri"/>
              <a:cs typeface="Calibri"/>
            </a:endParaRPr>
          </a:p>
          <a:p>
            <a:pPr marL="5715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s-EC" sz="2000" b="1" dirty="0" smtClean="0">
                <a:ea typeface="Calibri"/>
                <a:cs typeface="Calibri"/>
                <a:sym typeface="Calibri"/>
              </a:rPr>
              <a:t>Territorios </a:t>
            </a:r>
            <a:r>
              <a:rPr lang="es-EC" sz="2000" b="1" dirty="0">
                <a:ea typeface="Calibri"/>
                <a:cs typeface="Calibri"/>
                <a:sym typeface="Calibri"/>
              </a:rPr>
              <a:t>desequilibrados sin planificación ni control</a:t>
            </a:r>
            <a:r>
              <a:rPr lang="es-EC" sz="2000" dirty="0" smtClean="0">
                <a:ea typeface="Calibri"/>
                <a:cs typeface="Calibri"/>
                <a:sym typeface="Calibri"/>
              </a:rPr>
              <a:t>.</a:t>
            </a:r>
          </a:p>
          <a:p>
            <a:pPr marL="5715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s-EC" sz="2000" dirty="0" smtClean="0">
                <a:ea typeface="Calibri"/>
                <a:cs typeface="Calibri"/>
                <a:sym typeface="Calibri"/>
              </a:rPr>
              <a:t>(AUSENCIA PLANIFICACION EN SECTORES PERIFERICOS)</a:t>
            </a:r>
            <a:endParaRPr sz="2000" dirty="0">
              <a:ea typeface="Calibri"/>
              <a:cs typeface="Calibri"/>
              <a:sym typeface="Calibri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3D1274E7-2C56-4808-ADBD-8DE72796C1CE}"/>
              </a:ext>
            </a:extLst>
          </p:cNvPr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xmlns="" id="{9CCBDDC4-A4F3-4CAD-9753-9A8C896A6F26}"/>
                </a:ext>
              </a:extLst>
            </p:cNvPr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xmlns="" id="{9175A565-6F6D-4135-BA6D-0A9B7B10E307}"/>
                  </a:ext>
                </a:extLst>
              </p:cNvPr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ubtítulo 2">
                <a:extLst>
                  <a:ext uri="{FF2B5EF4-FFF2-40B4-BE49-F238E27FC236}">
                    <a16:creationId xmlns:a16="http://schemas.microsoft.com/office/drawing/2014/main" xmlns="" id="{1A0D86CF-F183-4948-9804-A089A50AE2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xmlns="" id="{31AC0E6D-B70E-4DE4-995A-1984ACC82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11848" y="2728762"/>
            <a:ext cx="32234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419" sz="2800" b="1" dirty="0" smtClean="0">
                <a:solidFill>
                  <a:schemeClr val="accent6">
                    <a:lumMod val="50000"/>
                  </a:schemeClr>
                </a:solidFill>
              </a:rPr>
              <a:t>Problemas </a:t>
            </a:r>
            <a:r>
              <a:rPr lang="es-419" sz="2800" b="1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419" sz="2800" b="1" dirty="0" smtClean="0">
                <a:solidFill>
                  <a:schemeClr val="accent6">
                    <a:lumMod val="50000"/>
                  </a:schemeClr>
                </a:solidFill>
              </a:rPr>
              <a:t>Investigación</a:t>
            </a:r>
          </a:p>
          <a:p>
            <a:pPr algn="ctr"/>
            <a:r>
              <a:rPr lang="es-419" sz="2800" b="1" dirty="0" smtClean="0">
                <a:solidFill>
                  <a:schemeClr val="accent6">
                    <a:lumMod val="50000"/>
                  </a:schemeClr>
                </a:solidFill>
              </a:rPr>
              <a:t>CORRELACIONADOS</a:t>
            </a:r>
            <a:endParaRPr lang="es-419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888960" y="2349120"/>
            <a:ext cx="46800" cy="21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CuadroTexto 10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>
                <a:solidFill>
                  <a:srgbClr val="006600"/>
                </a:solidFill>
              </a:rPr>
              <a:t>7</a:t>
            </a:r>
            <a:r>
              <a:rPr lang="es-EC" sz="1000" b="1" dirty="0" smtClean="0">
                <a:solidFill>
                  <a:srgbClr val="006600"/>
                </a:solidFill>
              </a:rPr>
              <a:t>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894129" y="3393096"/>
            <a:ext cx="1944216" cy="900000"/>
          </a:xfrm>
          <a:prstGeom prst="rect">
            <a:avLst/>
          </a:prstGeom>
          <a:solidFill>
            <a:srgbClr val="385723"/>
          </a:solidFill>
          <a:ln w="38100">
            <a:solidFill>
              <a:srgbClr val="38572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C" sz="2000" b="1" dirty="0">
                <a:solidFill>
                  <a:schemeClr val="bg1">
                    <a:lumMod val="95000"/>
                  </a:schemeClr>
                </a:solidFill>
              </a:rPr>
              <a:t>SEGREGACIÓN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02434" y="548680"/>
            <a:ext cx="1530000" cy="1477328"/>
          </a:xfrm>
          <a:prstGeom prst="rect">
            <a:avLst/>
          </a:prstGeom>
          <a:solidFill>
            <a:srgbClr val="666633"/>
          </a:solidFill>
          <a:ln w="38100">
            <a:solidFill>
              <a:srgbClr val="66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  <a:p>
            <a:pPr algn="ctr"/>
            <a:r>
              <a:rPr lang="es-EC" dirty="0">
                <a:solidFill>
                  <a:schemeClr val="bg1">
                    <a:lumMod val="95000"/>
                  </a:schemeClr>
                </a:solidFill>
              </a:rPr>
              <a:t>Aumento de desigualdades socio-espaciales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894129" y="567052"/>
            <a:ext cx="1681435" cy="1569660"/>
          </a:xfrm>
          <a:prstGeom prst="rect">
            <a:avLst/>
          </a:prstGeom>
          <a:solidFill>
            <a:srgbClr val="666633"/>
          </a:solidFill>
          <a:ln w="38100">
            <a:solidFill>
              <a:srgbClr val="66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C" sz="16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  <a:p>
            <a:pPr algn="ctr"/>
            <a:r>
              <a:rPr lang="es-EC" sz="1600" dirty="0">
                <a:solidFill>
                  <a:schemeClr val="bg1">
                    <a:lumMod val="95000"/>
                  </a:schemeClr>
                </a:solidFill>
              </a:rPr>
              <a:t>Uno de los temas recurrentes de investigación desde </a:t>
            </a:r>
            <a:r>
              <a:rPr lang="es-EC" sz="1600" dirty="0" smtClean="0">
                <a:solidFill>
                  <a:schemeClr val="bg1">
                    <a:lumMod val="95000"/>
                  </a:schemeClr>
                </a:solidFill>
              </a:rPr>
              <a:t>MEDIADOS del </a:t>
            </a:r>
            <a:r>
              <a:rPr lang="es-EC" sz="1600" dirty="0">
                <a:solidFill>
                  <a:schemeClr val="bg1">
                    <a:lumMod val="95000"/>
                  </a:schemeClr>
                </a:solidFill>
              </a:rPr>
              <a:t>siglo </a:t>
            </a:r>
            <a:r>
              <a:rPr lang="es-EC" sz="1600" dirty="0" smtClean="0">
                <a:solidFill>
                  <a:schemeClr val="bg1">
                    <a:lumMod val="95000"/>
                  </a:schemeClr>
                </a:solidFill>
              </a:rPr>
              <a:t>XX</a:t>
            </a:r>
            <a:endParaRPr lang="es-EC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205058" y="548680"/>
            <a:ext cx="1595066" cy="1477328"/>
          </a:xfrm>
          <a:prstGeom prst="rect">
            <a:avLst/>
          </a:prstGeom>
          <a:solidFill>
            <a:srgbClr val="666633"/>
          </a:solidFill>
          <a:ln w="38100">
            <a:solidFill>
              <a:srgbClr val="66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s-EC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s-EC" dirty="0">
                <a:solidFill>
                  <a:schemeClr val="bg1">
                    <a:lumMod val="95000"/>
                  </a:schemeClr>
                </a:solidFill>
              </a:rPr>
              <a:t>Tres ámbitos: lo social, lo económico y lo espacial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993551" y="3296963"/>
            <a:ext cx="1150490" cy="1200329"/>
          </a:xfrm>
          <a:prstGeom prst="rect">
            <a:avLst/>
          </a:prstGeom>
          <a:solidFill>
            <a:srgbClr val="666633"/>
          </a:solidFill>
          <a:ln w="38100">
            <a:solidFill>
              <a:srgbClr val="66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s-EC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s-EC" dirty="0">
                <a:solidFill>
                  <a:schemeClr val="bg1">
                    <a:lumMod val="95000"/>
                  </a:schemeClr>
                </a:solidFill>
              </a:rPr>
              <a:t>Puede ser influenciada por: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0396086" y="1772816"/>
            <a:ext cx="1414353" cy="830997"/>
          </a:xfrm>
          <a:prstGeom prst="rect">
            <a:avLst/>
          </a:prstGeom>
          <a:solidFill>
            <a:srgbClr val="38572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</a:p>
          <a:p>
            <a:pPr algn="ctr"/>
            <a:r>
              <a:rPr lang="es-EC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de la ubicación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0396086" y="3428800"/>
            <a:ext cx="1414353" cy="830997"/>
          </a:xfrm>
          <a:prstGeom prst="rect">
            <a:avLst/>
          </a:prstGeom>
          <a:solidFill>
            <a:srgbClr val="38572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</a:p>
          <a:p>
            <a:pPr algn="ctr"/>
            <a:r>
              <a:rPr lang="es-EC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Composición social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396086" y="5084784"/>
            <a:ext cx="1414353" cy="584775"/>
          </a:xfrm>
          <a:prstGeom prst="rect">
            <a:avLst/>
          </a:prstGeom>
          <a:solidFill>
            <a:srgbClr val="38572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</a:p>
          <a:p>
            <a:pPr algn="ctr"/>
            <a:r>
              <a:rPr lang="es-EC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Accesibilidad</a:t>
            </a:r>
          </a:p>
        </p:txBody>
      </p:sp>
      <p:cxnSp>
        <p:nvCxnSpPr>
          <p:cNvPr id="20" name="Conector angular 19"/>
          <p:cNvCxnSpPr/>
          <p:nvPr/>
        </p:nvCxnSpPr>
        <p:spPr>
          <a:xfrm rot="16200000" flipV="1">
            <a:off x="3836217" y="1111107"/>
            <a:ext cx="936464" cy="3123578"/>
          </a:xfrm>
          <a:prstGeom prst="bentConnector3">
            <a:avLst>
              <a:gd name="adj1" fmla="val 41583"/>
            </a:avLst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/>
          <p:nvPr/>
        </p:nvCxnSpPr>
        <p:spPr>
          <a:xfrm flipV="1">
            <a:off x="5913296" y="2204868"/>
            <a:ext cx="3042878" cy="576060"/>
          </a:xfrm>
          <a:prstGeom prst="bentConnector3">
            <a:avLst>
              <a:gd name="adj1" fmla="val 97808"/>
            </a:avLst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6946457" y="3861048"/>
            <a:ext cx="900000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cxnSpLocks/>
            <a:endCxn id="19" idx="1"/>
          </p:cNvCxnSpPr>
          <p:nvPr/>
        </p:nvCxnSpPr>
        <p:spPr>
          <a:xfrm rot="16200000" flipH="1">
            <a:off x="9370971" y="4352057"/>
            <a:ext cx="1500222" cy="550008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cxnSpLocks/>
          </p:cNvCxnSpPr>
          <p:nvPr/>
        </p:nvCxnSpPr>
        <p:spPr>
          <a:xfrm>
            <a:off x="9362167" y="3861048"/>
            <a:ext cx="1044056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5115763" y="4976200"/>
            <a:ext cx="1595066" cy="1200329"/>
          </a:xfrm>
          <a:prstGeom prst="rect">
            <a:avLst/>
          </a:prstGeom>
          <a:solidFill>
            <a:srgbClr val="666633"/>
          </a:solidFill>
          <a:ln w="38100">
            <a:solidFill>
              <a:srgbClr val="66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s-EC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s-EC" dirty="0">
                <a:solidFill>
                  <a:schemeClr val="bg1">
                    <a:lumMod val="95000"/>
                  </a:schemeClr>
                </a:solidFill>
              </a:rPr>
              <a:t>La movilidad juega un factor crucial</a:t>
            </a:r>
          </a:p>
        </p:txBody>
      </p:sp>
      <p:cxnSp>
        <p:nvCxnSpPr>
          <p:cNvPr id="28" name="Conector recto de flecha 27"/>
          <p:cNvCxnSpPr/>
          <p:nvPr/>
        </p:nvCxnSpPr>
        <p:spPr>
          <a:xfrm rot="16200000">
            <a:off x="5596237" y="2515669"/>
            <a:ext cx="540000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rot="5400000" flipV="1">
            <a:off x="5679296" y="4634648"/>
            <a:ext cx="468000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2498677" y="2981666"/>
            <a:ext cx="1244693" cy="1846659"/>
          </a:xfrm>
          <a:prstGeom prst="rect">
            <a:avLst/>
          </a:prstGeom>
          <a:solidFill>
            <a:srgbClr val="666633"/>
          </a:solidFill>
          <a:ln w="38100">
            <a:solidFill>
              <a:srgbClr val="66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es-EC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s-EC" sz="1600" dirty="0">
                <a:solidFill>
                  <a:schemeClr val="bg1">
                    <a:lumMod val="95000"/>
                  </a:schemeClr>
                </a:solidFill>
              </a:rPr>
              <a:t>Las políticas para enfrentar la segregación espacial implicarían: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212631" y="2475859"/>
            <a:ext cx="1368152" cy="1323439"/>
          </a:xfrm>
          <a:prstGeom prst="rect">
            <a:avLst/>
          </a:prstGeom>
          <a:solidFill>
            <a:srgbClr val="3857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</a:p>
          <a:p>
            <a:pPr algn="ctr"/>
            <a:r>
              <a:rPr lang="es-EC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Traer personas y trabajos más cerca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212631" y="4278561"/>
            <a:ext cx="1368152" cy="830997"/>
          </a:xfrm>
          <a:prstGeom prst="rect">
            <a:avLst/>
          </a:prstGeom>
          <a:solidFill>
            <a:srgbClr val="3857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</a:p>
          <a:p>
            <a:pPr algn="ctr"/>
            <a:r>
              <a:rPr lang="es-EC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 las conexiones</a:t>
            </a:r>
          </a:p>
        </p:txBody>
      </p:sp>
      <p:cxnSp>
        <p:nvCxnSpPr>
          <p:cNvPr id="37" name="Conector angular 36"/>
          <p:cNvCxnSpPr>
            <a:cxnSpLocks/>
            <a:endCxn id="34" idx="3"/>
          </p:cNvCxnSpPr>
          <p:nvPr/>
        </p:nvCxnSpPr>
        <p:spPr>
          <a:xfrm rot="10800000">
            <a:off x="1580784" y="3137580"/>
            <a:ext cx="770805" cy="739379"/>
          </a:xfrm>
          <a:prstGeom prst="bentConnector3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cxnSpLocks/>
            <a:endCxn id="36" idx="3"/>
          </p:cNvCxnSpPr>
          <p:nvPr/>
        </p:nvCxnSpPr>
        <p:spPr>
          <a:xfrm rot="5400000">
            <a:off x="1356542" y="4075483"/>
            <a:ext cx="842818" cy="394336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>
            <a:off x="3778105" y="3856792"/>
            <a:ext cx="900000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o 39"/>
          <p:cNvGrpSpPr/>
          <p:nvPr/>
        </p:nvGrpSpPr>
        <p:grpSpPr>
          <a:xfrm>
            <a:off x="119336" y="6021288"/>
            <a:ext cx="3871504" cy="720000"/>
            <a:chOff x="70415" y="6138000"/>
            <a:chExt cx="3871504" cy="720000"/>
          </a:xfrm>
        </p:grpSpPr>
        <p:grpSp>
          <p:nvGrpSpPr>
            <p:cNvPr id="41" name="Grupo 40"/>
            <p:cNvGrpSpPr/>
            <p:nvPr/>
          </p:nvGrpSpPr>
          <p:grpSpPr>
            <a:xfrm>
              <a:off x="593118" y="6587998"/>
              <a:ext cx="3348801" cy="225378"/>
              <a:chOff x="593118" y="6587998"/>
              <a:chExt cx="3348801" cy="225378"/>
            </a:xfrm>
          </p:grpSpPr>
          <p:cxnSp>
            <p:nvCxnSpPr>
              <p:cNvPr id="43" name="Conector recto 42"/>
              <p:cNvCxnSpPr/>
              <p:nvPr/>
            </p:nvCxnSpPr>
            <p:spPr>
              <a:xfrm flipV="1">
                <a:off x="593118" y="6587998"/>
                <a:ext cx="3267682" cy="9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Subtítulo 2"/>
              <p:cNvSpPr txBox="1">
                <a:spLocks/>
              </p:cNvSpPr>
              <p:nvPr/>
            </p:nvSpPr>
            <p:spPr>
              <a:xfrm>
                <a:off x="767408" y="6640311"/>
                <a:ext cx="3174511" cy="173065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419" sz="12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ciudad - territorio - movilidad</a:t>
                </a:r>
                <a:endParaRPr lang="x-none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5" y="6138000"/>
              <a:ext cx="985025" cy="720000"/>
            </a:xfrm>
            <a:prstGeom prst="rect">
              <a:avLst/>
            </a:prstGeom>
          </p:spPr>
        </p:pic>
      </p:grpSp>
      <p:cxnSp>
        <p:nvCxnSpPr>
          <p:cNvPr id="45" name="Conector angular 44">
            <a:extLst>
              <a:ext uri="{FF2B5EF4-FFF2-40B4-BE49-F238E27FC236}">
                <a16:creationId xmlns:a16="http://schemas.microsoft.com/office/drawing/2014/main" xmlns="" id="{D1E6E83A-E529-F146-B06C-606EED5C3F29}"/>
              </a:ext>
            </a:extLst>
          </p:cNvPr>
          <p:cNvCxnSpPr>
            <a:cxnSpLocks/>
            <a:endCxn id="15" idx="1"/>
          </p:cNvCxnSpPr>
          <p:nvPr/>
        </p:nvCxnSpPr>
        <p:spPr>
          <a:xfrm rot="5400000" flipH="1" flipV="1">
            <a:off x="9276764" y="2757631"/>
            <a:ext cx="1688637" cy="550007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11093378" y="86435"/>
            <a:ext cx="109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b="1" dirty="0" smtClean="0">
                <a:solidFill>
                  <a:srgbClr val="006600"/>
                </a:solidFill>
              </a:rPr>
              <a:t>8/40</a:t>
            </a:r>
            <a:endParaRPr lang="es-EC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82F3463-0D90-47D8-93B8-80524304B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5" b="15173"/>
          <a:stretch/>
        </p:blipFill>
        <p:spPr>
          <a:xfrm>
            <a:off x="-38794" y="-675456"/>
            <a:ext cx="12230794" cy="753345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38794" y="0"/>
            <a:ext cx="12230794" cy="6857999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AutoShape 4" descr="Imagen relacion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-38794" y="3989158"/>
            <a:ext cx="12250191" cy="19833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-19397" y="3989157"/>
            <a:ext cx="12230794" cy="19833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5400" b="1" dirty="0">
                <a:latin typeface="+mn-lt"/>
              </a:rPr>
              <a:t>2</a:t>
            </a:r>
          </a:p>
          <a:p>
            <a:pPr lvl="0" algn="ctr"/>
            <a:r>
              <a:rPr lang="es-ES" sz="2800" b="1" dirty="0">
                <a:latin typeface="+mn-lt"/>
              </a:rPr>
              <a:t>Propuesta Metodológica</a:t>
            </a:r>
            <a:endParaRPr lang="es-EC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61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11097</TotalTime>
  <Words>2272</Words>
  <Application>Microsoft Office PowerPoint</Application>
  <PresentationFormat>Panorámica</PresentationFormat>
  <Paragraphs>559</Paragraphs>
  <Slides>39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Calibri</vt:lpstr>
      <vt:lpstr>Century Gothic</vt:lpstr>
      <vt:lpstr>Times New Roman</vt:lpstr>
      <vt:lpstr>Wingdings</vt:lpstr>
      <vt:lpstr>Tema de Office</vt:lpstr>
      <vt:lpstr>JDAC 2020  Indicadores de movilidad como herramienta para la definición de territorios con segregación residencial y desigualdad espacial en el cantón Cuenca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POLICIA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URBANISMO III</dc:title>
  <dc:creator>ENRIQUE FLORES</dc:creator>
  <cp:lastModifiedBy>Cuenta Microsoft</cp:lastModifiedBy>
  <cp:revision>765</cp:revision>
  <dcterms:created xsi:type="dcterms:W3CDTF">2012-03-09T12:01:02Z</dcterms:created>
  <dcterms:modified xsi:type="dcterms:W3CDTF">2020-12-17T16:55:05Z</dcterms:modified>
</cp:coreProperties>
</file>